
<file path=[Content_Types].xml><?xml version="1.0" encoding="utf-8"?>
<Types xmlns="http://schemas.openxmlformats.org/package/2006/content-types">
  <Default Extension="xml" ContentType="application/xml"/>
  <Default Extension="jpeg" ContentType="image/jpeg"/>
  <Default Extension="m4v" ContentType="video/unknown"/>
  <Default Extension="emf" ContentType="image/x-emf"/>
  <Default Extension="rels" ContentType="application/vnd.openxmlformats-package.relationships+xml"/>
  <Default Extension="vml" ContentType="application/vnd.openxmlformats-officedocument.vmlDrawing"/>
  <Default Extension="gif"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embeddings/Microsoft_Equation1.bin" ContentType="application/vnd.openxmlformats-officedocument.oleObject"/>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9"/>
  </p:notesMasterIdLst>
  <p:sldIdLst>
    <p:sldId id="256" r:id="rId2"/>
    <p:sldId id="468" r:id="rId3"/>
    <p:sldId id="463" r:id="rId4"/>
    <p:sldId id="466" r:id="rId5"/>
    <p:sldId id="471" r:id="rId6"/>
    <p:sldId id="470" r:id="rId7"/>
    <p:sldId id="465" r:id="rId8"/>
    <p:sldId id="431" r:id="rId9"/>
    <p:sldId id="458" r:id="rId10"/>
    <p:sldId id="459" r:id="rId11"/>
    <p:sldId id="475" r:id="rId12"/>
    <p:sldId id="258" r:id="rId13"/>
    <p:sldId id="259" r:id="rId14"/>
    <p:sldId id="260" r:id="rId15"/>
    <p:sldId id="266" r:id="rId16"/>
    <p:sldId id="476" r:id="rId17"/>
    <p:sldId id="261" r:id="rId18"/>
    <p:sldId id="262" r:id="rId19"/>
    <p:sldId id="428" r:id="rId20"/>
    <p:sldId id="377" r:id="rId21"/>
    <p:sldId id="379" r:id="rId22"/>
    <p:sldId id="380" r:id="rId23"/>
    <p:sldId id="381" r:id="rId24"/>
    <p:sldId id="382" r:id="rId25"/>
    <p:sldId id="383" r:id="rId26"/>
    <p:sldId id="385" r:id="rId27"/>
    <p:sldId id="386" r:id="rId28"/>
    <p:sldId id="387" r:id="rId29"/>
    <p:sldId id="388" r:id="rId30"/>
    <p:sldId id="389" r:id="rId31"/>
    <p:sldId id="390" r:id="rId32"/>
    <p:sldId id="391" r:id="rId33"/>
    <p:sldId id="392" r:id="rId34"/>
    <p:sldId id="393" r:id="rId35"/>
    <p:sldId id="394" r:id="rId36"/>
    <p:sldId id="395" r:id="rId37"/>
    <p:sldId id="396" r:id="rId38"/>
    <p:sldId id="397" r:id="rId39"/>
    <p:sldId id="398" r:id="rId40"/>
    <p:sldId id="399" r:id="rId41"/>
    <p:sldId id="400" r:id="rId42"/>
    <p:sldId id="401" r:id="rId43"/>
    <p:sldId id="402" r:id="rId44"/>
    <p:sldId id="403" r:id="rId45"/>
    <p:sldId id="404" r:id="rId46"/>
    <p:sldId id="405" r:id="rId47"/>
    <p:sldId id="406" r:id="rId48"/>
    <p:sldId id="407" r:id="rId49"/>
    <p:sldId id="408" r:id="rId50"/>
    <p:sldId id="409" r:id="rId51"/>
    <p:sldId id="410" r:id="rId52"/>
    <p:sldId id="411" r:id="rId53"/>
    <p:sldId id="413" r:id="rId54"/>
    <p:sldId id="467" r:id="rId55"/>
    <p:sldId id="416" r:id="rId56"/>
    <p:sldId id="417" r:id="rId57"/>
    <p:sldId id="311" r:id="rId58"/>
    <p:sldId id="486" r:id="rId59"/>
    <p:sldId id="478" r:id="rId60"/>
    <p:sldId id="503" r:id="rId61"/>
    <p:sldId id="504" r:id="rId62"/>
    <p:sldId id="505" r:id="rId63"/>
    <p:sldId id="506" r:id="rId64"/>
    <p:sldId id="507" r:id="rId65"/>
    <p:sldId id="481" r:id="rId66"/>
    <p:sldId id="483" r:id="rId67"/>
    <p:sldId id="482" r:id="rId68"/>
    <p:sldId id="479" r:id="rId69"/>
    <p:sldId id="480" r:id="rId70"/>
    <p:sldId id="501" r:id="rId71"/>
    <p:sldId id="432" r:id="rId72"/>
    <p:sldId id="433" r:id="rId73"/>
    <p:sldId id="434" r:id="rId74"/>
    <p:sldId id="435" r:id="rId75"/>
    <p:sldId id="484" r:id="rId76"/>
    <p:sldId id="447" r:id="rId77"/>
    <p:sldId id="448" r:id="rId78"/>
    <p:sldId id="436" r:id="rId79"/>
    <p:sldId id="462" r:id="rId80"/>
    <p:sldId id="474" r:id="rId81"/>
    <p:sldId id="472" r:id="rId82"/>
    <p:sldId id="460" r:id="rId83"/>
    <p:sldId id="437" r:id="rId84"/>
    <p:sldId id="438" r:id="rId85"/>
    <p:sldId id="439" r:id="rId86"/>
    <p:sldId id="440" r:id="rId87"/>
    <p:sldId id="441" r:id="rId88"/>
    <p:sldId id="442" r:id="rId89"/>
    <p:sldId id="443" r:id="rId90"/>
    <p:sldId id="444" r:id="rId91"/>
    <p:sldId id="445" r:id="rId92"/>
    <p:sldId id="488" r:id="rId93"/>
    <p:sldId id="500" r:id="rId94"/>
    <p:sldId id="489" r:id="rId95"/>
    <p:sldId id="490" r:id="rId96"/>
    <p:sldId id="491" r:id="rId97"/>
    <p:sldId id="492" r:id="rId98"/>
    <p:sldId id="493" r:id="rId99"/>
    <p:sldId id="509" r:id="rId100"/>
    <p:sldId id="511" r:id="rId101"/>
    <p:sldId id="494" r:id="rId102"/>
    <p:sldId id="495" r:id="rId103"/>
    <p:sldId id="496" r:id="rId104"/>
    <p:sldId id="497" r:id="rId105"/>
    <p:sldId id="498" r:id="rId106"/>
    <p:sldId id="446" r:id="rId107"/>
    <p:sldId id="508" r:id="rId10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8596600D-F866-CE45-95E8-F856955A283C}">
          <p14:sldIdLst>
            <p14:sldId id="256"/>
          </p14:sldIdLst>
        </p14:section>
        <p14:section name="RNA-Seq generation" id="{01C9B4F4-E0CD-AB4A-95E6-EC422ED6907C}">
          <p14:sldIdLst>
            <p14:sldId id="468"/>
            <p14:sldId id="463"/>
            <p14:sldId id="466"/>
            <p14:sldId id="471"/>
            <p14:sldId id="470"/>
            <p14:sldId id="465"/>
            <p14:sldId id="431"/>
            <p14:sldId id="458"/>
            <p14:sldId id="459"/>
          </p14:sldIdLst>
        </p14:section>
        <p14:section name="Transcript Reconstruction from RNA-Seq" id="{5DBB0234-9839-6440-9ACA-3189ECA0E274}">
          <p14:sldIdLst>
            <p14:sldId id="475"/>
            <p14:sldId id="258"/>
            <p14:sldId id="259"/>
            <p14:sldId id="260"/>
            <p14:sldId id="266"/>
            <p14:sldId id="476"/>
            <p14:sldId id="261"/>
            <p14:sldId id="262"/>
            <p14:sldId id="428"/>
          </p14:sldIdLst>
        </p14:section>
        <p14:section name="de novo reconstruction" id="{1DC2AB2B-D12F-274D-9BE5-3752FCB7A125}">
          <p14:sldIdLst>
            <p14:sldId id="377"/>
            <p14:sldId id="379"/>
            <p14:sldId id="380"/>
            <p14:sldId id="381"/>
          </p14:sldIdLst>
        </p14:section>
        <p14:section name="Trinity" id="{AEC61EEC-DF29-6A43-A816-F44E6A8027E2}">
          <p14:sldIdLst>
            <p14:sldId id="382"/>
            <p14:sldId id="383"/>
            <p14:sldId id="385"/>
            <p14:sldId id="386"/>
            <p14:sldId id="387"/>
            <p14:sldId id="388"/>
            <p14:sldId id="389"/>
            <p14:sldId id="390"/>
            <p14:sldId id="391"/>
            <p14:sldId id="392"/>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Lst>
        </p14:section>
        <p14:section name="Strand-specific RNA-Seq" id="{DA14D1DF-9DC0-3E4F-857D-5215F3AC5896}">
          <p14:sldIdLst>
            <p14:sldId id="413"/>
            <p14:sldId id="467"/>
            <p14:sldId id="416"/>
            <p14:sldId id="417"/>
          </p14:sldIdLst>
        </p14:section>
        <p14:section name="Demo Trinity" id="{9965C48D-BFA3-B447-8DF3-1B33BFAED4F6}">
          <p14:sldIdLst>
            <p14:sldId id="311"/>
            <p14:sldId id="486"/>
          </p14:sldIdLst>
        </p14:section>
        <p14:section name="Quality assessment" id="{8DAB6472-9BCB-554C-A547-B60BD2033E91}">
          <p14:sldIdLst>
            <p14:sldId id="478"/>
            <p14:sldId id="503"/>
            <p14:sldId id="504"/>
            <p14:sldId id="505"/>
            <p14:sldId id="506"/>
            <p14:sldId id="507"/>
            <p14:sldId id="481"/>
            <p14:sldId id="483"/>
            <p14:sldId id="482"/>
            <p14:sldId id="479"/>
            <p14:sldId id="480"/>
            <p14:sldId id="501"/>
          </p14:sldIdLst>
        </p14:section>
        <p14:section name="Quantitation" id="{270C9F00-3112-6847-A762-DAB0D3032FF4}">
          <p14:sldIdLst>
            <p14:sldId id="432"/>
            <p14:sldId id="433"/>
            <p14:sldId id="434"/>
            <p14:sldId id="435"/>
            <p14:sldId id="484"/>
          </p14:sldIdLst>
        </p14:section>
        <p14:section name="Mapping Uncertainty and EM" id="{C055CC5F-7FBB-4D4B-9019-E10A8D999168}">
          <p14:sldIdLst>
            <p14:sldId id="447"/>
            <p14:sldId id="448"/>
          </p14:sldIdLst>
        </p14:section>
        <p14:section name="DE analysis" id="{3434FA1E-6732-1B4C-85FE-33D96DB9FCC9}">
          <p14:sldIdLst>
            <p14:sldId id="436"/>
            <p14:sldId id="462"/>
            <p14:sldId id="474"/>
            <p14:sldId id="472"/>
            <p14:sldId id="460"/>
            <p14:sldId id="437"/>
            <p14:sldId id="438"/>
            <p14:sldId id="439"/>
            <p14:sldId id="440"/>
            <p14:sldId id="441"/>
            <p14:sldId id="442"/>
            <p14:sldId id="443"/>
            <p14:sldId id="444"/>
            <p14:sldId id="445"/>
          </p14:sldIdLst>
        </p14:section>
        <p14:section name="Functional Annotation" id="{FA6B9BBA-B668-DA43-8B8F-24E4CCEAE8E2}">
          <p14:sldIdLst>
            <p14:sldId id="488"/>
            <p14:sldId id="500"/>
          </p14:sldIdLst>
        </p14:section>
        <p14:section name="salamander example" id="{D752DDC0-9A13-A94D-947E-1A57766E119E}">
          <p14:sldIdLst>
            <p14:sldId id="489"/>
            <p14:sldId id="490"/>
            <p14:sldId id="491"/>
            <p14:sldId id="492"/>
            <p14:sldId id="493"/>
            <p14:sldId id="509"/>
            <p14:sldId id="511"/>
            <p14:sldId id="494"/>
            <p14:sldId id="495"/>
            <p14:sldId id="496"/>
            <p14:sldId id="497"/>
            <p14:sldId id="498"/>
          </p14:sldIdLst>
        </p14:section>
        <p14:section name="Final Summary" id="{BAA1D3C1-550B-5240-88EA-045006301613}">
          <p14:sldIdLst>
            <p14:sldId id="446"/>
            <p14:sldId id="50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619942"/>
    <a:srgbClr val="F69F2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221" autoAdjust="0"/>
  </p:normalViewPr>
  <p:slideViewPr>
    <p:cSldViewPr snapToGrid="0" snapToObjects="1">
      <p:cViewPr varScale="1">
        <p:scale>
          <a:sx n="88" d="100"/>
          <a:sy n="88" d="100"/>
        </p:scale>
        <p:origin x="-904" y="-112"/>
      </p:cViewPr>
      <p:guideLst>
        <p:guide orient="horz" pos="2160"/>
        <p:guide pos="2880"/>
      </p:guideLst>
    </p:cSldViewPr>
  </p:slideViewPr>
  <p:notesTextViewPr>
    <p:cViewPr>
      <p:scale>
        <a:sx n="100" d="100"/>
        <a:sy n="100" d="100"/>
      </p:scale>
      <p:origin x="0" y="0"/>
    </p:cViewPr>
  </p:notesTextViewPr>
  <p:sorterViewPr>
    <p:cViewPr>
      <p:scale>
        <a:sx n="89" d="100"/>
        <a:sy n="89" d="100"/>
      </p:scale>
      <p:origin x="0" y="5112"/>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printerSettings" Target="printerSettings/printerSettings1.bin"/><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presProps" Target="presProps.xml"/><Relationship Id="rId112" Type="http://schemas.openxmlformats.org/officeDocument/2006/relationships/viewProps" Target="viewProps.xml"/><Relationship Id="rId113" Type="http://schemas.openxmlformats.org/officeDocument/2006/relationships/theme" Target="theme/theme1.xml"/><Relationship Id="rId114"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bhaas:Documents:axolotl_frag_audit.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bhaas:Documents:axolotl_frag_audi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spPr>
            <a:solidFill>
              <a:schemeClr val="accent4"/>
            </a:solidFill>
          </c:spPr>
          <c:invertIfNegative val="0"/>
          <c:cat>
            <c:strRef>
              <c:f>Sheet1!$A$6:$A$7</c:f>
              <c:strCache>
                <c:ptCount val="2"/>
                <c:pt idx="0">
                  <c:v>Total PE frags</c:v>
                </c:pt>
                <c:pt idx="1">
                  <c:v>Normalized PE frags</c:v>
                </c:pt>
              </c:strCache>
            </c:strRef>
          </c:cat>
          <c:val>
            <c:numRef>
              <c:f>Sheet1!$B$6:$B$7</c:f>
              <c:numCache>
                <c:formatCode>General</c:formatCode>
                <c:ptCount val="2"/>
                <c:pt idx="0">
                  <c:v>1.328961423E9</c:v>
                </c:pt>
                <c:pt idx="1">
                  <c:v>8.607535E7</c:v>
                </c:pt>
              </c:numCache>
            </c:numRef>
          </c:val>
        </c:ser>
        <c:dLbls>
          <c:showLegendKey val="0"/>
          <c:showVal val="0"/>
          <c:showCatName val="0"/>
          <c:showSerName val="0"/>
          <c:showPercent val="0"/>
          <c:showBubbleSize val="0"/>
        </c:dLbls>
        <c:gapWidth val="150"/>
        <c:axId val="1829211240"/>
        <c:axId val="1829214248"/>
      </c:barChart>
      <c:catAx>
        <c:axId val="1829211240"/>
        <c:scaling>
          <c:orientation val="minMax"/>
        </c:scaling>
        <c:delete val="0"/>
        <c:axPos val="b"/>
        <c:majorTickMark val="out"/>
        <c:minorTickMark val="none"/>
        <c:tickLblPos val="nextTo"/>
        <c:crossAx val="1829214248"/>
        <c:crosses val="autoZero"/>
        <c:auto val="1"/>
        <c:lblAlgn val="ctr"/>
        <c:lblOffset val="100"/>
        <c:noMultiLvlLbl val="0"/>
      </c:catAx>
      <c:valAx>
        <c:axId val="1829214248"/>
        <c:scaling>
          <c:orientation val="minMax"/>
        </c:scaling>
        <c:delete val="0"/>
        <c:axPos val="l"/>
        <c:majorGridlines/>
        <c:numFmt formatCode="General" sourceLinked="1"/>
        <c:majorTickMark val="out"/>
        <c:minorTickMark val="none"/>
        <c:tickLblPos val="nextTo"/>
        <c:crossAx val="1829211240"/>
        <c:crosses val="autoZero"/>
        <c:crossBetween val="between"/>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invertIfNegative val="0"/>
          <c:cat>
            <c:strRef>
              <c:f>Sheet1!$B$31:$B$71</c:f>
              <c:strCache>
                <c:ptCount val="41"/>
                <c:pt idx="0">
                  <c:v>Bone_255_AR005_ACAGTG</c:v>
                </c:pt>
                <c:pt idx="1">
                  <c:v>Bone_256_AR006_GCCAAT</c:v>
                </c:pt>
                <c:pt idx="2">
                  <c:v>Bone_257_AR012_CTTGTA</c:v>
                </c:pt>
                <c:pt idx="3">
                  <c:v>CartLong_258_AR002_CGATGT</c:v>
                </c:pt>
                <c:pt idx="4">
                  <c:v>CartLong_259_AR004_TGACCA</c:v>
                </c:pt>
                <c:pt idx="5">
                  <c:v>CartLong_260_AR014_AGTTCC</c:v>
                </c:pt>
                <c:pt idx="6">
                  <c:v>CartWrist_261_AR007_CAGATC</c:v>
                </c:pt>
                <c:pt idx="7">
                  <c:v>CartWrist_262_AR015_ATGTCA</c:v>
                </c:pt>
                <c:pt idx="8">
                  <c:v>CartWrist_263_AR018_GTCCGC</c:v>
                </c:pt>
                <c:pt idx="9">
                  <c:v>Ovaries_218_AR016_CCGTCC</c:v>
                </c:pt>
                <c:pt idx="10">
                  <c:v>Ovaries_219_AR018_GTCCGC</c:v>
                </c:pt>
                <c:pt idx="11">
                  <c:v>Ovaries_220_AR019_GTGAAA</c:v>
                </c:pt>
                <c:pt idx="12">
                  <c:v>Testes_250_AR002_CGATGT</c:v>
                </c:pt>
                <c:pt idx="13">
                  <c:v>Testes_251_AR004_TGACCA</c:v>
                </c:pt>
                <c:pt idx="14">
                  <c:v>Testes_253_AR007_CAGATC</c:v>
                </c:pt>
                <c:pt idx="15">
                  <c:v>Testes_254_AR013_AGTCAA</c:v>
                </c:pt>
                <c:pt idx="16">
                  <c:v>blood_vessel_904_CAGATC</c:v>
                </c:pt>
                <c:pt idx="17">
                  <c:v>blood_vessel_905_CTTGTA</c:v>
                </c:pt>
                <c:pt idx="18">
                  <c:v>blood_vessel_906_AGTCAA</c:v>
                </c:pt>
                <c:pt idx="19">
                  <c:v>distal_CGATGT_L008</c:v>
                </c:pt>
                <c:pt idx="20">
                  <c:v>distal_GCCAAT_L006</c:v>
                </c:pt>
                <c:pt idx="21">
                  <c:v>elbow_10325_AGTTCC</c:v>
                </c:pt>
                <c:pt idx="22">
                  <c:v>elbow_10328_GTCCGC</c:v>
                </c:pt>
                <c:pt idx="23">
                  <c:v>forearm_10321_TGACCA</c:v>
                </c:pt>
                <c:pt idx="24">
                  <c:v>forearm_10324_AGTCAA</c:v>
                </c:pt>
                <c:pt idx="25">
                  <c:v>gillfilament_10319_ACAGTG</c:v>
                </c:pt>
                <c:pt idx="26">
                  <c:v>hand_10320_CGATGT</c:v>
                </c:pt>
                <c:pt idx="27">
                  <c:v>hand_10323_CTTGTA</c:v>
                </c:pt>
                <c:pt idx="28">
                  <c:v>hand_10327_CCGTCC</c:v>
                </c:pt>
                <c:pt idx="29">
                  <c:v>heart_907_AGTTCC</c:v>
                </c:pt>
                <c:pt idx="30">
                  <c:v>heart_908_ATGTCA</c:v>
                </c:pt>
                <c:pt idx="31">
                  <c:v>heart_909_CCGTCC</c:v>
                </c:pt>
                <c:pt idx="32">
                  <c:v>proximal_CAGATC_L006</c:v>
                </c:pt>
                <c:pt idx="33">
                  <c:v>proximal_TGACCA_L008</c:v>
                </c:pt>
                <c:pt idx="34">
                  <c:v>skeletal_900_CGATGT</c:v>
                </c:pt>
                <c:pt idx="35">
                  <c:v>skeletal_901_TGACCA</c:v>
                </c:pt>
                <c:pt idx="36">
                  <c:v>skeletal_902_ACAGTG</c:v>
                </c:pt>
                <c:pt idx="37">
                  <c:v>skeletal_903_GCCAAT</c:v>
                </c:pt>
                <c:pt idx="38">
                  <c:v>upperarm_10322_CAGATC</c:v>
                </c:pt>
                <c:pt idx="39">
                  <c:v>upperarm_10326_ATGTCA</c:v>
                </c:pt>
                <c:pt idx="40">
                  <c:v>upperarm_10329_GTGAAA</c:v>
                </c:pt>
              </c:strCache>
            </c:strRef>
          </c:cat>
          <c:val>
            <c:numRef>
              <c:f>Sheet1!$E$31:$E$71</c:f>
              <c:numCache>
                <c:formatCode>General</c:formatCode>
                <c:ptCount val="41"/>
                <c:pt idx="0">
                  <c:v>85.44527132536425</c:v>
                </c:pt>
                <c:pt idx="1">
                  <c:v>85.39612151855904</c:v>
                </c:pt>
                <c:pt idx="2">
                  <c:v>85.3671112923486</c:v>
                </c:pt>
                <c:pt idx="3">
                  <c:v>82.30080949432981</c:v>
                </c:pt>
                <c:pt idx="4">
                  <c:v>85.56436052166951</c:v>
                </c:pt>
                <c:pt idx="5">
                  <c:v>85.23653043876374</c:v>
                </c:pt>
                <c:pt idx="6">
                  <c:v>86.78014882592365</c:v>
                </c:pt>
                <c:pt idx="7">
                  <c:v>79.20693821965763</c:v>
                </c:pt>
                <c:pt idx="8">
                  <c:v>83.644454893964</c:v>
                </c:pt>
                <c:pt idx="9">
                  <c:v>86.85092753582433</c:v>
                </c:pt>
                <c:pt idx="10">
                  <c:v>84.98226033965751</c:v>
                </c:pt>
                <c:pt idx="11">
                  <c:v>82.10537947403805</c:v>
                </c:pt>
                <c:pt idx="12">
                  <c:v>84.00817703579753</c:v>
                </c:pt>
                <c:pt idx="13">
                  <c:v>84.96664138565613</c:v>
                </c:pt>
                <c:pt idx="14">
                  <c:v>86.28729815222795</c:v>
                </c:pt>
                <c:pt idx="15">
                  <c:v>84.17944604989631</c:v>
                </c:pt>
                <c:pt idx="16">
                  <c:v>79.09421162686113</c:v>
                </c:pt>
                <c:pt idx="17">
                  <c:v>79.16968001219225</c:v>
                </c:pt>
                <c:pt idx="18">
                  <c:v>67.48555052805235</c:v>
                </c:pt>
                <c:pt idx="19">
                  <c:v>80.4169155232353</c:v>
                </c:pt>
                <c:pt idx="20">
                  <c:v>73.77129675867813</c:v>
                </c:pt>
                <c:pt idx="21">
                  <c:v>67.28194238977003</c:v>
                </c:pt>
                <c:pt idx="22">
                  <c:v>64.70751787413998</c:v>
                </c:pt>
                <c:pt idx="23">
                  <c:v>70.23073464789811</c:v>
                </c:pt>
                <c:pt idx="24">
                  <c:v>76.7307436397055</c:v>
                </c:pt>
                <c:pt idx="25">
                  <c:v>64.30336018848396</c:v>
                </c:pt>
                <c:pt idx="26">
                  <c:v>75.80259113317554</c:v>
                </c:pt>
                <c:pt idx="27">
                  <c:v>75.466321766224</c:v>
                </c:pt>
                <c:pt idx="28">
                  <c:v>72.8669570649433</c:v>
                </c:pt>
                <c:pt idx="29">
                  <c:v>81.94691914073356</c:v>
                </c:pt>
                <c:pt idx="30">
                  <c:v>79.37349351613727</c:v>
                </c:pt>
                <c:pt idx="31">
                  <c:v>79.37177319468537</c:v>
                </c:pt>
                <c:pt idx="32">
                  <c:v>71.4166011978705</c:v>
                </c:pt>
                <c:pt idx="33">
                  <c:v>82.93915745598668</c:v>
                </c:pt>
                <c:pt idx="34">
                  <c:v>62.96498854074171</c:v>
                </c:pt>
                <c:pt idx="35">
                  <c:v>57.16610777106703</c:v>
                </c:pt>
                <c:pt idx="36">
                  <c:v>74.1912121613654</c:v>
                </c:pt>
                <c:pt idx="37">
                  <c:v>81.24523310361943</c:v>
                </c:pt>
                <c:pt idx="38">
                  <c:v>72.28230763088598</c:v>
                </c:pt>
                <c:pt idx="39">
                  <c:v>79.5957967809419</c:v>
                </c:pt>
                <c:pt idx="40">
                  <c:v>67.65209007439501</c:v>
                </c:pt>
              </c:numCache>
            </c:numRef>
          </c:val>
        </c:ser>
        <c:dLbls>
          <c:showLegendKey val="0"/>
          <c:showVal val="0"/>
          <c:showCatName val="0"/>
          <c:showSerName val="0"/>
          <c:showPercent val="0"/>
          <c:showBubbleSize val="0"/>
        </c:dLbls>
        <c:gapWidth val="150"/>
        <c:axId val="1829180984"/>
        <c:axId val="1829183736"/>
      </c:barChart>
      <c:catAx>
        <c:axId val="1829180984"/>
        <c:scaling>
          <c:orientation val="minMax"/>
        </c:scaling>
        <c:delete val="0"/>
        <c:axPos val="b"/>
        <c:majorTickMark val="out"/>
        <c:minorTickMark val="none"/>
        <c:tickLblPos val="nextTo"/>
        <c:txPr>
          <a:bodyPr rot="-5400000" vert="horz"/>
          <a:lstStyle/>
          <a:p>
            <a:pPr>
              <a:defRPr/>
            </a:pPr>
            <a:endParaRPr lang="en-US"/>
          </a:p>
        </c:txPr>
        <c:crossAx val="1829183736"/>
        <c:crosses val="autoZero"/>
        <c:auto val="1"/>
        <c:lblAlgn val="ctr"/>
        <c:lblOffset val="100"/>
        <c:noMultiLvlLbl val="0"/>
      </c:catAx>
      <c:valAx>
        <c:axId val="1829183736"/>
        <c:scaling>
          <c:orientation val="minMax"/>
        </c:scaling>
        <c:delete val="0"/>
        <c:axPos val="l"/>
        <c:majorGridlines/>
        <c:numFmt formatCode="General" sourceLinked="1"/>
        <c:majorTickMark val="out"/>
        <c:minorTickMark val="none"/>
        <c:tickLblPos val="nextTo"/>
        <c:crossAx val="1829180984"/>
        <c:crosses val="autoZero"/>
        <c:crossBetween val="between"/>
      </c:valAx>
    </c:plotArea>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6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FEDD75-9772-F642-9CE3-322F4A37C77B}" type="datetimeFigureOut">
              <a:rPr lang="en-US" smtClean="0"/>
              <a:t>1/19/16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5721AC-E243-BC49-81AA-4F9E33E1DB3C}" type="slidenum">
              <a:rPr lang="en-US" smtClean="0"/>
              <a:t>‹#›</a:t>
            </a:fld>
            <a:endParaRPr lang="en-US"/>
          </a:p>
        </p:txBody>
      </p:sp>
    </p:spTree>
    <p:extLst>
      <p:ext uri="{BB962C8B-B14F-4D97-AF65-F5344CB8AC3E}">
        <p14:creationId xmlns:p14="http://schemas.microsoft.com/office/powerpoint/2010/main" val="37062748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a:t>
            </a:fld>
            <a:endParaRPr lang="en-US"/>
          </a:p>
        </p:txBody>
      </p:sp>
    </p:spTree>
    <p:extLst>
      <p:ext uri="{BB962C8B-B14F-4D97-AF65-F5344CB8AC3E}">
        <p14:creationId xmlns:p14="http://schemas.microsoft.com/office/powerpoint/2010/main" val="1150381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Then, the alignments, instead of the original reads, are assembled into transcript structures.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14</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15</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16</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 alternative strategy doesn’t require a reference genome and involves</a:t>
            </a:r>
            <a:r>
              <a:rPr lang="en-US" baseline="0" dirty="0" smtClean="0"/>
              <a:t> assembling the read sequences directly.</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17</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Trinity</a:t>
            </a:r>
            <a:r>
              <a:rPr lang="en-US" baseline="0" dirty="0" smtClean="0"/>
              <a:t> is a software tool that I helped develop, and which we published last year in Nature Biotechnology.</a:t>
            </a:r>
          </a:p>
          <a:p>
            <a:endParaRPr lang="en-US" baseline="0" dirty="0" smtClean="0"/>
          </a:p>
          <a:p>
            <a:r>
              <a:rPr lang="en-US" baseline="0" dirty="0" smtClean="0"/>
              <a:t>In this talk, I’ll describe how Trinity works, and describe some of the applications that we aim to support.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19</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n these next sections, I’ll provide an overview of the Trinity assembly algorithm. </a:t>
            </a:r>
          </a:p>
          <a:p>
            <a:endParaRPr lang="en-US" baseline="0" dirty="0" smtClean="0"/>
          </a:p>
          <a:p>
            <a:r>
              <a:rPr lang="en-US" baseline="0" dirty="0" smtClean="0"/>
              <a:t>It’s not necessary to understand all the details of the Trinity algorithm in order to effectively use the software. If you want to, you can think of it as a black box with read sequences as input and assembled transcript </a:t>
            </a:r>
            <a:r>
              <a:rPr lang="en-US" baseline="0" dirty="0" err="1" smtClean="0"/>
              <a:t>contigs</a:t>
            </a:r>
            <a:r>
              <a:rPr lang="en-US" baseline="0" dirty="0" smtClean="0"/>
              <a:t> as output, but it is useful to understand what is happening at the various stages of the assembly when monitoring its execution or trying to </a:t>
            </a:r>
            <a:r>
              <a:rPr lang="en-US" baseline="0" smtClean="0"/>
              <a:t>troubleshoot various aspects </a:t>
            </a:r>
            <a:r>
              <a:rPr lang="en-US" baseline="0" dirty="0" smtClean="0"/>
              <a:t>of its behavior.</a:t>
            </a:r>
          </a:p>
          <a:p>
            <a:endParaRPr lang="en-US" baseline="0" dirty="0" smtClean="0"/>
          </a:p>
        </p:txBody>
      </p:sp>
      <p:sp>
        <p:nvSpPr>
          <p:cNvPr id="4" name="Slide Number Placeholder 3"/>
          <p:cNvSpPr>
            <a:spLocks noGrp="1"/>
          </p:cNvSpPr>
          <p:nvPr>
            <p:ph type="sldNum" sz="quarter" idx="10"/>
          </p:nvPr>
        </p:nvSpPr>
        <p:spPr/>
        <p:txBody>
          <a:bodyPr/>
          <a:lstStyle/>
          <a:p>
            <a:fld id="{30E72A38-0CC0-EF4E-A68F-1E223AB6AA86}" type="slidenum">
              <a:rPr lang="en-US" smtClean="0"/>
              <a:t>20</a:t>
            </a:fld>
            <a:endParaRPr lang="en-US"/>
          </a:p>
        </p:txBody>
      </p:sp>
    </p:spTree>
    <p:extLst>
      <p:ext uri="{BB962C8B-B14F-4D97-AF65-F5344CB8AC3E}">
        <p14:creationId xmlns:p14="http://schemas.microsoft.com/office/powerpoint/2010/main" val="4194194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step in a de </a:t>
            </a:r>
            <a:r>
              <a:rPr lang="en-US" dirty="0" err="1" smtClean="0"/>
              <a:t>Bruijn</a:t>
            </a:r>
            <a:r>
              <a:rPr lang="en-US" baseline="0" dirty="0" smtClean="0"/>
              <a:t> graph-based assembly is to construct the de </a:t>
            </a:r>
            <a:r>
              <a:rPr lang="en-US" baseline="0" dirty="0" err="1" smtClean="0"/>
              <a:t>Bruijn</a:t>
            </a:r>
            <a:r>
              <a:rPr lang="en-US" baseline="0" dirty="0" smtClean="0"/>
              <a:t> graph from the sequence reads.</a:t>
            </a:r>
          </a:p>
          <a:p>
            <a:endParaRPr lang="en-US" baseline="0" dirty="0" smtClean="0"/>
          </a:p>
          <a:p>
            <a:r>
              <a:rPr lang="en-US" baseline="0" dirty="0" smtClean="0"/>
              <a:t>Each read is decomposed into substrings of some specified length k. Each word of length k is called a k-mer.  In this example, k is set to 5, so here each 5-mer is extracted from the read.  An ordered list of k-</a:t>
            </a:r>
            <a:r>
              <a:rPr lang="en-US" baseline="0" dirty="0" err="1" smtClean="0"/>
              <a:t>mers</a:t>
            </a:r>
            <a:r>
              <a:rPr lang="en-US" baseline="0" dirty="0" smtClean="0"/>
              <a:t> is generated by scanning a window of length k across the length of the read.  You’ll notice that each k-</a:t>
            </a:r>
            <a:r>
              <a:rPr lang="en-US" baseline="0" dirty="0" err="1" smtClean="0"/>
              <a:t>mer</a:t>
            </a:r>
            <a:r>
              <a:rPr lang="en-US" baseline="0" dirty="0" smtClean="0"/>
              <a:t> overlaps the next k-</a:t>
            </a:r>
            <a:r>
              <a:rPr lang="en-US" baseline="0" dirty="0" err="1" smtClean="0"/>
              <a:t>mer</a:t>
            </a:r>
            <a:r>
              <a:rPr lang="en-US" baseline="0" dirty="0" smtClean="0"/>
              <a:t> by exactly k-1 bases.</a:t>
            </a:r>
          </a:p>
          <a:p>
            <a:endParaRPr lang="en-US" baseline="0" dirty="0" smtClean="0"/>
          </a:p>
          <a:p>
            <a:r>
              <a:rPr lang="en-US" baseline="0" dirty="0" smtClean="0"/>
              <a:t>--</a:t>
            </a:r>
          </a:p>
          <a:p>
            <a:endParaRPr lang="en-US" baseline="0" dirty="0" smtClean="0"/>
          </a:p>
          <a:p>
            <a:r>
              <a:rPr lang="en-US" baseline="0" dirty="0" smtClean="0"/>
              <a:t>Then, a de </a:t>
            </a:r>
            <a:r>
              <a:rPr lang="en-US" baseline="0" dirty="0" err="1" smtClean="0"/>
              <a:t>Bruijn</a:t>
            </a:r>
            <a:r>
              <a:rPr lang="en-US" baseline="0" dirty="0" smtClean="0"/>
              <a:t> graph is constructed by assigning each unique k-</a:t>
            </a:r>
            <a:r>
              <a:rPr lang="en-US" baseline="0" dirty="0" err="1" smtClean="0"/>
              <a:t>mer</a:t>
            </a:r>
            <a:r>
              <a:rPr lang="en-US" baseline="0" dirty="0" smtClean="0"/>
              <a:t> as a node in the graph and connecting immediately overlapping k-</a:t>
            </a:r>
            <a:r>
              <a:rPr lang="en-US" baseline="0" dirty="0" err="1" smtClean="0"/>
              <a:t>mers</a:t>
            </a:r>
            <a:r>
              <a:rPr lang="en-US" baseline="0" dirty="0" smtClean="0"/>
              <a:t> by an edge.    This is a very effective and compact way of representing the sequence data within the reads. For example,  hundreds of millions of reads can be sequenced, and the identical sequence regions within reads become compressed into individual nodes within the graph.  </a:t>
            </a:r>
          </a:p>
          <a:p>
            <a:endParaRPr lang="en-US" baseline="0" dirty="0" smtClean="0"/>
          </a:p>
          <a:p>
            <a:r>
              <a:rPr lang="en-US" baseline="0" dirty="0" smtClean="0"/>
              <a:t>At positions where related sequences diverge due to allelic polymorphisms, splicing variations, repeats, or due to sequencing errors, the graph will branch and can form bulges or loops.</a:t>
            </a:r>
          </a:p>
        </p:txBody>
      </p:sp>
      <p:sp>
        <p:nvSpPr>
          <p:cNvPr id="4" name="Slide Number Placeholder 3"/>
          <p:cNvSpPr>
            <a:spLocks noGrp="1"/>
          </p:cNvSpPr>
          <p:nvPr>
            <p:ph type="sldNum" sz="quarter" idx="10"/>
          </p:nvPr>
        </p:nvSpPr>
        <p:spPr/>
        <p:txBody>
          <a:bodyPr/>
          <a:lstStyle/>
          <a:p>
            <a:fld id="{30E72A38-0CC0-EF4E-A68F-1E223AB6AA86}" type="slidenum">
              <a:rPr lang="en-US" smtClean="0"/>
              <a:t>21</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a:t>
            </a:r>
            <a:r>
              <a:rPr lang="en-US" baseline="0" dirty="0" smtClean="0"/>
              <a:t> building the graph from all the reads, the graph is typically pruned to remove bubbles and structures that likely stem from sequencing errors, </a:t>
            </a:r>
          </a:p>
          <a:p>
            <a:endParaRPr lang="en-US" baseline="0" dirty="0" smtClean="0"/>
          </a:p>
          <a:p>
            <a:r>
              <a:rPr lang="en-US" baseline="0" dirty="0" smtClean="0"/>
              <a:t>--</a:t>
            </a:r>
          </a:p>
          <a:p>
            <a:endParaRPr lang="en-US" baseline="0" dirty="0" smtClean="0"/>
          </a:p>
          <a:p>
            <a:r>
              <a:rPr lang="en-US" baseline="0" dirty="0" smtClean="0"/>
              <a:t>and the graph is compacted by collapsing those nodes that form linear </a:t>
            </a:r>
            <a:r>
              <a:rPr lang="en-US" baseline="0" dirty="0" err="1" smtClean="0"/>
              <a:t>unbranched</a:t>
            </a:r>
            <a:r>
              <a:rPr lang="en-US" baseline="0" dirty="0" smtClean="0"/>
              <a:t> chains of overlapping k-</a:t>
            </a:r>
            <a:r>
              <a:rPr lang="en-US" baseline="0" dirty="0" err="1" smtClean="0"/>
              <a:t>mers</a:t>
            </a:r>
            <a:r>
              <a:rPr lang="en-US" baseline="0" dirty="0" smtClean="0"/>
              <a:t>.  </a:t>
            </a:r>
          </a:p>
          <a:p>
            <a:endParaRPr lang="en-US" dirty="0" smtClean="0"/>
          </a:p>
          <a:p>
            <a:r>
              <a:rPr lang="en-US" dirty="0" smtClean="0"/>
              <a:t>--</a:t>
            </a:r>
          </a:p>
          <a:p>
            <a:endParaRPr lang="en-US" dirty="0" smtClean="0"/>
          </a:p>
          <a:p>
            <a:r>
              <a:rPr lang="en-US" dirty="0" smtClean="0"/>
              <a:t>For</a:t>
            </a:r>
            <a:r>
              <a:rPr lang="en-US" baseline="0" dirty="0" smtClean="0"/>
              <a:t> example, this linear chain of </a:t>
            </a:r>
            <a:r>
              <a:rPr lang="en-US" baseline="0" dirty="0" err="1" smtClean="0"/>
              <a:t>kmers</a:t>
            </a:r>
            <a:r>
              <a:rPr lang="en-US" baseline="0" dirty="0" smtClean="0"/>
              <a:t> is compressed into a single node in the compacted graph.</a:t>
            </a:r>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22</a:t>
            </a:fld>
            <a:endParaRPr lang="en-US"/>
          </a:p>
        </p:txBody>
      </p:sp>
    </p:spTree>
    <p:extLst>
      <p:ext uri="{BB962C8B-B14F-4D97-AF65-F5344CB8AC3E}">
        <p14:creationId xmlns:p14="http://schemas.microsoft.com/office/powerpoint/2010/main" val="23678099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to reconstruct transcripts, paths are traversed across the graph.  </a:t>
            </a:r>
          </a:p>
          <a:p>
            <a:endParaRPr lang="en-US" dirty="0" smtClean="0"/>
          </a:p>
          <a:p>
            <a:r>
              <a:rPr lang="en-US" dirty="0" smtClean="0"/>
              <a:t>--</a:t>
            </a:r>
          </a:p>
          <a:p>
            <a:endParaRPr lang="en-US" dirty="0" smtClean="0"/>
          </a:p>
          <a:p>
            <a:r>
              <a:rPr lang="en-US" dirty="0" smtClean="0"/>
              <a:t>In</a:t>
            </a:r>
            <a:r>
              <a:rPr lang="en-US" baseline="0" dirty="0" smtClean="0"/>
              <a:t> this example, there are four possible paths from the beginning to the end of the graph, each path shown traced by a different color.  </a:t>
            </a:r>
          </a:p>
          <a:p>
            <a:endParaRPr lang="en-US" baseline="0" dirty="0" smtClean="0"/>
          </a:p>
          <a:p>
            <a:r>
              <a:rPr lang="en-US" baseline="0" dirty="0" smtClean="0"/>
              <a:t>By traversing each path, a different transcript sequence is generated.   </a:t>
            </a:r>
          </a:p>
          <a:p>
            <a:endParaRPr lang="en-US" baseline="0" dirty="0" smtClean="0"/>
          </a:p>
          <a:p>
            <a:r>
              <a:rPr lang="en-US" baseline="0" dirty="0" smtClean="0"/>
              <a:t>--</a:t>
            </a:r>
          </a:p>
          <a:p>
            <a:endParaRPr lang="en-US" baseline="0" dirty="0" smtClean="0"/>
          </a:p>
          <a:p>
            <a:r>
              <a:rPr lang="en-US" baseline="0" dirty="0" smtClean="0"/>
              <a:t>In this case, each of the four differently colored paths generates a different sequence as shown.</a:t>
            </a:r>
          </a:p>
          <a:p>
            <a:endParaRPr lang="en-US" baseline="0" dirty="0" smtClean="0"/>
          </a:p>
          <a:p>
            <a:r>
              <a:rPr lang="en-US" baseline="0" dirty="0" smtClean="0"/>
              <a:t>By taking into account the paths that the reads trace through the graph, along with any mate-pairing information, constraints can be placed such that not all possible path combinations are reported, but instead only those paths that are best supported by the RNA-</a:t>
            </a:r>
            <a:r>
              <a:rPr lang="en-US" baseline="0" dirty="0" err="1" smtClean="0"/>
              <a:t>seq</a:t>
            </a:r>
            <a:r>
              <a:rPr lang="en-US" baseline="0" dirty="0" smtClean="0"/>
              <a:t> reads.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23</a:t>
            </a:fld>
            <a:endParaRPr lang="en-US"/>
          </a:p>
        </p:txBody>
      </p:sp>
    </p:spTree>
    <p:extLst>
      <p:ext uri="{BB962C8B-B14F-4D97-AF65-F5344CB8AC3E}">
        <p14:creationId xmlns:p14="http://schemas.microsoft.com/office/powerpoint/2010/main" val="1034445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RNA-Seq is a powerful technology for identifying</a:t>
            </a:r>
            <a:r>
              <a:rPr lang="en-US" baseline="0" dirty="0" smtClean="0"/>
              <a:t> genes and profiling gene expression in any living organism.  </a:t>
            </a:r>
          </a:p>
          <a:p>
            <a:r>
              <a:rPr lang="en-US" baseline="0" dirty="0" smtClean="0"/>
              <a:t>----</a:t>
            </a:r>
          </a:p>
          <a:p>
            <a:r>
              <a:rPr lang="en-US" baseline="0" dirty="0" smtClean="0"/>
              <a:t>It just requires that you can collect RNA from your sample of interest.</a:t>
            </a:r>
          </a:p>
          <a:p>
            <a:r>
              <a:rPr lang="en-US" baseline="0" dirty="0" smtClean="0"/>
              <a:t>----</a:t>
            </a:r>
          </a:p>
          <a:p>
            <a:r>
              <a:rPr lang="en-US" baseline="0" dirty="0" smtClean="0"/>
              <a:t>Sequencing the transcriptome on your favorite next-gen sequencer will often generate millions of reads, but the reads tend to be much shorter than the original transcript.</a:t>
            </a:r>
          </a:p>
          <a:p>
            <a:r>
              <a:rPr lang="en-US" baseline="0" dirty="0" smtClean="0"/>
              <a:t>----</a:t>
            </a:r>
          </a:p>
          <a:p>
            <a:r>
              <a:rPr lang="en-US" baseline="0" dirty="0" smtClean="0"/>
              <a:t>Some of the key challenges in analyzing these data include inferring the full-length transcript sequence from which the shorter reads were derived, and to accurately estimate the transcript expression levels.</a:t>
            </a:r>
          </a:p>
          <a:p>
            <a:endParaRPr lang="en-US" baseline="0" dirty="0" smtClean="0"/>
          </a:p>
        </p:txBody>
      </p:sp>
      <p:sp>
        <p:nvSpPr>
          <p:cNvPr id="4" name="Slide Number Placeholder 3"/>
          <p:cNvSpPr>
            <a:spLocks noGrp="1"/>
          </p:cNvSpPr>
          <p:nvPr>
            <p:ph type="sldNum" sz="quarter" idx="10"/>
          </p:nvPr>
        </p:nvSpPr>
        <p:spPr/>
        <p:txBody>
          <a:bodyPr/>
          <a:lstStyle/>
          <a:p>
            <a:fld id="{3D8086E8-DCC1-3F49-AF4A-9D53C1225A76}" type="slidenum">
              <a:rPr lang="en-US" smtClean="0"/>
              <a:t>2</a:t>
            </a:fld>
            <a:endParaRPr lang="en-US"/>
          </a:p>
        </p:txBody>
      </p:sp>
    </p:spTree>
    <p:extLst>
      <p:ext uri="{BB962C8B-B14F-4D97-AF65-F5344CB8AC3E}">
        <p14:creationId xmlns:p14="http://schemas.microsoft.com/office/powerpoint/2010/main" val="4062539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Both genome and </a:t>
            </a:r>
            <a:r>
              <a:rPr lang="en-US" dirty="0" err="1" smtClean="0"/>
              <a:t>transcriptome</a:t>
            </a:r>
            <a:r>
              <a:rPr lang="en-US" baseline="0" dirty="0" smtClean="0"/>
              <a:t> assemblers leverage the de </a:t>
            </a:r>
            <a:r>
              <a:rPr lang="en-US" baseline="0" dirty="0" err="1" smtClean="0"/>
              <a:t>Bruijn</a:t>
            </a:r>
            <a:r>
              <a:rPr lang="en-US" baseline="0" dirty="0" smtClean="0"/>
              <a:t> graph structure, but are tuned to assemble reads according to very different expected characteristics.   This is why you wouldn’t want to leverage a genome assembler for </a:t>
            </a:r>
            <a:r>
              <a:rPr lang="en-US" baseline="0" dirty="0" err="1" smtClean="0"/>
              <a:t>transcriptome</a:t>
            </a:r>
            <a:r>
              <a:rPr lang="en-US" baseline="0" dirty="0" smtClean="0"/>
              <a:t> assembly and vice-versa, since each method is highly specialized.</a:t>
            </a:r>
            <a:endParaRPr lang="en-US" dirty="0" smtClean="0"/>
          </a:p>
          <a:p>
            <a:endParaRPr lang="en-US" dirty="0" smtClean="0"/>
          </a:p>
          <a:p>
            <a:endParaRPr lang="en-US" baseline="0" dirty="0" smtClean="0"/>
          </a:p>
          <a:p>
            <a:r>
              <a:rPr lang="en-US" dirty="0" smtClean="0"/>
              <a:t>Some of the key differences between genome and </a:t>
            </a:r>
            <a:r>
              <a:rPr lang="en-US" dirty="0" err="1" smtClean="0"/>
              <a:t>transcriptome</a:t>
            </a:r>
            <a:r>
              <a:rPr lang="en-US" baseline="0" dirty="0" smtClean="0"/>
              <a:t> assemblers include the following:</a:t>
            </a:r>
          </a:p>
          <a:p>
            <a:endParaRPr lang="en-US" baseline="0" dirty="0" smtClean="0"/>
          </a:p>
          <a:p>
            <a:r>
              <a:rPr lang="en-US" baseline="0" dirty="0" smtClean="0"/>
              <a:t>--</a:t>
            </a:r>
          </a:p>
          <a:p>
            <a:endParaRPr lang="en-US" baseline="0" dirty="0" smtClean="0"/>
          </a:p>
          <a:p>
            <a:r>
              <a:rPr lang="en-US" dirty="0" smtClean="0"/>
              <a:t>Genome assemblers expect</a:t>
            </a:r>
            <a:r>
              <a:rPr lang="en-US" baseline="0" dirty="0" smtClean="0"/>
              <a:t> that read coverage is going to be rather uniform and will often discard sequences that occur at high coverage as repetitive sequences.  </a:t>
            </a:r>
            <a:r>
              <a:rPr lang="en-US" baseline="0" dirty="0" err="1" smtClean="0"/>
              <a:t>Transcriptome</a:t>
            </a:r>
            <a:r>
              <a:rPr lang="en-US" baseline="0" dirty="0" smtClean="0"/>
              <a:t> assembly needs to consider a wide range of coverage levels spanning several orders of magnitude since sequences with high coverage are more likely to represent highly expressed transcripts instead of repeats.</a:t>
            </a:r>
          </a:p>
          <a:p>
            <a:endParaRPr lang="en-US" baseline="0" dirty="0" smtClean="0"/>
          </a:p>
          <a:p>
            <a:r>
              <a:rPr lang="en-US" baseline="0" dirty="0" smtClean="0"/>
              <a:t>--</a:t>
            </a:r>
          </a:p>
          <a:p>
            <a:endParaRPr lang="en-US" baseline="0" dirty="0" smtClean="0"/>
          </a:p>
          <a:p>
            <a:r>
              <a:rPr lang="en-US" baseline="0" dirty="0" smtClean="0"/>
              <a:t>Genome assemblers aim to generate a single </a:t>
            </a:r>
            <a:r>
              <a:rPr lang="en-US" baseline="0" dirty="0" err="1" smtClean="0"/>
              <a:t>contig</a:t>
            </a:r>
            <a:r>
              <a:rPr lang="en-US" baseline="0" dirty="0" smtClean="0"/>
              <a:t> per locus, possibly two if tuned to separate haplotypes in a polymorphic genome assembly.  In </a:t>
            </a:r>
            <a:r>
              <a:rPr lang="en-US" baseline="0" dirty="0" err="1" smtClean="0"/>
              <a:t>transcriptome</a:t>
            </a:r>
            <a:r>
              <a:rPr lang="en-US" baseline="0" dirty="0" smtClean="0"/>
              <a:t> assembly, it’s understood that single genes can generate many alternatively spliced transcripts, and multiple </a:t>
            </a:r>
            <a:r>
              <a:rPr lang="en-US" baseline="0" dirty="0" err="1" smtClean="0"/>
              <a:t>contigs</a:t>
            </a:r>
            <a:r>
              <a:rPr lang="en-US" baseline="0" dirty="0" smtClean="0"/>
              <a:t> are reported per locus where evidence of transcript complexity exists.</a:t>
            </a:r>
          </a:p>
          <a:p>
            <a:endParaRPr lang="en-US" baseline="0" dirty="0" smtClean="0"/>
          </a:p>
          <a:p>
            <a:r>
              <a:rPr lang="en-US" baseline="0" dirty="0" smtClean="0"/>
              <a:t>--</a:t>
            </a:r>
          </a:p>
          <a:p>
            <a:endParaRPr lang="en-US" baseline="0" dirty="0" smtClean="0"/>
          </a:p>
          <a:p>
            <a:r>
              <a:rPr lang="en-US" baseline="0" dirty="0" smtClean="0"/>
              <a:t>Finally, in genome assembly, reads are assumed to be derived from either strand of the double-stranded DNA molecule.  Given strand-specific RNA-</a:t>
            </a:r>
            <a:r>
              <a:rPr lang="en-US" baseline="0" dirty="0" err="1" smtClean="0"/>
              <a:t>Seq</a:t>
            </a:r>
            <a:r>
              <a:rPr lang="en-US" baseline="0" dirty="0" smtClean="0"/>
              <a:t> reads, </a:t>
            </a:r>
            <a:r>
              <a:rPr lang="en-US" baseline="0" dirty="0" err="1" smtClean="0"/>
              <a:t>Transcriptome</a:t>
            </a:r>
            <a:r>
              <a:rPr lang="en-US" baseline="0" dirty="0" smtClean="0"/>
              <a:t> assemblers should aim to assemble sense and antisense transcripts separately.</a:t>
            </a:r>
          </a:p>
          <a:p>
            <a:endParaRPr lang="en-US" baseline="0" dirty="0" smtClean="0"/>
          </a:p>
          <a:p>
            <a:r>
              <a:rPr lang="en-US" baseline="0" dirty="0" smtClean="0"/>
              <a:t>--</a:t>
            </a:r>
          </a:p>
          <a:p>
            <a:endParaRPr lang="en-US" baseline="0" dirty="0" smtClean="0"/>
          </a:p>
          <a:p>
            <a:r>
              <a:rPr lang="en-US" baseline="0" dirty="0" smtClean="0"/>
              <a:t>Trinity, of course, was developed to take all of these properties into account.</a:t>
            </a:r>
            <a:endParaRPr lang="en-US" dirty="0" smtClean="0"/>
          </a:p>
        </p:txBody>
      </p:sp>
      <p:sp>
        <p:nvSpPr>
          <p:cNvPr id="4" name="Slide Number Placeholder 3"/>
          <p:cNvSpPr>
            <a:spLocks noGrp="1"/>
          </p:cNvSpPr>
          <p:nvPr>
            <p:ph type="sldNum" sz="quarter" idx="10"/>
          </p:nvPr>
        </p:nvSpPr>
        <p:spPr/>
        <p:txBody>
          <a:bodyPr/>
          <a:lstStyle/>
          <a:p>
            <a:fld id="{AEB432F8-549B-8D4E-891A-567AC352434D}" type="slidenum">
              <a:rPr lang="en-US" smtClean="0"/>
              <a:t>24</a:t>
            </a:fld>
            <a:endParaRPr lang="en-US"/>
          </a:p>
        </p:txBody>
      </p:sp>
    </p:spTree>
    <p:extLst>
      <p:ext uri="{BB962C8B-B14F-4D97-AF65-F5344CB8AC3E}">
        <p14:creationId xmlns:p14="http://schemas.microsoft.com/office/powerpoint/2010/main" val="12360005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significant difference between Trinity</a:t>
            </a:r>
            <a:r>
              <a:rPr lang="en-US" baseline="0" dirty="0" smtClean="0"/>
              <a:t> as compared to all other assemblers is how it goes about building the graphs.</a:t>
            </a:r>
          </a:p>
          <a:p>
            <a:endParaRPr lang="en-US" baseline="0" dirty="0" smtClean="0"/>
          </a:p>
          <a:p>
            <a:r>
              <a:rPr lang="en-US" baseline="0" dirty="0" smtClean="0"/>
              <a:t>Genome assemblers (and other </a:t>
            </a:r>
            <a:r>
              <a:rPr lang="en-US" baseline="0" dirty="0" err="1" smtClean="0"/>
              <a:t>transcriptome</a:t>
            </a:r>
            <a:r>
              <a:rPr lang="en-US" baseline="0" dirty="0" smtClean="0"/>
              <a:t> assemblers that are built on top of genome assemblers) typically build single large graphs.</a:t>
            </a:r>
          </a:p>
          <a:p>
            <a:endParaRPr lang="en-US" baseline="0" dirty="0" smtClean="0"/>
          </a:p>
          <a:p>
            <a:r>
              <a:rPr lang="en-US" baseline="0" dirty="0" smtClean="0"/>
              <a:t>Trinity instead tries to partition the data into many thousands of small graphs, ideally one graph per expressed gene.  This is possible because most expressed transcripts tend to be non-overlapping. </a:t>
            </a:r>
          </a:p>
          <a:p>
            <a:endParaRPr lang="en-US" baseline="0" dirty="0" smtClean="0"/>
          </a:p>
          <a:p>
            <a:r>
              <a:rPr lang="en-US" baseline="0" dirty="0" smtClean="0"/>
              <a:t>Having many small graphs lends itself to massive parallel processing, which is an added computational benefit.</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25</a:t>
            </a:fld>
            <a:endParaRPr lang="en-US"/>
          </a:p>
        </p:txBody>
      </p:sp>
    </p:spTree>
    <p:extLst>
      <p:ext uri="{BB962C8B-B14F-4D97-AF65-F5344CB8AC3E}">
        <p14:creationId xmlns:p14="http://schemas.microsoft.com/office/powerpoint/2010/main" val="41732613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Here’s a high-level overview of the whole Trinity assembly algorithm.</a:t>
            </a:r>
          </a:p>
          <a:p>
            <a:endParaRPr lang="en-US" baseline="0" dirty="0" smtClean="0"/>
          </a:p>
          <a:p>
            <a:r>
              <a:rPr lang="en-US" baseline="0" dirty="0" smtClean="0"/>
              <a:t>We call it Trinity because it involves three major steps that we’ve built into three separate software modules.</a:t>
            </a:r>
          </a:p>
          <a:p>
            <a:endParaRPr lang="en-US" baseline="0" dirty="0" smtClean="0"/>
          </a:p>
          <a:p>
            <a:r>
              <a:rPr lang="en-US" baseline="0" dirty="0" smtClean="0"/>
              <a:t>It starts with Inchworm, which first assembles the RNA-</a:t>
            </a:r>
            <a:r>
              <a:rPr lang="en-US" baseline="0" dirty="0" err="1" smtClean="0"/>
              <a:t>Seq</a:t>
            </a:r>
            <a:r>
              <a:rPr lang="en-US" baseline="0" dirty="0" smtClean="0"/>
              <a:t> data into linear </a:t>
            </a:r>
            <a:r>
              <a:rPr lang="en-US" baseline="0" dirty="0" err="1" smtClean="0"/>
              <a:t>contigs</a:t>
            </a:r>
            <a:r>
              <a:rPr lang="en-US" baseline="0" dirty="0" smtClean="0"/>
              <a:t>.  </a:t>
            </a:r>
          </a:p>
          <a:p>
            <a:endParaRPr lang="en-US" baseline="0" dirty="0" smtClean="0"/>
          </a:p>
          <a:p>
            <a:r>
              <a:rPr lang="en-US" baseline="0" dirty="0" smtClean="0"/>
              <a:t>Then, Chrysalis groups </a:t>
            </a:r>
            <a:r>
              <a:rPr lang="en-US" baseline="0" dirty="0" err="1" smtClean="0"/>
              <a:t>contigs</a:t>
            </a:r>
            <a:r>
              <a:rPr lang="en-US" baseline="0" dirty="0" smtClean="0"/>
              <a:t> that are related due to alternative splicing or gene duplication and constructs de </a:t>
            </a:r>
            <a:r>
              <a:rPr lang="en-US" baseline="0" dirty="0" err="1" smtClean="0"/>
              <a:t>bruijn</a:t>
            </a:r>
            <a:r>
              <a:rPr lang="en-US" baseline="0" dirty="0" smtClean="0"/>
              <a:t> graphs.</a:t>
            </a:r>
          </a:p>
          <a:p>
            <a:endParaRPr lang="en-US" baseline="0" dirty="0" smtClean="0"/>
          </a:p>
          <a:p>
            <a:r>
              <a:rPr lang="en-US" baseline="0" dirty="0" smtClean="0"/>
              <a:t>Finally, Butterfly examines reads in the context of the de </a:t>
            </a:r>
            <a:r>
              <a:rPr lang="en-US" baseline="0" dirty="0" err="1" smtClean="0"/>
              <a:t>bruijn</a:t>
            </a:r>
            <a:r>
              <a:rPr lang="en-US" baseline="0" dirty="0" smtClean="0"/>
              <a:t> graphs, and reports the final full-length transcripts and isoforms of transcripts.</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26</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inchworm algorithm works as follows:</a:t>
            </a:r>
          </a:p>
          <a:p>
            <a:endParaRPr lang="en-US" dirty="0" smtClean="0"/>
          </a:p>
          <a:p>
            <a:r>
              <a:rPr lang="en-US" dirty="0" smtClean="0"/>
              <a:t>It first decomposes reads into</a:t>
            </a:r>
            <a:r>
              <a:rPr lang="en-US" baseline="0" dirty="0" smtClean="0"/>
              <a:t> a catalog of</a:t>
            </a:r>
            <a:r>
              <a:rPr lang="en-US" dirty="0" smtClean="0"/>
              <a:t> overlapping </a:t>
            </a:r>
            <a:r>
              <a:rPr lang="en-US" dirty="0" err="1" smtClean="0"/>
              <a:t>Kmers</a:t>
            </a:r>
            <a:r>
              <a:rPr lang="en-US" dirty="0" smtClean="0"/>
              <a:t>.   By</a:t>
            </a:r>
            <a:r>
              <a:rPr lang="en-US" baseline="0" dirty="0" smtClean="0"/>
              <a:t> default we use overlapping 25-mers.  This is similar to the first step of generating a de </a:t>
            </a:r>
            <a:r>
              <a:rPr lang="en-US" baseline="0" dirty="0" err="1" smtClean="0"/>
              <a:t>Bruijn</a:t>
            </a:r>
            <a:r>
              <a:rPr lang="en-US" baseline="0" dirty="0" smtClean="0"/>
              <a:t> graph, but we don’t actually build a de </a:t>
            </a:r>
            <a:r>
              <a:rPr lang="en-US" baseline="0" dirty="0" err="1" smtClean="0"/>
              <a:t>Bruijn</a:t>
            </a:r>
            <a:r>
              <a:rPr lang="en-US" baseline="0" dirty="0" smtClean="0"/>
              <a:t> graph.  We just store the k-</a:t>
            </a:r>
            <a:r>
              <a:rPr lang="en-US" baseline="0" dirty="0" err="1" smtClean="0"/>
              <a:t>mers</a:t>
            </a:r>
            <a:r>
              <a:rPr lang="en-US" baseline="0" dirty="0" smtClean="0"/>
              <a:t> and their frequency in all the reads, and don’t store the edges between k-</a:t>
            </a:r>
            <a:r>
              <a:rPr lang="en-US" baseline="0" dirty="0" err="1" smtClean="0"/>
              <a:t>mers</a:t>
            </a:r>
            <a:r>
              <a:rPr lang="en-US" baseline="0" dirty="0" smtClean="0"/>
              <a:t>.   This is done mainly to save on the amount of memory and computation required.</a:t>
            </a:r>
          </a:p>
          <a:p>
            <a:endParaRPr lang="en-US" baseline="0" dirty="0" smtClean="0"/>
          </a:p>
          <a:p>
            <a:r>
              <a:rPr lang="en-US" baseline="0" dirty="0" smtClean="0"/>
              <a:t>The single most abundant </a:t>
            </a:r>
            <a:r>
              <a:rPr lang="en-US" baseline="0" dirty="0" err="1" smtClean="0"/>
              <a:t>kmer</a:t>
            </a:r>
            <a:r>
              <a:rPr lang="en-US" baseline="0" dirty="0" smtClean="0"/>
              <a:t> with reasonable sequence complexity is identified as a seed </a:t>
            </a:r>
            <a:r>
              <a:rPr lang="en-US" baseline="0" dirty="0" err="1" smtClean="0"/>
              <a:t>kmer</a:t>
            </a:r>
            <a:r>
              <a:rPr lang="en-US" baseline="0" dirty="0" smtClean="0"/>
              <a:t>.</a:t>
            </a:r>
          </a:p>
          <a:p>
            <a:endParaRPr lang="en-US" baseline="0" dirty="0" smtClean="0"/>
          </a:p>
          <a:p>
            <a:r>
              <a:rPr lang="en-US" baseline="0" dirty="0" smtClean="0"/>
              <a:t>This seed </a:t>
            </a:r>
            <a:r>
              <a:rPr lang="en-US" baseline="0" dirty="0" err="1" smtClean="0"/>
              <a:t>kmer</a:t>
            </a:r>
            <a:r>
              <a:rPr lang="en-US" baseline="0" dirty="0" smtClean="0"/>
              <a:t> is then extended at the 3’ end guided by the coverage of overlapping </a:t>
            </a:r>
            <a:r>
              <a:rPr lang="en-US" baseline="0" dirty="0" err="1" smtClean="0"/>
              <a:t>kmers</a:t>
            </a:r>
            <a:r>
              <a:rPr lang="en-US" baseline="0" dirty="0" smtClean="0"/>
              <a:t>.  </a:t>
            </a:r>
          </a:p>
          <a:p>
            <a:endParaRPr lang="en-US" baseline="0" dirty="0" smtClean="0"/>
          </a:p>
          <a:p>
            <a:r>
              <a:rPr lang="en-US" baseline="0" dirty="0" smtClean="0"/>
              <a:t>For each extension, there are four possible </a:t>
            </a:r>
            <a:r>
              <a:rPr lang="en-US" baseline="0" dirty="0" err="1" smtClean="0"/>
              <a:t>kmers</a:t>
            </a:r>
            <a:r>
              <a:rPr lang="en-US" baseline="0" dirty="0" smtClean="0"/>
              <a:t>, each ending with one of the four possible nucleotides.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27</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Each of the </a:t>
            </a:r>
            <a:r>
              <a:rPr lang="en-US" baseline="0" dirty="0" smtClean="0"/>
              <a:t>possible overlapping </a:t>
            </a:r>
            <a:r>
              <a:rPr lang="en-US" baseline="0" dirty="0" err="1" smtClean="0"/>
              <a:t>kmers</a:t>
            </a:r>
            <a:r>
              <a:rPr lang="en-US" baseline="0" dirty="0" smtClean="0"/>
              <a:t> is looked up in the </a:t>
            </a:r>
            <a:r>
              <a:rPr lang="en-US" baseline="0" dirty="0" err="1" smtClean="0"/>
              <a:t>kmer</a:t>
            </a:r>
            <a:r>
              <a:rPr lang="en-US" baseline="0" dirty="0" smtClean="0"/>
              <a:t> catalog to determine their frequency within the reads.</a:t>
            </a:r>
          </a:p>
          <a:p>
            <a:endParaRPr lang="en-US" baseline="0" dirty="0" smtClean="0"/>
          </a:p>
          <a:p>
            <a:r>
              <a:rPr lang="en-US" baseline="0" dirty="0" smtClean="0"/>
              <a:t>In this toy example, the </a:t>
            </a:r>
            <a:r>
              <a:rPr lang="en-US" baseline="0" dirty="0" err="1" smtClean="0"/>
              <a:t>kmer</a:t>
            </a:r>
            <a:r>
              <a:rPr lang="en-US" baseline="0" dirty="0" smtClean="0"/>
              <a:t> ending with ‘G’ is found 4 times.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28</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is found once.</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29</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a:t>
            </a:r>
            <a:r>
              <a:rPr lang="en-US" baseline="0" dirty="0" err="1" smtClean="0"/>
              <a:t>kmer</a:t>
            </a:r>
            <a:r>
              <a:rPr lang="en-US" baseline="0" dirty="0" smtClean="0"/>
              <a:t> ending with ‘T’ doesn’t exist in the reads, so it has a count of zero.</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30</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the </a:t>
            </a:r>
            <a:r>
              <a:rPr lang="en-US" dirty="0" err="1" smtClean="0"/>
              <a:t>kmer</a:t>
            </a:r>
            <a:r>
              <a:rPr lang="en-US" dirty="0" smtClean="0"/>
              <a:t> ending with ‘C’ is found 4</a:t>
            </a:r>
            <a:r>
              <a:rPr lang="en-US" baseline="0" dirty="0" smtClean="0"/>
              <a:t> times.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31</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this case we have a tie.</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32</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 we</a:t>
            </a:r>
            <a:r>
              <a:rPr lang="en-US" baseline="0" dirty="0" smtClean="0"/>
              <a:t> encounter a tie, we </a:t>
            </a:r>
            <a:r>
              <a:rPr lang="en-US" dirty="0" smtClean="0"/>
              <a:t>explore the</a:t>
            </a:r>
            <a:r>
              <a:rPr lang="en-US" baseline="0" dirty="0" smtClean="0"/>
              <a:t> tied paths recursively to find that extension that provides the highest cumulative coverage.</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33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3</a:t>
            </a:fld>
            <a:endParaRPr lang="en-US" dirty="0" smtClean="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smtClean="0">
              <a:latin typeface="Arial" pitchFamily="34" charset="0"/>
              <a:ea typeface="ＭＳ Ｐゴシック"/>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this case, the extension</a:t>
            </a:r>
            <a:r>
              <a:rPr lang="en-US" baseline="0" dirty="0" smtClean="0"/>
              <a:t> of two overlapping </a:t>
            </a:r>
            <a:r>
              <a:rPr lang="en-US" baseline="0" dirty="0" err="1" smtClean="0"/>
              <a:t>kmers</a:t>
            </a:r>
            <a:r>
              <a:rPr lang="en-US" baseline="0" dirty="0" smtClean="0"/>
              <a:t> ending with an ‘A’ provides the highest cumulative coverage, and so the other paths are ignored.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34</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Extensions</a:t>
            </a:r>
            <a:r>
              <a:rPr lang="en-US" baseline="0" dirty="0" smtClean="0"/>
              <a:t> continue to occur in this way until there are no more </a:t>
            </a:r>
            <a:r>
              <a:rPr lang="en-US" baseline="0" dirty="0" err="1" smtClean="0"/>
              <a:t>kmers</a:t>
            </a:r>
            <a:r>
              <a:rPr lang="en-US" baseline="0" dirty="0" smtClean="0"/>
              <a:t> that provide for an extension.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35</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Then,</a:t>
            </a:r>
            <a:r>
              <a:rPr lang="en-US" baseline="0" dirty="0" smtClean="0"/>
              <a:t> we extend from right to left in the same manner, following the path of greatest coverage.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36</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Once the extension completes, the assembled </a:t>
            </a:r>
            <a:r>
              <a:rPr lang="en-US" dirty="0" err="1" smtClean="0"/>
              <a:t>contig</a:t>
            </a:r>
            <a:r>
              <a:rPr lang="en-US" dirty="0" smtClean="0"/>
              <a:t> is reported.</a:t>
            </a:r>
          </a:p>
          <a:p>
            <a:endParaRPr lang="en-US" dirty="0" smtClean="0"/>
          </a:p>
          <a:p>
            <a:r>
              <a:rPr lang="en-US" dirty="0" smtClean="0"/>
              <a:t>--transition—</a:t>
            </a:r>
          </a:p>
          <a:p>
            <a:endParaRPr lang="en-US" dirty="0" smtClean="0"/>
          </a:p>
          <a:p>
            <a:r>
              <a:rPr lang="en-US" dirty="0" smtClean="0"/>
              <a:t>The </a:t>
            </a:r>
            <a:r>
              <a:rPr lang="en-US" dirty="0" err="1" smtClean="0"/>
              <a:t>kmers</a:t>
            </a:r>
            <a:r>
              <a:rPr lang="en-US" dirty="0" smtClean="0"/>
              <a:t> found in the </a:t>
            </a:r>
            <a:r>
              <a:rPr lang="en-US" dirty="0" err="1" smtClean="0"/>
              <a:t>contig</a:t>
            </a:r>
            <a:r>
              <a:rPr lang="en-US" dirty="0" smtClean="0"/>
              <a:t> are removed</a:t>
            </a:r>
            <a:r>
              <a:rPr lang="en-US" baseline="0" dirty="0" smtClean="0"/>
              <a:t> from the </a:t>
            </a:r>
            <a:r>
              <a:rPr lang="en-US" baseline="0" dirty="0" err="1" smtClean="0"/>
              <a:t>kmer</a:t>
            </a:r>
            <a:r>
              <a:rPr lang="en-US" baseline="0" dirty="0" smtClean="0"/>
              <a:t> catalog, and the entire process is repeated starting from a new seed.  The Inchworm assembly ends when the entire k-</a:t>
            </a:r>
            <a:r>
              <a:rPr lang="en-US" baseline="0" dirty="0" err="1" smtClean="0"/>
              <a:t>mer</a:t>
            </a:r>
            <a:r>
              <a:rPr lang="en-US" baseline="0" dirty="0" smtClean="0"/>
              <a:t> catalog has been depleted.</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37</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Inchworm alone performs</a:t>
            </a:r>
            <a:r>
              <a:rPr lang="en-US" baseline="0" dirty="0" smtClean="0"/>
              <a:t> well at reconstructing full-length transcripts, but i</a:t>
            </a:r>
            <a:r>
              <a:rPr lang="en-US" dirty="0" smtClean="0"/>
              <a:t>n the case of alternative</a:t>
            </a:r>
            <a:r>
              <a:rPr lang="en-US" baseline="0" dirty="0" smtClean="0"/>
              <a:t> splicing, inchworm alone is unable to reconstruct full-length transcripts for each of the isoforms.</a:t>
            </a:r>
          </a:p>
          <a:p>
            <a:endParaRPr lang="en-US" baseline="0" dirty="0" smtClean="0"/>
          </a:p>
          <a:p>
            <a:r>
              <a:rPr lang="en-US" baseline="0" dirty="0" smtClean="0"/>
              <a:t>This is because it assembles </a:t>
            </a:r>
            <a:r>
              <a:rPr lang="en-US" baseline="0" dirty="0" err="1" smtClean="0"/>
              <a:t>contigs</a:t>
            </a:r>
            <a:r>
              <a:rPr lang="en-US" baseline="0" dirty="0" smtClean="0"/>
              <a:t> from unique </a:t>
            </a:r>
            <a:r>
              <a:rPr lang="en-US" baseline="0" dirty="0" err="1" smtClean="0"/>
              <a:t>kmers</a:t>
            </a:r>
            <a:r>
              <a:rPr lang="en-US" baseline="0" dirty="0" smtClean="0"/>
              <a:t> and the sequences shared between isoforms can be reported in only one Inchworm </a:t>
            </a:r>
            <a:r>
              <a:rPr lang="en-US" baseline="0" dirty="0" err="1" smtClean="0"/>
              <a:t>contig</a:t>
            </a:r>
            <a:r>
              <a:rPr lang="en-US" baseline="0" dirty="0" smtClean="0"/>
              <a:t>.</a:t>
            </a:r>
          </a:p>
          <a:p>
            <a:endParaRPr lang="en-US" baseline="0" dirty="0" smtClean="0"/>
          </a:p>
          <a:p>
            <a:r>
              <a:rPr lang="en-US" baseline="0" dirty="0" smtClean="0"/>
              <a:t>For example, here are two expressed isoforms which share the orange and green sequence regions in common, and Isoform A has a stretch of unique sequence shown in yellow, such as coming from an exon skipped in isoform B.</a:t>
            </a:r>
          </a:p>
          <a:p>
            <a:endParaRPr lang="en-US" baseline="0" dirty="0" smtClean="0"/>
          </a:p>
          <a:p>
            <a:endParaRPr lang="en-US"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38</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This can be represented graphically like so.   Based on the read support, we find that Isoform B is highly expressed as compared to Isoform A, and we indicate that in the graph by the thicker edge.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39</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When Inchworm greedily assembles k-</a:t>
            </a:r>
            <a:r>
              <a:rPr lang="en-US" baseline="0" dirty="0" err="1" smtClean="0"/>
              <a:t>mers</a:t>
            </a:r>
            <a:r>
              <a:rPr lang="en-US" baseline="0" dirty="0" smtClean="0"/>
              <a:t>,  it will often report the more highly expressed isoform as a single full-length </a:t>
            </a:r>
            <a:r>
              <a:rPr lang="en-US" baseline="0" dirty="0" err="1" smtClean="0"/>
              <a:t>contig</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40</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only the unique regions of alternatively spliced isoforms are reported as separate </a:t>
            </a:r>
            <a:r>
              <a:rPr lang="en-US" baseline="0" dirty="0" err="1" smtClean="0"/>
              <a:t>contigs</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Again, these </a:t>
            </a:r>
            <a:r>
              <a:rPr lang="en-US" baseline="0" dirty="0" err="1" smtClean="0"/>
              <a:t>contigs</a:t>
            </a:r>
            <a:r>
              <a:rPr lang="en-US" baseline="0" dirty="0" smtClean="0"/>
              <a:t> share no k-</a:t>
            </a:r>
            <a:r>
              <a:rPr lang="en-US" baseline="0" dirty="0" err="1" smtClean="0"/>
              <a:t>mers</a:t>
            </a:r>
            <a:r>
              <a:rPr lang="en-US" baseline="0" dirty="0" smtClean="0"/>
              <a:t> in common.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remaining components of Trinity are responsible for linking these related </a:t>
            </a:r>
            <a:r>
              <a:rPr lang="en-US" baseline="0" dirty="0" err="1" smtClean="0"/>
              <a:t>contigs</a:t>
            </a:r>
            <a:r>
              <a:rPr lang="en-US" baseline="0" dirty="0" smtClean="0"/>
              <a:t> together and reporting more complete sequences for each.  This is where Chrysalis first comes in.</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41</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Although these inchworm </a:t>
            </a:r>
            <a:r>
              <a:rPr lang="en-US" baseline="0" dirty="0" err="1" smtClean="0"/>
              <a:t>contigs</a:t>
            </a:r>
            <a:r>
              <a:rPr lang="en-US" baseline="0" dirty="0" smtClean="0"/>
              <a:t> lack complete </a:t>
            </a:r>
            <a:r>
              <a:rPr lang="en-US" baseline="0" dirty="0" err="1" smtClean="0"/>
              <a:t>kmers</a:t>
            </a:r>
            <a:r>
              <a:rPr lang="en-US" baseline="0" dirty="0" smtClean="0"/>
              <a:t> in common, they maintain partial </a:t>
            </a:r>
            <a:r>
              <a:rPr lang="en-US" baseline="0" dirty="0" err="1" smtClean="0"/>
              <a:t>kmer</a:t>
            </a:r>
            <a:r>
              <a:rPr lang="en-US" baseline="0" dirty="0" smtClean="0"/>
              <a:t> overlap at points where the </a:t>
            </a:r>
            <a:r>
              <a:rPr lang="en-US" baseline="0" dirty="0" err="1" smtClean="0"/>
              <a:t>isoforms</a:t>
            </a:r>
            <a:r>
              <a:rPr lang="en-US" baseline="0" dirty="0" smtClean="0"/>
              <a:t> diverge.</a:t>
            </a:r>
          </a:p>
          <a:p>
            <a:endParaRPr lang="en-US" baseline="0" dirty="0" smtClean="0"/>
          </a:p>
          <a:p>
            <a:r>
              <a:rPr lang="en-US" baseline="0" dirty="0" smtClean="0"/>
              <a:t>The smaller </a:t>
            </a:r>
            <a:r>
              <a:rPr lang="en-US" baseline="0" dirty="0" err="1" smtClean="0"/>
              <a:t>contig</a:t>
            </a:r>
            <a:r>
              <a:rPr lang="en-US" baseline="0" dirty="0" smtClean="0"/>
              <a:t> can still be associated with the larger </a:t>
            </a:r>
            <a:r>
              <a:rPr lang="en-US" baseline="0" dirty="0" err="1" smtClean="0"/>
              <a:t>contig</a:t>
            </a:r>
            <a:r>
              <a:rPr lang="en-US" baseline="0" dirty="0" smtClean="0"/>
              <a:t> based on these partial </a:t>
            </a:r>
            <a:r>
              <a:rPr lang="en-US" baseline="0" dirty="0" err="1" smtClean="0"/>
              <a:t>kmers</a:t>
            </a:r>
            <a:r>
              <a:rPr lang="en-US" baseline="0" dirty="0" smtClean="0"/>
              <a:t> of length k-1, and we can find reads to support the junction.</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42</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The Chrysalis tool, in the next step, exploits these partial </a:t>
            </a:r>
            <a:r>
              <a:rPr lang="en-US" baseline="0" dirty="0" err="1" smtClean="0"/>
              <a:t>kmers</a:t>
            </a:r>
            <a:r>
              <a:rPr lang="en-US" baseline="0" dirty="0" smtClean="0"/>
              <a:t> to regroup related </a:t>
            </a:r>
            <a:r>
              <a:rPr lang="en-US" baseline="0" dirty="0" err="1" smtClean="0"/>
              <a:t>contigs</a:t>
            </a:r>
            <a:r>
              <a:rPr lang="en-US" baseline="0" dirty="0" smtClean="0"/>
              <a:t>.  If reads exist that support the junction at the k-1 overlaps, then Chrysalis will cluster the inchworm </a:t>
            </a:r>
            <a:r>
              <a:rPr lang="en-US" baseline="0" dirty="0" err="1" smtClean="0"/>
              <a:t>contigs</a:t>
            </a:r>
            <a:r>
              <a:rPr lang="en-US" baseline="0" dirty="0" smtClean="0"/>
              <a:t> together.</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43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4</a:t>
            </a:fld>
            <a:endParaRPr lang="en-US" dirty="0" smtClean="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smtClean="0">
              <a:latin typeface="Arial" pitchFamily="34" charset="0"/>
              <a:ea typeface="ＭＳ Ｐゴシック"/>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a:t>
            </a:r>
            <a:r>
              <a:rPr lang="en-US" baseline="0" dirty="0" smtClean="0"/>
              <a:t> is a high-level overview of the Chrysalis operations.</a:t>
            </a:r>
            <a:endParaRPr lang="en-US" dirty="0" smtClean="0"/>
          </a:p>
          <a:p>
            <a:endParaRPr lang="en-US" dirty="0" smtClean="0"/>
          </a:p>
          <a:p>
            <a:r>
              <a:rPr lang="en-US" dirty="0" smtClean="0"/>
              <a:t>Chrysalis</a:t>
            </a:r>
            <a:r>
              <a:rPr lang="en-US" baseline="0" dirty="0" smtClean="0"/>
              <a:t> clusters related </a:t>
            </a:r>
            <a:r>
              <a:rPr lang="en-US" baseline="0" dirty="0" err="1" smtClean="0"/>
              <a:t>contigs</a:t>
            </a:r>
            <a:r>
              <a:rPr lang="en-US" baseline="0" dirty="0" smtClean="0"/>
              <a:t> based on these k-1mer overlaps.</a:t>
            </a:r>
          </a:p>
          <a:p>
            <a:r>
              <a:rPr lang="en-US" baseline="0" dirty="0" err="1" smtClean="0"/>
              <a:t>Chyrsalis</a:t>
            </a:r>
            <a:r>
              <a:rPr lang="en-US" baseline="0" dirty="0" smtClean="0"/>
              <a:t> also leverages read pairing information to join minimally overlapping </a:t>
            </a:r>
            <a:r>
              <a:rPr lang="en-US" baseline="0" dirty="0" err="1" smtClean="0"/>
              <a:t>contigs</a:t>
            </a:r>
            <a:r>
              <a:rPr lang="en-US" baseline="0" dirty="0" smtClean="0"/>
              <a:t>.</a:t>
            </a:r>
          </a:p>
          <a:p>
            <a:endParaRPr lang="en-US" baseline="0" dirty="0" smtClean="0"/>
          </a:p>
          <a:p>
            <a:r>
              <a:rPr lang="en-US" baseline="0" dirty="0" smtClean="0"/>
              <a:t>--</a:t>
            </a:r>
          </a:p>
          <a:p>
            <a:endParaRPr lang="en-US" baseline="0" dirty="0" smtClean="0"/>
          </a:p>
          <a:p>
            <a:r>
              <a:rPr lang="en-US" baseline="0" dirty="0" smtClean="0"/>
              <a:t>After identifying the connected inchworm </a:t>
            </a:r>
            <a:r>
              <a:rPr lang="en-US" baseline="0" dirty="0" err="1" smtClean="0"/>
              <a:t>contigs</a:t>
            </a:r>
            <a:r>
              <a:rPr lang="en-US" baseline="0" dirty="0" smtClean="0"/>
              <a:t>, it constructs a separate de </a:t>
            </a:r>
            <a:r>
              <a:rPr lang="en-US" baseline="0" dirty="0" err="1" smtClean="0"/>
              <a:t>Bruijn</a:t>
            </a:r>
            <a:r>
              <a:rPr lang="en-US" baseline="0" dirty="0" smtClean="0"/>
              <a:t> graph for each group.</a:t>
            </a:r>
          </a:p>
          <a:p>
            <a:endParaRPr lang="en-US" baseline="0" dirty="0" smtClean="0"/>
          </a:p>
          <a:p>
            <a:r>
              <a:rPr lang="en-US" baseline="0" dirty="0" smtClean="0"/>
              <a:t>(Again, the de </a:t>
            </a:r>
            <a:r>
              <a:rPr lang="en-US" baseline="0" dirty="0" err="1" smtClean="0"/>
              <a:t>Bruijn</a:t>
            </a:r>
            <a:r>
              <a:rPr lang="en-US" baseline="0" dirty="0" smtClean="0"/>
              <a:t> graph represents the overlaps between adjacent </a:t>
            </a:r>
            <a:r>
              <a:rPr lang="en-US" baseline="0" dirty="0" err="1" smtClean="0"/>
              <a:t>kmers</a:t>
            </a:r>
            <a:r>
              <a:rPr lang="en-US" baseline="0" dirty="0" smtClean="0"/>
              <a:t> in the sequences with branches at sites of variation.)</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44</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this is how we end up with many separate graphs, ideally one graph per gene, with each graph representing the transcriptional complexity at that locus.  </a:t>
            </a:r>
          </a:p>
          <a:p>
            <a:endParaRPr lang="en-US" baseline="0" dirty="0" smtClean="0"/>
          </a:p>
          <a:p>
            <a:r>
              <a:rPr lang="en-US" baseline="0" dirty="0" smtClean="0"/>
              <a:t>These graphs can then be processed in a parallel fashion by the next step of Trinity involving Butterfly.</a:t>
            </a:r>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45</a:t>
            </a:fld>
            <a:endParaRPr lang="en-US"/>
          </a:p>
        </p:txBody>
      </p:sp>
    </p:spTree>
    <p:extLst>
      <p:ext uri="{BB962C8B-B14F-4D97-AF65-F5344CB8AC3E}">
        <p14:creationId xmlns:p14="http://schemas.microsoft.com/office/powerpoint/2010/main" val="40793960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Butterfly operates on each of</a:t>
            </a:r>
            <a:r>
              <a:rPr lang="en-US" baseline="0" dirty="0" smtClean="0"/>
              <a:t> these graphs independently.</a:t>
            </a:r>
          </a:p>
          <a:p>
            <a:endParaRPr lang="en-US" baseline="0" dirty="0" smtClean="0"/>
          </a:p>
          <a:p>
            <a:r>
              <a:rPr lang="en-US" baseline="0" dirty="0" smtClean="0"/>
              <a:t>It first compacts the de </a:t>
            </a:r>
            <a:r>
              <a:rPr lang="en-US" baseline="0" dirty="0" err="1" smtClean="0"/>
              <a:t>Bruijn</a:t>
            </a:r>
            <a:r>
              <a:rPr lang="en-US" baseline="0" dirty="0" smtClean="0"/>
              <a:t> graph by collapsing the </a:t>
            </a:r>
            <a:r>
              <a:rPr lang="en-US" baseline="0" dirty="0" err="1" smtClean="0"/>
              <a:t>unbranched</a:t>
            </a:r>
            <a:r>
              <a:rPr lang="en-US" baseline="0" dirty="0" smtClean="0"/>
              <a:t> stretches, as described earlier.</a:t>
            </a:r>
          </a:p>
          <a:p>
            <a:endParaRPr lang="en-US" baseline="0" dirty="0" smtClean="0"/>
          </a:p>
          <a:p>
            <a:r>
              <a:rPr lang="en-US" baseline="0" dirty="0" smtClean="0"/>
              <a:t>It then threads the original sequencing reads into the graph, tracking the paths occupied by the reads and those paths supported by mate pairs.</a:t>
            </a:r>
          </a:p>
          <a:p>
            <a:endParaRPr lang="en-US" baseline="0" dirty="0" smtClean="0"/>
          </a:p>
          <a:p>
            <a:r>
              <a:rPr lang="en-US" baseline="0" dirty="0" smtClean="0"/>
              <a:t>Butterfly then reports the most probable paths through the graph supported by the reads and read pairings, emitting full-length transcripts for </a:t>
            </a:r>
            <a:r>
              <a:rPr lang="en-US" baseline="0" dirty="0" smtClean="0">
                <a:solidFill>
                  <a:srgbClr val="FF0000"/>
                </a:solidFill>
              </a:rPr>
              <a:t>isoforms and </a:t>
            </a:r>
            <a:r>
              <a:rPr lang="en-US" baseline="0" dirty="0" err="1" smtClean="0">
                <a:solidFill>
                  <a:srgbClr val="FF0000"/>
                </a:solidFill>
              </a:rPr>
              <a:t>paralogs</a:t>
            </a:r>
            <a:r>
              <a:rPr lang="en-US" baseline="0" dirty="0" smtClean="0">
                <a:solidFill>
                  <a:srgbClr val="FF0000"/>
                </a:solidFill>
              </a:rPr>
              <a:t>.</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46</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a:t>
            </a:r>
            <a:r>
              <a:rPr lang="en-US" baseline="0" dirty="0" smtClean="0"/>
              <a:t> real example to demonstrate how this works in practice.</a:t>
            </a:r>
            <a:endParaRPr lang="en-US" dirty="0" smtClean="0"/>
          </a:p>
          <a:p>
            <a:endParaRPr lang="en-US" dirty="0" smtClean="0"/>
          </a:p>
          <a:p>
            <a:r>
              <a:rPr lang="en-US" dirty="0" smtClean="0"/>
              <a:t>In</a:t>
            </a:r>
            <a:r>
              <a:rPr lang="en-US" baseline="0" dirty="0" smtClean="0"/>
              <a:t> our mouse RNA-</a:t>
            </a:r>
            <a:r>
              <a:rPr lang="en-US" baseline="0" dirty="0" err="1" smtClean="0"/>
              <a:t>Seq</a:t>
            </a:r>
            <a:r>
              <a:rPr lang="en-US" baseline="0" dirty="0" smtClean="0"/>
              <a:t> data set, we find a compacted de </a:t>
            </a:r>
            <a:r>
              <a:rPr lang="en-US" baseline="0" dirty="0" err="1" smtClean="0"/>
              <a:t>Bruijn</a:t>
            </a:r>
            <a:r>
              <a:rPr lang="en-US" baseline="0" dirty="0" smtClean="0"/>
              <a:t> graph that has three nodes.  </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47</a:t>
            </a:fld>
            <a:endParaRPr lang="en-US"/>
          </a:p>
        </p:txBody>
      </p:sp>
    </p:spTree>
    <p:extLst>
      <p:ext uri="{BB962C8B-B14F-4D97-AF65-F5344CB8AC3E}">
        <p14:creationId xmlns:p14="http://schemas.microsoft.com/office/powerpoint/2010/main" val="3347048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traversing</a:t>
            </a:r>
            <a:r>
              <a:rPr lang="en-US" baseline="0" dirty="0" smtClean="0"/>
              <a:t> the path from the top blue node to the bottom green node, we generate a single transcript sequence.</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48</a:t>
            </a:fld>
            <a:endParaRPr lang="en-US"/>
          </a:p>
        </p:txBody>
      </p:sp>
    </p:spTree>
    <p:extLst>
      <p:ext uri="{BB962C8B-B14F-4D97-AF65-F5344CB8AC3E}">
        <p14:creationId xmlns:p14="http://schemas.microsoft.com/office/powerpoint/2010/main" val="15178088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traversing the alternative path</a:t>
            </a:r>
            <a:r>
              <a:rPr lang="en-US" baseline="0" dirty="0" smtClean="0"/>
              <a:t> through the red node, we generate another transcript sequence.  This second transcript shares the blue and green segments, but contains an additional internal red segment.</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49</a:t>
            </a:fld>
            <a:endParaRPr lang="en-US"/>
          </a:p>
        </p:txBody>
      </p:sp>
    </p:spTree>
    <p:extLst>
      <p:ext uri="{BB962C8B-B14F-4D97-AF65-F5344CB8AC3E}">
        <p14:creationId xmlns:p14="http://schemas.microsoft.com/office/powerpoint/2010/main" val="3569960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mapping the</a:t>
            </a:r>
            <a:r>
              <a:rPr lang="en-US" baseline="0" dirty="0" smtClean="0"/>
              <a:t> transcripts to the reference genome sequence we can see that the inserted sequence actually corresponds to a cassette exon that is alternatively spliced, and novel given that it wasn’t found in the reference transcript structure.</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50</a:t>
            </a:fld>
            <a:endParaRPr lang="en-US"/>
          </a:p>
        </p:txBody>
      </p:sp>
    </p:spTree>
    <p:extLst>
      <p:ext uri="{BB962C8B-B14F-4D97-AF65-F5344CB8AC3E}">
        <p14:creationId xmlns:p14="http://schemas.microsoft.com/office/powerpoint/2010/main" val="26277364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Some transcript</a:t>
            </a:r>
            <a:r>
              <a:rPr lang="en-US" baseline="0" dirty="0" smtClean="0"/>
              <a:t> graphs are far more complex.</a:t>
            </a:r>
          </a:p>
          <a:p>
            <a:endParaRPr lang="en-US" baseline="0" dirty="0" smtClean="0"/>
          </a:p>
          <a:p>
            <a:r>
              <a:rPr lang="en-US" baseline="0" dirty="0" smtClean="0"/>
              <a:t>Here we have an example of two such transcripts derived from </a:t>
            </a:r>
            <a:r>
              <a:rPr lang="en-US" baseline="0" dirty="0" err="1" smtClean="0"/>
              <a:t>paralogous</a:t>
            </a:r>
            <a:r>
              <a:rPr lang="en-US" baseline="0" dirty="0" smtClean="0"/>
              <a:t> genes that became intertwined in the compacted graph due to stretches of sequence identity among segments of the transcripts.</a:t>
            </a:r>
          </a:p>
          <a:p>
            <a:endParaRPr lang="en-US" baseline="0" dirty="0" smtClean="0"/>
          </a:p>
          <a:p>
            <a:r>
              <a:rPr lang="en-US" baseline="0" dirty="0" smtClean="0"/>
              <a:t>Shared sequences are represented by the central sequence nodes and </a:t>
            </a:r>
            <a:r>
              <a:rPr lang="en-US" baseline="0" dirty="0" err="1" smtClean="0"/>
              <a:t>paralog</a:t>
            </a:r>
            <a:r>
              <a:rPr lang="en-US" baseline="0" dirty="0" smtClean="0"/>
              <a:t>-specific sequences are represented by branched nodes.</a:t>
            </a:r>
          </a:p>
          <a:p>
            <a:endParaRPr lang="en-US" baseline="0" dirty="0" smtClean="0"/>
          </a:p>
          <a:p>
            <a:r>
              <a:rPr lang="en-US" baseline="0" dirty="0" smtClean="0"/>
              <a:t>By tracing consistent paths of reads through the graph, Butterfly is able to tease apart the </a:t>
            </a:r>
            <a:r>
              <a:rPr lang="en-US" baseline="0" dirty="0" err="1" smtClean="0"/>
              <a:t>paralogous</a:t>
            </a:r>
            <a:r>
              <a:rPr lang="en-US" baseline="0" dirty="0" smtClean="0"/>
              <a:t> gene sequences and report the individual transcripts.  In this case, the green path yields one of the transcripts and the red path yields the other.</a:t>
            </a:r>
          </a:p>
          <a:p>
            <a:endParaRPr lang="en-US" baseline="0" dirty="0" smtClean="0"/>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51</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These transcripts, when mapped to the mouse genome match perfectly with the reference gene structures.   Here, the reference structures are shown in blue, and the Trinity-reconstructed transcripts are shown below.</a:t>
            </a:r>
          </a:p>
          <a:p>
            <a:endParaRPr lang="en-US" baseline="0" dirty="0" smtClean="0"/>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52</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 Trinity</a:t>
            </a:r>
            <a:r>
              <a:rPr lang="en-US" baseline="0" dirty="0" smtClean="0"/>
              <a:t> doesn’t absolutely require it, </a:t>
            </a:r>
            <a:r>
              <a:rPr lang="en-US" dirty="0" smtClean="0"/>
              <a:t>Strand</a:t>
            </a:r>
            <a:r>
              <a:rPr lang="en-US" baseline="0" dirty="0" smtClean="0"/>
              <a:t> specific </a:t>
            </a:r>
            <a:r>
              <a:rPr lang="en-US" baseline="0" dirty="0" err="1" smtClean="0"/>
              <a:t>rna-seq</a:t>
            </a:r>
            <a:r>
              <a:rPr lang="en-US" baseline="0" dirty="0" smtClean="0"/>
              <a:t> is the preferred substrate for </a:t>
            </a:r>
            <a:r>
              <a:rPr lang="en-US" baseline="0" dirty="0" err="1" smtClean="0"/>
              <a:t>transcriptome</a:t>
            </a:r>
            <a:r>
              <a:rPr lang="en-US" baseline="0" dirty="0" smtClean="0"/>
              <a:t> assembly.</a:t>
            </a:r>
          </a:p>
          <a:p>
            <a:endParaRPr lang="en-US" baseline="0" dirty="0" smtClean="0"/>
          </a:p>
          <a:p>
            <a:r>
              <a:rPr lang="en-US" baseline="0" dirty="0" smtClean="0"/>
              <a:t>Computationally, there are fewer confounding graph structures since forward </a:t>
            </a:r>
            <a:r>
              <a:rPr lang="en-US" baseline="0" dirty="0" err="1" smtClean="0"/>
              <a:t>kmers</a:t>
            </a:r>
            <a:r>
              <a:rPr lang="en-US" baseline="0" dirty="0" smtClean="0"/>
              <a:t> and the reverse complement </a:t>
            </a:r>
            <a:r>
              <a:rPr lang="en-US" baseline="0" dirty="0" err="1" smtClean="0"/>
              <a:t>kmers</a:t>
            </a:r>
            <a:r>
              <a:rPr lang="en-US" baseline="0" dirty="0" smtClean="0"/>
              <a:t> are treated as distinct.</a:t>
            </a:r>
          </a:p>
          <a:p>
            <a:endParaRPr lang="en-US" baseline="0" dirty="0" smtClean="0"/>
          </a:p>
          <a:p>
            <a:r>
              <a:rPr lang="en-US" baseline="0" dirty="0" smtClean="0"/>
              <a:t>Biologically, it’s important because it allows for the separation of sense and antisense transcription.</a:t>
            </a:r>
          </a:p>
          <a:p>
            <a:endParaRPr lang="en-US" baseline="0" dirty="0" smtClean="0"/>
          </a:p>
          <a:p>
            <a:r>
              <a:rPr lang="en-US" baseline="0" dirty="0" smtClean="0"/>
              <a:t>--</a:t>
            </a:r>
          </a:p>
          <a:p>
            <a:endParaRPr lang="en-US" baseline="0" dirty="0" smtClean="0"/>
          </a:p>
          <a:p>
            <a:r>
              <a:rPr lang="en-US" baseline="0" dirty="0" smtClean="0"/>
              <a:t>Our group at the Broad performed a study of the various methods for generating strand-specific RNA-</a:t>
            </a:r>
            <a:r>
              <a:rPr lang="en-US" baseline="0" dirty="0" err="1" smtClean="0"/>
              <a:t>Seq</a:t>
            </a:r>
            <a:r>
              <a:rPr lang="en-US" baseline="0" dirty="0" smtClean="0"/>
              <a:t>, </a:t>
            </a:r>
          </a:p>
          <a:p>
            <a:endParaRPr lang="en-US" baseline="0" dirty="0" smtClean="0"/>
          </a:p>
          <a:p>
            <a:r>
              <a:rPr lang="en-US" baseline="0" dirty="0" smtClean="0"/>
              <a:t>--</a:t>
            </a:r>
          </a:p>
          <a:p>
            <a:endParaRPr lang="en-US" baseline="0" dirty="0" smtClean="0"/>
          </a:p>
          <a:p>
            <a:r>
              <a:rPr lang="en-US" baseline="0" dirty="0" smtClean="0"/>
              <a:t>and we found the ‘</a:t>
            </a:r>
            <a:r>
              <a:rPr lang="en-US" baseline="0" dirty="0" err="1" smtClean="0"/>
              <a:t>dUTP</a:t>
            </a:r>
            <a:r>
              <a:rPr lang="en-US" baseline="0" dirty="0" smtClean="0"/>
              <a:t> second strand marking’ method to be the leading protocol.  </a:t>
            </a:r>
          </a:p>
          <a:p>
            <a:endParaRPr lang="en-US" baseline="0" dirty="0" smtClean="0"/>
          </a:p>
          <a:p>
            <a:r>
              <a:rPr lang="en-US" baseline="0" dirty="0" smtClean="0"/>
              <a:t>We routinely generate strand-specific RNA-</a:t>
            </a:r>
            <a:r>
              <a:rPr lang="en-US" baseline="0" dirty="0" err="1" smtClean="0"/>
              <a:t>Seq</a:t>
            </a:r>
            <a:r>
              <a:rPr lang="en-US" baseline="0" dirty="0" smtClean="0"/>
              <a:t> as our default protocol at the Broad, and there are now kits available that make the approach readily accessible.</a:t>
            </a:r>
          </a:p>
        </p:txBody>
      </p:sp>
      <p:sp>
        <p:nvSpPr>
          <p:cNvPr id="4" name="Slide Number Placeholder 3"/>
          <p:cNvSpPr>
            <a:spLocks noGrp="1"/>
          </p:cNvSpPr>
          <p:nvPr>
            <p:ph type="sldNum" sz="quarter" idx="10"/>
          </p:nvPr>
        </p:nvSpPr>
        <p:spPr/>
        <p:txBody>
          <a:bodyPr/>
          <a:lstStyle/>
          <a:p>
            <a:fld id="{AEB432F8-549B-8D4E-891A-567AC352434D}" type="slidenum">
              <a:rPr lang="en-US" smtClean="0"/>
              <a:t>53</a:t>
            </a:fld>
            <a:endParaRPr lang="en-US"/>
          </a:p>
        </p:txBody>
      </p:sp>
    </p:spTree>
    <p:extLst>
      <p:ext uri="{BB962C8B-B14F-4D97-AF65-F5344CB8AC3E}">
        <p14:creationId xmlns:p14="http://schemas.microsoft.com/office/powerpoint/2010/main" val="3194416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5</a:t>
            </a:fld>
            <a:endParaRPr lang="en-US" dirty="0" smtClean="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smtClean="0">
              <a:latin typeface="Arial" pitchFamily="34" charset="0"/>
              <a:ea typeface="ＭＳ Ｐゴシック"/>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1031"/>
          <p:cNvSpPr>
            <a:spLocks noGrp="1" noChangeArrowheads="1"/>
          </p:cNvSpPr>
          <p:nvPr>
            <p:ph type="sldNum" sz="quarter" idx="5"/>
          </p:nvPr>
        </p:nvSpPr>
        <p:spPr>
          <a:noFill/>
        </p:spPr>
        <p:txBody>
          <a:bodyPr/>
          <a:lstStyle/>
          <a:p>
            <a:fld id="{CA0262FD-FB8C-406D-B036-5AB26A20A6AD}" type="slidenum">
              <a:rPr lang="en-US" smtClean="0">
                <a:solidFill>
                  <a:prstClr val="black"/>
                </a:solidFill>
              </a:rPr>
              <a:pPr/>
              <a:t>54</a:t>
            </a:fld>
            <a:endParaRPr lang="en-US" dirty="0" smtClean="0">
              <a:solidFill>
                <a:prstClr val="black"/>
              </a:solidFill>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en-US" dirty="0" smtClean="0">
              <a:latin typeface="Arial" pitchFamily="34" charset="0"/>
              <a:ea typeface="ＭＳ Ｐゴシック"/>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Strand-specific RNA-</a:t>
            </a:r>
            <a:r>
              <a:rPr lang="en-US" dirty="0" err="1" smtClean="0"/>
              <a:t>Seq</a:t>
            </a:r>
            <a:r>
              <a:rPr lang="en-US" dirty="0" smtClean="0"/>
              <a:t> is tremendously </a:t>
            </a:r>
            <a:r>
              <a:rPr lang="en-US" baseline="0" dirty="0" smtClean="0"/>
              <a:t>useful when applied to organisms that have compact genomes.</a:t>
            </a:r>
          </a:p>
          <a:p>
            <a:endParaRPr lang="en-US" baseline="0" dirty="0" smtClean="0"/>
          </a:p>
          <a:p>
            <a:r>
              <a:rPr lang="en-US" baseline="0" dirty="0" smtClean="0"/>
              <a:t>Here’s an example from </a:t>
            </a:r>
            <a:r>
              <a:rPr lang="en-US" baseline="0" dirty="0" err="1" smtClean="0"/>
              <a:t>Schizosaccharomyces</a:t>
            </a:r>
            <a:r>
              <a:rPr lang="en-US" baseline="0" dirty="0" smtClean="0"/>
              <a:t> </a:t>
            </a:r>
            <a:r>
              <a:rPr lang="en-US" baseline="0" dirty="0" err="1" smtClean="0"/>
              <a:t>pombe</a:t>
            </a:r>
            <a:r>
              <a:rPr lang="en-US" baseline="0" dirty="0" smtClean="0"/>
              <a:t> (fission yeast) where we have two known genes that are transcribed on opposite strands and point toward each other.</a:t>
            </a:r>
          </a:p>
          <a:p>
            <a:endParaRPr lang="en-US" baseline="0" dirty="0" smtClean="0"/>
          </a:p>
          <a:p>
            <a:r>
              <a:rPr lang="en-US" baseline="0" dirty="0" smtClean="0"/>
              <a:t>We have strand specific </a:t>
            </a:r>
            <a:r>
              <a:rPr lang="en-US" baseline="0" dirty="0" err="1" smtClean="0"/>
              <a:t>rna-seq</a:t>
            </a:r>
            <a:r>
              <a:rPr lang="en-US" baseline="0" dirty="0" smtClean="0"/>
              <a:t> and the coverage plots for each strand are shown above.  From the coverage plots, you can see that there’s overlap in the coverage in their UTR regions, and if we didn’t have strand-specific data, then we’d reconstruct a single transcript that covers both genes.  Because we have the strand-specific data, though, Trinity is able to separately reconstruct these transcripts, allowing for overlap among their UTRs.</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55</a:t>
            </a:fld>
            <a:endParaRPr lang="en-US"/>
          </a:p>
        </p:txBody>
      </p:sp>
    </p:spTree>
    <p:extLst>
      <p:ext uri="{BB962C8B-B14F-4D97-AF65-F5344CB8AC3E}">
        <p14:creationId xmlns:p14="http://schemas.microsoft.com/office/powerpoint/2010/main" val="24850187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another example in</a:t>
            </a:r>
            <a:r>
              <a:rPr lang="en-US" baseline="0" dirty="0" smtClean="0"/>
              <a:t> fission yeast that highlights the importance of strand-specific </a:t>
            </a:r>
            <a:r>
              <a:rPr lang="en-US" baseline="0" dirty="0" err="1" smtClean="0"/>
              <a:t>rna</a:t>
            </a:r>
            <a:r>
              <a:rPr lang="en-US" baseline="0" dirty="0" smtClean="0"/>
              <a:t>-seq.</a:t>
            </a:r>
          </a:p>
          <a:p>
            <a:endParaRPr lang="en-US" baseline="0" dirty="0" smtClean="0"/>
          </a:p>
          <a:p>
            <a:r>
              <a:rPr lang="en-US" baseline="0" dirty="0" smtClean="0"/>
              <a:t>This region of the genome encodes three genes that are all encoded on the same strand. From the </a:t>
            </a:r>
            <a:r>
              <a:rPr lang="en-US" baseline="0" dirty="0" err="1" smtClean="0"/>
              <a:t>rna-seq</a:t>
            </a:r>
            <a:r>
              <a:rPr lang="en-US" baseline="0" dirty="0" smtClean="0"/>
              <a:t> coverage plots, we can see that the two genes on the end are transcribed on their coding strand, but the central gene encoding a meiosis specific protein kinase is dominated by transcription on the opposite strand.  This antisense transcription is thought to play an important role in the regulation of meiotic genes in fission yeast, and would have gone unnoticed if we hadn’t used strand-specific </a:t>
            </a:r>
            <a:r>
              <a:rPr lang="en-US" baseline="0" dirty="0" err="1" smtClean="0"/>
              <a:t>rna</a:t>
            </a:r>
            <a:r>
              <a:rPr lang="en-US" baseline="0" dirty="0" smtClean="0"/>
              <a:t>-seq.</a:t>
            </a:r>
          </a:p>
        </p:txBody>
      </p:sp>
      <p:sp>
        <p:nvSpPr>
          <p:cNvPr id="4" name="Slide Number Placeholder 3"/>
          <p:cNvSpPr>
            <a:spLocks noGrp="1"/>
          </p:cNvSpPr>
          <p:nvPr>
            <p:ph type="sldNum" sz="quarter" idx="10"/>
          </p:nvPr>
        </p:nvSpPr>
        <p:spPr/>
        <p:txBody>
          <a:bodyPr/>
          <a:lstStyle/>
          <a:p>
            <a:fld id="{AEB432F8-549B-8D4E-891A-567AC352434D}" type="slidenum">
              <a:rPr lang="en-US" smtClean="0"/>
              <a:t>56</a:t>
            </a:fld>
            <a:endParaRPr lang="en-US"/>
          </a:p>
        </p:txBody>
      </p:sp>
    </p:spTree>
    <p:extLst>
      <p:ext uri="{BB962C8B-B14F-4D97-AF65-F5344CB8AC3E}">
        <p14:creationId xmlns:p14="http://schemas.microsoft.com/office/powerpoint/2010/main" val="37703313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 year</a:t>
            </a:r>
            <a:r>
              <a:rPr lang="en-US" baseline="0" dirty="0" smtClean="0"/>
              <a:t>, we published a paper in Nature Protocols that outlines how you would perform a Trinity de novo assembly followed by supported downstream analyses including abundance estimation, differential expression analysis, and exploring patterns of transcript expression across multiple sample types.</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58</a:t>
            </a:fld>
            <a:endParaRPr lang="en-US"/>
          </a:p>
        </p:txBody>
      </p:sp>
    </p:spTree>
    <p:extLst>
      <p:ext uri="{BB962C8B-B14F-4D97-AF65-F5344CB8AC3E}">
        <p14:creationId xmlns:p14="http://schemas.microsoft.com/office/powerpoint/2010/main" val="31965656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64</a:t>
            </a:fld>
            <a:endParaRPr lang="en-US"/>
          </a:p>
        </p:txBody>
      </p:sp>
    </p:spTree>
    <p:extLst>
      <p:ext uri="{BB962C8B-B14F-4D97-AF65-F5344CB8AC3E}">
        <p14:creationId xmlns:p14="http://schemas.microsoft.com/office/powerpoint/2010/main" val="23310982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RNA-Seq,</a:t>
            </a:r>
            <a:r>
              <a:rPr lang="en-US" baseline="0" dirty="0" smtClean="0"/>
              <a:t> the expression of a transcript is measured based on the number of RNA-Seq reads sampled that map to the corresponding transcript.</a:t>
            </a:r>
          </a:p>
          <a:p>
            <a:endParaRPr lang="en-US" baseline="0" dirty="0" smtClean="0"/>
          </a:p>
          <a:p>
            <a:r>
              <a:rPr lang="en-US" baseline="0" dirty="0" smtClean="0"/>
              <a:t>The number of reads sequenced for a transcript depends on a number of factors.</a:t>
            </a:r>
          </a:p>
          <a:p>
            <a:endParaRPr lang="en-US" baseline="0" dirty="0" smtClean="0"/>
          </a:p>
          <a:p>
            <a:r>
              <a:rPr lang="en-US" baseline="0" dirty="0" smtClean="0"/>
              <a:t>For one, the number of reads observed depends on the expression of the transcript.  Transcripts that are expressed at higher levels should account for more reads in the sample than those expressed at lower levels if all else is equal.   </a:t>
            </a:r>
          </a:p>
          <a:p>
            <a:endParaRPr lang="en-US" baseline="0" dirty="0" smtClean="0"/>
          </a:p>
          <a:p>
            <a:r>
              <a:rPr lang="en-US" baseline="0" dirty="0" smtClean="0"/>
              <a:t>Also, the sequencing depth must be taken into account.  The deeper you sequence, the more reads you’ll observe mapping to transcripts at any expression level.</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72</a:t>
            </a:fld>
            <a:endParaRPr lang="en-US"/>
          </a:p>
        </p:txBody>
      </p:sp>
    </p:spTree>
    <p:extLst>
      <p:ext uri="{BB962C8B-B14F-4D97-AF65-F5344CB8AC3E}">
        <p14:creationId xmlns:p14="http://schemas.microsoft.com/office/powerpoint/2010/main" val="19201005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number of reads</a:t>
            </a:r>
            <a:r>
              <a:rPr lang="en-US" baseline="0" dirty="0" smtClean="0"/>
              <a:t> corresponding to a transcript also depends on its length.  Longer transcripts represent more real estate in the sequencing library than shorter transcripts expressed at the same level (number of transcripts per cell).</a:t>
            </a:r>
          </a:p>
          <a:p>
            <a:endParaRPr lang="en-US" baseline="0" dirty="0" smtClean="0"/>
          </a:p>
        </p:txBody>
      </p:sp>
      <p:sp>
        <p:nvSpPr>
          <p:cNvPr id="4" name="Slide Number Placeholder 3"/>
          <p:cNvSpPr>
            <a:spLocks noGrp="1"/>
          </p:cNvSpPr>
          <p:nvPr>
            <p:ph type="sldNum" sz="quarter" idx="10"/>
          </p:nvPr>
        </p:nvSpPr>
        <p:spPr/>
        <p:txBody>
          <a:bodyPr/>
          <a:lstStyle/>
          <a:p>
            <a:fld id="{485721AC-E243-BC49-81AA-4F9E33E1DB3C}" type="slidenum">
              <a:rPr lang="en-US" smtClean="0"/>
              <a:t>73</a:t>
            </a:fld>
            <a:endParaRPr lang="en-US"/>
          </a:p>
        </p:txBody>
      </p:sp>
    </p:spTree>
    <p:extLst>
      <p:ext uri="{BB962C8B-B14F-4D97-AF65-F5344CB8AC3E}">
        <p14:creationId xmlns:p14="http://schemas.microsoft.com/office/powerpoint/2010/main" val="31528571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so, when computing expression for transcripts, both the number of reads mapping to each transcript and the lengths of those transcripts must be taken into account.</a:t>
            </a:r>
            <a:endParaRPr lang="en-US" dirty="0" smtClean="0"/>
          </a:p>
          <a:p>
            <a:endParaRPr lang="en-US" dirty="0" smtClean="0"/>
          </a:p>
          <a:p>
            <a:r>
              <a:rPr lang="en-US" dirty="0" smtClean="0"/>
              <a:t>The metric reported is often in units of FPKM.</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74</a:t>
            </a:fld>
            <a:endParaRPr lang="en-US"/>
          </a:p>
        </p:txBody>
      </p:sp>
    </p:spTree>
    <p:extLst>
      <p:ext uri="{BB962C8B-B14F-4D97-AF65-F5344CB8AC3E}">
        <p14:creationId xmlns:p14="http://schemas.microsoft.com/office/powerpoint/2010/main" val="27145344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Accurately estimating</a:t>
            </a:r>
            <a:r>
              <a:rPr lang="en-US" baseline="0" dirty="0" smtClean="0"/>
              <a:t> transcript expression levels is actually much more complicated due to the fact that not all RNA-Seq reads are able to map uniquely to their corresponding transcript.</a:t>
            </a:r>
          </a:p>
          <a:p>
            <a:endParaRPr lang="en-US" baseline="0" dirty="0" smtClean="0"/>
          </a:p>
          <a:p>
            <a:r>
              <a:rPr lang="en-US" baseline="0" dirty="0" smtClean="0"/>
              <a:t>This is particularly the case for alternatively spliced transcripts.  Such transcripts are not entirely identical, but can share a substantial amount of sequence in common, differing at sites of splicing variation, such as due to skipped exons or from differential splice site selection.</a:t>
            </a:r>
          </a:p>
          <a:p>
            <a:endParaRPr lang="en-US" baseline="0" dirty="0" smtClean="0"/>
          </a:p>
          <a:p>
            <a:r>
              <a:rPr lang="en-US" dirty="0" smtClean="0"/>
              <a:t>Here’s an example of the problem,</a:t>
            </a:r>
            <a:r>
              <a:rPr lang="en-US" baseline="0" dirty="0" smtClean="0"/>
              <a:t> where we have two isoforms A, B, with shared sequences in blue and isoform- unique sequences in yellow or red.  Reads mapping to either the yellow or red sequences will map uniquely and unambiguously.  However, the reads that map to the blue regions will map ambiguously.  It isn’t obvious as to which transcript the reads were derived.   Using sophisticated statistical inference methods, we can infer the likelihood of a blue read having been derived from one isoform or the other, by taking into account the number of uniquely mapping reads and the length of each isoform.</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76</a:t>
            </a:fld>
            <a:endParaRPr lang="en-US"/>
          </a:p>
        </p:txBody>
      </p:sp>
    </p:spTree>
    <p:extLst>
      <p:ext uri="{BB962C8B-B14F-4D97-AF65-F5344CB8AC3E}">
        <p14:creationId xmlns:p14="http://schemas.microsoft.com/office/powerpoint/2010/main" val="35769721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tools</a:t>
            </a:r>
            <a:r>
              <a:rPr lang="en-US" baseline="0" dirty="0" smtClean="0"/>
              <a:t> available that implement these methods, which rely on the technique of expectation maximization.</a:t>
            </a:r>
          </a:p>
          <a:p>
            <a:endParaRPr lang="en-US" baseline="0" dirty="0" smtClean="0"/>
          </a:p>
          <a:p>
            <a:r>
              <a:rPr lang="en-US" baseline="0" dirty="0" smtClean="0"/>
              <a:t>Expectation maximization involves cycling between estimating parameters of a statistical model based on the data, and computing likelihood estimates of results from applying those model parameters.   </a:t>
            </a:r>
          </a:p>
          <a:p>
            <a:endParaRPr lang="en-US" baseline="0" dirty="0" smtClean="0"/>
          </a:p>
          <a:p>
            <a:r>
              <a:rPr lang="en-US" baseline="0" dirty="0" smtClean="0"/>
              <a:t>In this case, you can think of the algorithm as fractionally assigning the blue reads to each isoform and estimating the likelihood of those assignments.  With each iteration of the algorithm, the read assignments become more likely, and eventually the likelihood will converge to a maximum value.  Finally, the counts of reads assigned to each isoform </a:t>
            </a:r>
            <a:r>
              <a:rPr lang="en-US" baseline="0" smtClean="0"/>
              <a:t>are reported.</a:t>
            </a:r>
            <a:endParaRPr lang="en-US" baseline="0" dirty="0" smtClean="0"/>
          </a:p>
        </p:txBody>
      </p:sp>
      <p:sp>
        <p:nvSpPr>
          <p:cNvPr id="4" name="Slide Number Placeholder 3"/>
          <p:cNvSpPr>
            <a:spLocks noGrp="1"/>
          </p:cNvSpPr>
          <p:nvPr>
            <p:ph type="sldNum" sz="quarter" idx="10"/>
          </p:nvPr>
        </p:nvSpPr>
        <p:spPr/>
        <p:txBody>
          <a:bodyPr/>
          <a:lstStyle/>
          <a:p>
            <a:fld id="{485721AC-E243-BC49-81AA-4F9E33E1DB3C}" type="slidenum">
              <a:rPr lang="en-US" smtClean="0"/>
              <a:t>77</a:t>
            </a:fld>
            <a:endParaRPr lang="en-US"/>
          </a:p>
        </p:txBody>
      </p:sp>
    </p:spTree>
    <p:extLst>
      <p:ext uri="{BB962C8B-B14F-4D97-AF65-F5344CB8AC3E}">
        <p14:creationId xmlns:p14="http://schemas.microsoft.com/office/powerpoint/2010/main" val="1302293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6</a:t>
            </a:fld>
            <a:endParaRPr lang="en-US" dirty="0" smtClean="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smtClean="0">
              <a:latin typeface="Arial" pitchFamily="34" charset="0"/>
              <a:ea typeface="ＭＳ Ｐゴシック"/>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Differential expression</a:t>
            </a:r>
            <a:r>
              <a:rPr lang="en-US" baseline="0" dirty="0" smtClean="0"/>
              <a:t> analysis in RNA-Seq involves comparing expression levels for genes across two or more different samples.</a:t>
            </a:r>
          </a:p>
          <a:p>
            <a:r>
              <a:rPr lang="en-US" baseline="0" dirty="0" smtClean="0"/>
              <a:t>It is mostly an exercise in counting reads and doing statistics to determine if the counts are significantly different between conditions.</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53C46586-21CE-DA47-85F4-3DEC47D4D7C7}" type="slidenum">
              <a:rPr lang="en-US" smtClean="0"/>
              <a:t>78</a:t>
            </a:fld>
            <a:endParaRPr lang="en-US"/>
          </a:p>
        </p:txBody>
      </p:sp>
    </p:spTree>
    <p:extLst>
      <p:ext uri="{BB962C8B-B14F-4D97-AF65-F5344CB8AC3E}">
        <p14:creationId xmlns:p14="http://schemas.microsoft.com/office/powerpoint/2010/main" val="3231814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Pushes relative concentration of the other liver transcripts down.</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79</a:t>
            </a:fld>
            <a:endParaRPr lang="en-US"/>
          </a:p>
        </p:txBody>
      </p:sp>
    </p:spTree>
    <p:extLst>
      <p:ext uri="{BB962C8B-B14F-4D97-AF65-F5344CB8AC3E}">
        <p14:creationId xmlns:p14="http://schemas.microsoft.com/office/powerpoint/2010/main" val="7203566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81</a:t>
            </a:fld>
            <a:endParaRPr lang="en-US"/>
          </a:p>
        </p:txBody>
      </p:sp>
    </p:spTree>
    <p:extLst>
      <p:ext uri="{BB962C8B-B14F-4D97-AF65-F5344CB8AC3E}">
        <p14:creationId xmlns:p14="http://schemas.microsoft.com/office/powerpoint/2010/main" val="23545965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When we count reads, what we’re really doing is randomly sampling reads from a population.</a:t>
            </a:r>
          </a:p>
          <a:p>
            <a:r>
              <a:rPr lang="en-US" baseline="0" dirty="0" smtClean="0"/>
              <a:t>Observed counts resulting from random sampling are well modeled by the Poisson distribution.</a:t>
            </a:r>
          </a:p>
          <a:p>
            <a:r>
              <a:rPr lang="en-US" baseline="0" dirty="0" smtClean="0"/>
              <a:t>It has been shown that technical replicates of </a:t>
            </a:r>
            <a:r>
              <a:rPr lang="en-US" baseline="0" dirty="0" err="1" smtClean="0"/>
              <a:t>rna-seq</a:t>
            </a:r>
            <a:r>
              <a:rPr lang="en-US" baseline="0" dirty="0" smtClean="0"/>
              <a:t> samples, where it’s the same sample (which should show no differentially expressed transcripts), yield distributions of counts that are well modeled by Poisson.</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53C46586-21CE-DA47-85F4-3DEC47D4D7C7}" type="slidenum">
              <a:rPr lang="en-US" smtClean="0"/>
              <a:t>83</a:t>
            </a:fld>
            <a:endParaRPr lang="en-US"/>
          </a:p>
        </p:txBody>
      </p:sp>
    </p:spTree>
    <p:extLst>
      <p:ext uri="{BB962C8B-B14F-4D97-AF65-F5344CB8AC3E}">
        <p14:creationId xmlns:p14="http://schemas.microsoft.com/office/powerpoint/2010/main" val="30484791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a:t>
            </a:r>
            <a:r>
              <a:rPr lang="en-US" baseline="0" dirty="0" smtClean="0"/>
              <a:t> deduce with confidence that the transcripts are two-fold differentially expressed based on the distribution of observed counts.  Sequence deeper.</a:t>
            </a:r>
          </a:p>
          <a:p>
            <a:endParaRPr lang="en-US" baseline="0" dirty="0" smtClean="0"/>
          </a:p>
          <a:p>
            <a:r>
              <a:rPr lang="en-US" baseline="0" dirty="0" smtClean="0"/>
              <a:t>Poisson noise limits the ability to confidently detect differential expression with small values of read counts.</a:t>
            </a:r>
          </a:p>
          <a:p>
            <a:endParaRPr lang="en-US" dirty="0"/>
          </a:p>
        </p:txBody>
      </p:sp>
      <p:sp>
        <p:nvSpPr>
          <p:cNvPr id="4" name="Slide Number Placeholder 3"/>
          <p:cNvSpPr>
            <a:spLocks noGrp="1"/>
          </p:cNvSpPr>
          <p:nvPr>
            <p:ph type="sldNum" sz="quarter" idx="10"/>
          </p:nvPr>
        </p:nvSpPr>
        <p:spPr/>
        <p:txBody>
          <a:bodyPr/>
          <a:lstStyle/>
          <a:p>
            <a:fld id="{53C46586-21CE-DA47-85F4-3DEC47D4D7C7}" type="slidenum">
              <a:rPr lang="en-US" smtClean="0"/>
              <a:t>85</a:t>
            </a:fld>
            <a:endParaRPr lang="en-US"/>
          </a:p>
        </p:txBody>
      </p:sp>
    </p:spTree>
    <p:extLst>
      <p:ext uri="{BB962C8B-B14F-4D97-AF65-F5344CB8AC3E}">
        <p14:creationId xmlns:p14="http://schemas.microsoft.com/office/powerpoint/2010/main" val="5102343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87</a:t>
            </a:fld>
            <a:endParaRPr lang="en-US"/>
          </a:p>
        </p:txBody>
      </p:sp>
    </p:spTree>
    <p:extLst>
      <p:ext uri="{BB962C8B-B14F-4D97-AF65-F5344CB8AC3E}">
        <p14:creationId xmlns:p14="http://schemas.microsoft.com/office/powerpoint/2010/main" val="18199080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89</a:t>
            </a:fld>
            <a:endParaRPr lang="en-US"/>
          </a:p>
        </p:txBody>
      </p:sp>
    </p:spTree>
    <p:extLst>
      <p:ext uri="{BB962C8B-B14F-4D97-AF65-F5344CB8AC3E}">
        <p14:creationId xmlns:p14="http://schemas.microsoft.com/office/powerpoint/2010/main" val="23879752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annotating</a:t>
            </a:r>
            <a:r>
              <a:rPr lang="en-US" baseline="0" dirty="0" smtClean="0"/>
              <a:t> our reconstructed transcripts, we leveraged our </a:t>
            </a:r>
            <a:r>
              <a:rPr lang="en-US" dirty="0" err="1" smtClean="0"/>
              <a:t>Trinotate</a:t>
            </a:r>
            <a:r>
              <a:rPr lang="en-US" dirty="0" smtClean="0"/>
              <a:t> software</a:t>
            </a:r>
            <a:r>
              <a:rPr lang="en-US" baseline="0" dirty="0" smtClean="0"/>
              <a:t>, which uses BLAST, PFAM, and several other bioinformatic resources and tools to assign likely functions to transcripts and putative coding regions of transcripts.  </a:t>
            </a:r>
          </a:p>
          <a:p>
            <a:endParaRPr lang="en-US" baseline="0" dirty="0" smtClean="0"/>
          </a:p>
          <a:p>
            <a:r>
              <a:rPr lang="en-US" baseline="0" dirty="0" smtClean="0"/>
              <a:t>We recently incorporated GO-Seq into the system to enable functional enrichment of gene ontology categories based on expression studies, and we found it particularly useful in this salamander transcriptome study.</a:t>
            </a:r>
          </a:p>
          <a:p>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92</a:t>
            </a:fld>
            <a:endParaRPr lang="en-US"/>
          </a:p>
        </p:txBody>
      </p:sp>
    </p:spTree>
    <p:extLst>
      <p:ext uri="{BB962C8B-B14F-4D97-AF65-F5344CB8AC3E}">
        <p14:creationId xmlns:p14="http://schemas.microsoft.com/office/powerpoint/2010/main" val="136914327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94</a:t>
            </a:fld>
            <a:endParaRPr lang="en-US"/>
          </a:p>
        </p:txBody>
      </p:sp>
    </p:spTree>
    <p:extLst>
      <p:ext uri="{BB962C8B-B14F-4D97-AF65-F5344CB8AC3E}">
        <p14:creationId xmlns:p14="http://schemas.microsoft.com/office/powerpoint/2010/main" val="407094631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Among salamander</a:t>
            </a:r>
            <a:r>
              <a:rPr lang="en-US" baseline="0" dirty="0" smtClean="0"/>
              <a:t> species, Axolotl is a favored model for studies of vertebrate limb regeneration.</a:t>
            </a:r>
          </a:p>
          <a:p>
            <a:endParaRPr lang="en-US" baseline="0" dirty="0" smtClean="0"/>
          </a:p>
          <a:p>
            <a:r>
              <a:rPr lang="en-US" baseline="0" dirty="0" smtClean="0"/>
              <a:t>It’s an aquatic salamander.</a:t>
            </a:r>
          </a:p>
          <a:p>
            <a:endParaRPr lang="en-US" baseline="0" dirty="0" smtClean="0"/>
          </a:p>
          <a:p>
            <a:r>
              <a:rPr lang="en-US" baseline="0" dirty="0" smtClean="0"/>
              <a:t>It’s favored due to its short generation time, its easy to rear in the lab,</a:t>
            </a:r>
          </a:p>
          <a:p>
            <a:endParaRPr lang="en-US" baseline="0" dirty="0" smtClean="0"/>
          </a:p>
          <a:p>
            <a:r>
              <a:rPr lang="en-US" baseline="0" dirty="0" smtClean="0"/>
              <a:t>and because it can quickly regenerate a severed limb in just a matter of weeks.</a:t>
            </a:r>
            <a:endParaRPr lang="en-US" dirty="0" smtClean="0"/>
          </a:p>
          <a:p>
            <a:endParaRPr lang="en-US" dirty="0" smtClean="0"/>
          </a:p>
          <a:p>
            <a:r>
              <a:rPr lang="en-US" dirty="0" smtClean="0"/>
              <a:t>Salamanders, in general, have massive genomes, and none</a:t>
            </a:r>
            <a:r>
              <a:rPr lang="en-US" baseline="0" dirty="0" smtClean="0"/>
              <a:t> have been sequenced yet</a:t>
            </a:r>
            <a:r>
              <a:rPr lang="en-US" dirty="0" smtClean="0"/>
              <a:t>,</a:t>
            </a:r>
            <a:r>
              <a:rPr lang="en-US" baseline="0" dirty="0" smtClean="0"/>
              <a:t> but that’s expected to change soon given the rapid advancements in genome sequencing technologies.</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AEB432F8-549B-8D4E-891A-567AC352434D}" type="slidenum">
              <a:rPr lang="en-US" smtClean="0"/>
              <a:t>95</a:t>
            </a:fld>
            <a:endParaRPr lang="en-US"/>
          </a:p>
        </p:txBody>
      </p:sp>
    </p:spTree>
    <p:extLst>
      <p:ext uri="{BB962C8B-B14F-4D97-AF65-F5344CB8AC3E}">
        <p14:creationId xmlns:p14="http://schemas.microsoft.com/office/powerpoint/2010/main" val="1976714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7</a:t>
            </a:fld>
            <a:endParaRPr lang="en-US" dirty="0" smtClean="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smtClean="0">
              <a:latin typeface="Arial" pitchFamily="34" charset="0"/>
              <a:ea typeface="ＭＳ Ｐゴシック"/>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The key morphological steps of limb regrowth in the axolotl</a:t>
            </a:r>
            <a:r>
              <a:rPr lang="en-US" baseline="0" dirty="0" smtClean="0"/>
              <a:t> </a:t>
            </a:r>
            <a:r>
              <a:rPr lang="en-US" dirty="0" smtClean="0"/>
              <a:t>are shown here.</a:t>
            </a:r>
            <a:r>
              <a:rPr lang="en-US" baseline="0" dirty="0" smtClean="0"/>
              <a:t>  </a:t>
            </a:r>
          </a:p>
          <a:p>
            <a:endParaRPr lang="en-US" baseline="0" dirty="0" smtClean="0"/>
          </a:p>
          <a:p>
            <a:r>
              <a:rPr lang="en-US" baseline="0" dirty="0" smtClean="0"/>
              <a:t>Upon losing a limb (such as by an unfortunate encounter with a pair of scissors), the stump quickly heals the wound by growing a thin layer of skin called the wound epidermis (shown in red).  </a:t>
            </a:r>
          </a:p>
          <a:p>
            <a:endParaRPr lang="en-US" baseline="0" dirty="0" smtClean="0"/>
          </a:p>
          <a:p>
            <a:r>
              <a:rPr lang="en-US" baseline="0" dirty="0" smtClean="0"/>
              <a:t>Under the wound epidermis, localized tissue breaks down, cells dedifferentiate, and stem cells are recruited to form a structure called the </a:t>
            </a:r>
            <a:r>
              <a:rPr lang="en-US" baseline="0" dirty="0" err="1" smtClean="0"/>
              <a:t>blastema</a:t>
            </a:r>
            <a:r>
              <a:rPr lang="en-US" baseline="0" dirty="0" smtClean="0"/>
              <a:t>.  </a:t>
            </a:r>
          </a:p>
          <a:p>
            <a:endParaRPr lang="en-US" baseline="0" dirty="0" smtClean="0"/>
          </a:p>
          <a:p>
            <a:r>
              <a:rPr lang="en-US" baseline="0" dirty="0" smtClean="0"/>
              <a:t>Over the course of a couple of weeks, the </a:t>
            </a:r>
            <a:r>
              <a:rPr lang="en-US" baseline="0" dirty="0" err="1" smtClean="0"/>
              <a:t>blastema</a:t>
            </a:r>
            <a:r>
              <a:rPr lang="en-US" baseline="0" dirty="0" smtClean="0"/>
              <a:t> continues to grow and project outward, eventually resembling the shape of the limb with digits, and finally reconstituting the entire fully functional replacement limb.</a:t>
            </a:r>
          </a:p>
          <a:p>
            <a:endParaRPr lang="en-US" baseline="0" dirty="0" smtClean="0"/>
          </a:p>
          <a:p>
            <a:r>
              <a:rPr lang="en-US" dirty="0" smtClean="0"/>
              <a:t>----</a:t>
            </a:r>
          </a:p>
          <a:p>
            <a:r>
              <a:rPr lang="en-US" dirty="0" smtClean="0"/>
              <a:t>We’re</a:t>
            </a:r>
            <a:r>
              <a:rPr lang="en-US" baseline="0" dirty="0" smtClean="0"/>
              <a:t> very interested in the the process of </a:t>
            </a:r>
            <a:r>
              <a:rPr lang="en-US" baseline="0" dirty="0" err="1" smtClean="0"/>
              <a:t>blastema</a:t>
            </a:r>
            <a:r>
              <a:rPr lang="en-US" baseline="0" dirty="0" smtClean="0"/>
              <a:t> development and in using the power of next generation sequencing and related tools to gain greater insights into the events underlying </a:t>
            </a:r>
            <a:r>
              <a:rPr lang="en-US" baseline="0" dirty="0" err="1" smtClean="0"/>
              <a:t>blastema</a:t>
            </a:r>
            <a:r>
              <a:rPr lang="en-US" baseline="0" dirty="0" smtClean="0"/>
              <a:t> development and limb regrowth.</a:t>
            </a:r>
            <a:endParaRPr lang="en-US" dirty="0" smtClean="0"/>
          </a:p>
        </p:txBody>
      </p:sp>
      <p:sp>
        <p:nvSpPr>
          <p:cNvPr id="4" name="Slide Number Placeholder 3"/>
          <p:cNvSpPr>
            <a:spLocks noGrp="1"/>
          </p:cNvSpPr>
          <p:nvPr>
            <p:ph type="sldNum" sz="quarter" idx="10"/>
          </p:nvPr>
        </p:nvSpPr>
        <p:spPr/>
        <p:txBody>
          <a:bodyPr/>
          <a:lstStyle/>
          <a:p>
            <a:fld id="{892AE118-259C-4C30-8A3F-5D13E4D7931E}" type="slidenum">
              <a:rPr lang="en-US" smtClean="0"/>
              <a:t>96</a:t>
            </a:fld>
            <a:endParaRPr lang="en-US"/>
          </a:p>
        </p:txBody>
      </p:sp>
    </p:spTree>
    <p:extLst>
      <p:ext uri="{BB962C8B-B14F-4D97-AF65-F5344CB8AC3E}">
        <p14:creationId xmlns:p14="http://schemas.microsoft.com/office/powerpoint/2010/main" val="292158766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short video </a:t>
            </a:r>
            <a:r>
              <a:rPr lang="en-US" baseline="0" dirty="0" smtClean="0"/>
              <a:t>that follows one of her Axolotls through the process of limb regeneration.  We left out the scissors.</a:t>
            </a:r>
            <a:endParaRPr lang="en-US" dirty="0" smtClean="0"/>
          </a:p>
          <a:p>
            <a:endParaRPr lang="en-US" dirty="0" smtClean="0"/>
          </a:p>
          <a:p>
            <a:r>
              <a:rPr lang="en-US" dirty="0" smtClean="0"/>
              <a:t>You can see the </a:t>
            </a:r>
            <a:r>
              <a:rPr lang="en-US" dirty="0" err="1" smtClean="0"/>
              <a:t>blastema</a:t>
            </a:r>
            <a:r>
              <a:rPr lang="en-US" dirty="0" smtClean="0"/>
              <a:t> form at the site of amputation.   Soon after</a:t>
            </a:r>
            <a:r>
              <a:rPr lang="en-US" baseline="0" dirty="0" smtClean="0"/>
              <a:t> extension of the </a:t>
            </a:r>
            <a:r>
              <a:rPr lang="en-US" baseline="0" dirty="0" err="1" smtClean="0"/>
              <a:t>blastema</a:t>
            </a:r>
            <a:r>
              <a:rPr lang="en-US" baseline="0" dirty="0" smtClean="0"/>
              <a:t>, you can start to make out the digits, and over the course of the next couple of weeks the limb continues to grow and develop, and soon it’s good as new.</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892AE118-259C-4C30-8A3F-5D13E4D7931E}" type="slidenum">
              <a:rPr lang="en-US" smtClean="0"/>
              <a:t>97</a:t>
            </a:fld>
            <a:endParaRPr lang="en-US"/>
          </a:p>
        </p:txBody>
      </p:sp>
    </p:spTree>
    <p:extLst>
      <p:ext uri="{BB962C8B-B14F-4D97-AF65-F5344CB8AC3E}">
        <p14:creationId xmlns:p14="http://schemas.microsoft.com/office/powerpoint/2010/main" val="424824617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Since there’s no genome</a:t>
            </a:r>
            <a:r>
              <a:rPr lang="en-US" baseline="0" dirty="0" smtClean="0"/>
              <a:t>, we set out to develop a comprehensive transcriptome resource to support our further studies of tissue regeneration.  </a:t>
            </a:r>
          </a:p>
          <a:p>
            <a:endParaRPr lang="en-US" baseline="0" dirty="0" smtClean="0"/>
          </a:p>
          <a:p>
            <a:r>
              <a:rPr lang="en-US" baseline="0" dirty="0" smtClean="0"/>
              <a:t>We sampled a wide array of different tissues including sections of limb, gill, bone, cartilage, </a:t>
            </a:r>
            <a:r>
              <a:rPr lang="en-US" baseline="0" dirty="0" err="1" smtClean="0"/>
              <a:t>blastema</a:t>
            </a:r>
            <a:r>
              <a:rPr lang="en-US" baseline="0" dirty="0" smtClean="0"/>
              <a:t> clumps from severed limbs (proximally or distally along the limb), skeletal muscle, heart, blood vessels, testes, and ovaries.  </a:t>
            </a:r>
          </a:p>
          <a:p>
            <a:endParaRPr lang="en-US" baseline="0" dirty="0" smtClean="0"/>
          </a:p>
          <a:p>
            <a:r>
              <a:rPr lang="en-US" baseline="0" dirty="0" smtClean="0"/>
              <a:t>We sequenced a total of 1.3 billion Illumina reads distributed across the tissue samples including biological replicates,</a:t>
            </a:r>
          </a:p>
          <a:p>
            <a:endParaRPr lang="en-US" baseline="0" dirty="0" smtClean="0"/>
          </a:p>
          <a:p>
            <a:r>
              <a:rPr lang="en-US" baseline="0" dirty="0" smtClean="0"/>
              <a:t> and we assembled the reads into transcripts by using the Trinity de novo </a:t>
            </a:r>
            <a:r>
              <a:rPr lang="en-US" baseline="0" dirty="0" err="1" smtClean="0"/>
              <a:t>rna-seq</a:t>
            </a:r>
            <a:r>
              <a:rPr lang="en-US" baseline="0" dirty="0" smtClean="0"/>
              <a:t> assembly tool, which is a tool that I helped to develop and I continue to maintain.</a:t>
            </a:r>
          </a:p>
          <a:p>
            <a:endParaRPr lang="en-US" dirty="0" smtClean="0"/>
          </a:p>
        </p:txBody>
      </p:sp>
      <p:sp>
        <p:nvSpPr>
          <p:cNvPr id="4" name="Slide Number Placeholder 3"/>
          <p:cNvSpPr>
            <a:spLocks noGrp="1"/>
          </p:cNvSpPr>
          <p:nvPr>
            <p:ph type="sldNum" sz="quarter" idx="10"/>
          </p:nvPr>
        </p:nvSpPr>
        <p:spPr/>
        <p:txBody>
          <a:bodyPr/>
          <a:lstStyle/>
          <a:p>
            <a:fld id="{AEB432F8-549B-8D4E-891A-567AC352434D}" type="slidenum">
              <a:rPr lang="en-US" smtClean="0"/>
              <a:t>98</a:t>
            </a:fld>
            <a:endParaRPr lang="en-US"/>
          </a:p>
        </p:txBody>
      </p:sp>
    </p:spTree>
    <p:extLst>
      <p:ext uri="{BB962C8B-B14F-4D97-AF65-F5344CB8AC3E}">
        <p14:creationId xmlns:p14="http://schemas.microsoft.com/office/powerpoint/2010/main" val="13446737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zoomed-in</a:t>
            </a:r>
            <a:r>
              <a:rPr lang="en-US" baseline="0" dirty="0" smtClean="0"/>
              <a:t> view of the generic protocol, which we applied here in this study.</a:t>
            </a:r>
          </a:p>
          <a:p>
            <a:endParaRPr lang="en-US" baseline="0" dirty="0" smtClean="0"/>
          </a:p>
          <a:p>
            <a:r>
              <a:rPr lang="en-US" baseline="0" dirty="0" smtClean="0"/>
              <a:t>In our case, we’re applying it to axolotl and the various axolotl tissues.</a:t>
            </a:r>
          </a:p>
          <a:p>
            <a:endParaRPr lang="en-US" baseline="0" dirty="0" smtClean="0"/>
          </a:p>
          <a:p>
            <a:r>
              <a:rPr lang="en-US" baseline="0" dirty="0" smtClean="0"/>
              <a:t>We combined all the reads into one large set of 1.3 billion reads.   </a:t>
            </a:r>
          </a:p>
          <a:p>
            <a:endParaRPr lang="en-US" baseline="0" dirty="0" smtClean="0"/>
          </a:p>
          <a:p>
            <a:r>
              <a:rPr lang="en-US" baseline="0" dirty="0" smtClean="0"/>
              <a:t>This large volume of reads is in far excess of what’s needed for a de novo assembly and contains massive redundancy of reads that correspond to the most highly expressed transcripts. So, in this case, we ran the reads through an </a:t>
            </a:r>
            <a:r>
              <a:rPr lang="en-US" baseline="0" dirty="0" err="1" smtClean="0"/>
              <a:t>insilico</a:t>
            </a:r>
            <a:r>
              <a:rPr lang="en-US" baseline="0" dirty="0" smtClean="0"/>
              <a:t> normalization process that’s included in the Trinity suite to remove the excess reads, while retaining those reads that correspond to the lowly expressed transcripts.  This resulted in 86 Million reads, which were then assembled using Trinity.</a:t>
            </a:r>
          </a:p>
          <a:p>
            <a:endParaRPr lang="en-US" baseline="0" dirty="0" smtClean="0"/>
          </a:p>
          <a:p>
            <a:r>
              <a:rPr lang="en-US" baseline="0" dirty="0" smtClean="0"/>
              <a:t>The original reads from the various samples and replicates were then separately aligned to the Trinity assembly in order to estimate expression levels, and this was done using Bowtie/RSEM.</a:t>
            </a:r>
          </a:p>
          <a:p>
            <a:endParaRPr lang="en-US" baseline="0" dirty="0" smtClean="0"/>
          </a:p>
          <a:p>
            <a:r>
              <a:rPr lang="en-US" baseline="0" dirty="0" smtClean="0"/>
              <a:t>Finally, </a:t>
            </a:r>
            <a:r>
              <a:rPr lang="en-US" baseline="0" dirty="0" err="1" smtClean="0"/>
              <a:t>EdgeR</a:t>
            </a:r>
            <a:r>
              <a:rPr lang="en-US" baseline="0" dirty="0" smtClean="0"/>
              <a:t>, Bioconductor, and various helper utilities in the Trinity distribution were used to analyze these data to identify differentially expressed transcripts.</a:t>
            </a:r>
          </a:p>
        </p:txBody>
      </p:sp>
      <p:sp>
        <p:nvSpPr>
          <p:cNvPr id="4" name="Slide Number Placeholder 3"/>
          <p:cNvSpPr>
            <a:spLocks noGrp="1"/>
          </p:cNvSpPr>
          <p:nvPr>
            <p:ph type="sldNum" sz="quarter" idx="10"/>
          </p:nvPr>
        </p:nvSpPr>
        <p:spPr/>
        <p:txBody>
          <a:bodyPr/>
          <a:lstStyle/>
          <a:p>
            <a:fld id="{D2F6858C-3DD6-0D4B-B3BA-6AD4678965B7}" type="slidenum">
              <a:rPr lang="en-US" smtClean="0"/>
              <a:t>99</a:t>
            </a:fld>
            <a:endParaRPr lang="en-US"/>
          </a:p>
        </p:txBody>
      </p:sp>
    </p:spTree>
    <p:extLst>
      <p:ext uri="{BB962C8B-B14F-4D97-AF65-F5344CB8AC3E}">
        <p14:creationId xmlns:p14="http://schemas.microsoft.com/office/powerpoint/2010/main" val="131762515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some stats for the assembly.</a:t>
            </a:r>
          </a:p>
          <a:p>
            <a:endParaRPr lang="en-US" dirty="0" smtClean="0"/>
          </a:p>
          <a:p>
            <a:r>
              <a:rPr lang="en-US" dirty="0" smtClean="0"/>
              <a:t>Again,</a:t>
            </a:r>
            <a:r>
              <a:rPr lang="en-US" baseline="0" dirty="0" smtClean="0"/>
              <a:t> before doing the assembly, the normalization process removed the majority of the reads as excess.  Assembling the remaining reads yielded a very large assembly containing 1.7 million transcript contigs that were grouped into 1.3 million components.  Here, we refer to the trinity contigs and components as transcripts and genes.   This is definitely the largest number of transcripts I’ve assembled using Trinity, but it’s also the most complex data set that I’ve assembled using Trinity as well.  </a:t>
            </a:r>
          </a:p>
          <a:p>
            <a:endParaRPr lang="en-US" baseline="0" dirty="0" smtClean="0"/>
          </a:p>
          <a:p>
            <a:r>
              <a:rPr lang="en-US" baseline="0" dirty="0" smtClean="0"/>
              <a:t>Although we assembled a relatively small proportion of the total number of reads, we have excellent representation of the full read set among the various samples, with on average 77% of reads mapping back to the assembly as properly paired.  If we didn’t require proper pairing, these stats would be even higher.</a:t>
            </a:r>
          </a:p>
          <a:p>
            <a:endParaRPr lang="en-US" baseline="0" dirty="0" smtClean="0"/>
          </a:p>
          <a:p>
            <a:r>
              <a:rPr lang="en-US" baseline="0" dirty="0" smtClean="0"/>
              <a:t>The Contig N-stats look reasonably well.  We tend to expect the contig N50 size to approximate the average length of a reference transcript, which is typically between 1 and 2 kb.   Here, we find the contig N50 length to be just over 1kb and the N40 length to be just less than 2kb, so within the expected range.</a:t>
            </a:r>
            <a:endParaRPr lang="en-US" dirty="0"/>
          </a:p>
        </p:txBody>
      </p:sp>
      <p:sp>
        <p:nvSpPr>
          <p:cNvPr id="4" name="Slide Number Placeholder 3"/>
          <p:cNvSpPr>
            <a:spLocks noGrp="1"/>
          </p:cNvSpPr>
          <p:nvPr>
            <p:ph type="sldNum" sz="quarter" idx="10"/>
          </p:nvPr>
        </p:nvSpPr>
        <p:spPr/>
        <p:txBody>
          <a:bodyPr/>
          <a:lstStyle/>
          <a:p>
            <a:fld id="{D2F6858C-3DD6-0D4B-B3BA-6AD4678965B7}" type="slidenum">
              <a:rPr lang="en-US" smtClean="0"/>
              <a:t>100</a:t>
            </a:fld>
            <a:endParaRPr lang="en-US"/>
          </a:p>
        </p:txBody>
      </p:sp>
    </p:spTree>
    <p:extLst>
      <p:ext uri="{BB962C8B-B14F-4D97-AF65-F5344CB8AC3E}">
        <p14:creationId xmlns:p14="http://schemas.microsoft.com/office/powerpoint/2010/main" val="189721227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cluster</a:t>
            </a:r>
            <a:r>
              <a:rPr lang="en-US" baseline="0" dirty="0" smtClean="0"/>
              <a:t> each of the samples according to gene expression values, we find the biological replicates to be highly correlated.</a:t>
            </a:r>
          </a:p>
          <a:p>
            <a:endParaRPr lang="en-US" baseline="0" dirty="0" smtClean="0"/>
          </a:p>
          <a:p>
            <a:r>
              <a:rPr lang="en-US" baseline="0" dirty="0" smtClean="0"/>
              <a:t>And samples that are similar to one another tend to cluster together.  For example, cartilage and bone cluster together, and blood vessel and heart cluster together.  All the various parts of the arm co-cluster.   </a:t>
            </a:r>
          </a:p>
          <a:p>
            <a:endParaRPr lang="en-US" baseline="0" dirty="0" smtClean="0"/>
          </a:p>
          <a:p>
            <a:r>
              <a:rPr lang="en-US" baseline="0" dirty="0" smtClean="0"/>
              <a:t>Testes, perhaps not surprisingly, shows up as an </a:t>
            </a:r>
            <a:r>
              <a:rPr lang="en-US" baseline="0" dirty="0" err="1" smtClean="0"/>
              <a:t>outgroup</a:t>
            </a:r>
            <a:r>
              <a:rPr lang="en-US" baseline="0" dirty="0" smtClean="0"/>
              <a:t> and is least correlated with all the other samples.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2F6858C-3DD6-0D4B-B3BA-6AD4678965B7}" type="slidenum">
              <a:rPr lang="en-US" smtClean="0"/>
              <a:t>101</a:t>
            </a:fld>
            <a:endParaRPr lang="en-US"/>
          </a:p>
        </p:txBody>
      </p:sp>
    </p:spTree>
    <p:extLst>
      <p:ext uri="{BB962C8B-B14F-4D97-AF65-F5344CB8AC3E}">
        <p14:creationId xmlns:p14="http://schemas.microsoft.com/office/powerpoint/2010/main" val="216715435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identify hallmarks of expression in each tissue type</a:t>
            </a:r>
            <a:r>
              <a:rPr lang="en-US" baseline="0" dirty="0" smtClean="0"/>
              <a:t>, we performed a differential expression analysis between all sample pairs using </a:t>
            </a:r>
            <a:r>
              <a:rPr lang="en-US" baseline="0" dirty="0" err="1" smtClean="0"/>
              <a:t>edgeR</a:t>
            </a:r>
            <a:r>
              <a:rPr lang="en-US" baseline="0" dirty="0" smtClean="0"/>
              <a:t>, and we identified those genes that were consistently enriched within a tissue across each of the pairwise comparisons.</a:t>
            </a:r>
          </a:p>
          <a:p>
            <a:endParaRPr lang="en-US" baseline="0" dirty="0" smtClean="0"/>
          </a:p>
          <a:p>
            <a:r>
              <a:rPr lang="en-US" dirty="0" smtClean="0"/>
              <a:t>For example, in the case of </a:t>
            </a:r>
            <a:r>
              <a:rPr lang="en-US" dirty="0" err="1" smtClean="0"/>
              <a:t>Blastema</a:t>
            </a:r>
            <a:r>
              <a:rPr lang="en-US" dirty="0" smtClean="0"/>
              <a:t>,</a:t>
            </a:r>
            <a:r>
              <a:rPr lang="en-US" baseline="0" dirty="0" smtClean="0"/>
              <a:t> we wanted to identify all the transcripts that are found consistently enriched in </a:t>
            </a:r>
            <a:r>
              <a:rPr lang="en-US" baseline="0" dirty="0" err="1" smtClean="0"/>
              <a:t>blastema</a:t>
            </a:r>
            <a:r>
              <a:rPr lang="en-US" baseline="0" dirty="0" smtClean="0"/>
              <a:t> tissue as compared to each of the other tissue types, and might represent key functions for </a:t>
            </a:r>
            <a:r>
              <a:rPr lang="en-US" baseline="0" dirty="0" err="1" smtClean="0"/>
              <a:t>blastema</a:t>
            </a:r>
            <a:r>
              <a:rPr lang="en-US" baseline="0" dirty="0" smtClean="0"/>
              <a:t> tissue.</a:t>
            </a:r>
            <a:endParaRPr lang="en-US" dirty="0"/>
          </a:p>
        </p:txBody>
      </p:sp>
      <p:sp>
        <p:nvSpPr>
          <p:cNvPr id="4" name="Slide Number Placeholder 3"/>
          <p:cNvSpPr>
            <a:spLocks noGrp="1"/>
          </p:cNvSpPr>
          <p:nvPr>
            <p:ph type="sldNum" sz="quarter" idx="10"/>
          </p:nvPr>
        </p:nvSpPr>
        <p:spPr/>
        <p:txBody>
          <a:bodyPr/>
          <a:lstStyle/>
          <a:p>
            <a:fld id="{D2F6858C-3DD6-0D4B-B3BA-6AD4678965B7}" type="slidenum">
              <a:rPr lang="en-US" smtClean="0"/>
              <a:t>102</a:t>
            </a:fld>
            <a:endParaRPr lang="en-US"/>
          </a:p>
        </p:txBody>
      </p:sp>
    </p:spTree>
    <p:extLst>
      <p:ext uri="{BB962C8B-B14F-4D97-AF65-F5344CB8AC3E}">
        <p14:creationId xmlns:p14="http://schemas.microsoft.com/office/powerpoint/2010/main" val="263275030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this fairly stringent approach, we identified hundreds to thousands of genes found</a:t>
            </a:r>
            <a:r>
              <a:rPr lang="en-US" baseline="0" dirty="0" smtClean="0"/>
              <a:t> consistently enriched in expression for the various tissues.</a:t>
            </a:r>
          </a:p>
          <a:p>
            <a:endParaRPr lang="en-US" baseline="0" dirty="0" smtClean="0"/>
          </a:p>
          <a:p>
            <a:r>
              <a:rPr lang="en-US" baseline="0" dirty="0" smtClean="0"/>
              <a:t>Most of the tissue-enriched genes (&gt;4k)  were identified in Testes, which again is not surprising given how its expression is least correlated with the other samples.</a:t>
            </a:r>
          </a:p>
          <a:p>
            <a:endParaRPr lang="en-US" baseline="0" dirty="0" smtClean="0"/>
          </a:p>
          <a:p>
            <a:r>
              <a:rPr lang="en-US" baseline="0" dirty="0" smtClean="0"/>
              <a:t>The functional category enrichments for these genes were often consistent with the function of that tissue – for example, spermatogenesis in Testes, vascular process in heart.</a:t>
            </a:r>
          </a:p>
          <a:p>
            <a:endParaRPr lang="en-US" baseline="0" dirty="0" smtClean="0"/>
          </a:p>
          <a:p>
            <a:r>
              <a:rPr lang="en-US" baseline="0" dirty="0" smtClean="0"/>
              <a:t>----</a:t>
            </a:r>
          </a:p>
          <a:p>
            <a:endParaRPr lang="en-US" baseline="0" dirty="0" smtClean="0"/>
          </a:p>
          <a:p>
            <a:r>
              <a:rPr lang="en-US" baseline="0" dirty="0" smtClean="0"/>
              <a:t>In the case of our </a:t>
            </a:r>
            <a:r>
              <a:rPr lang="en-US" baseline="0" dirty="0" err="1" smtClean="0"/>
              <a:t>blastema</a:t>
            </a:r>
            <a:r>
              <a:rPr lang="en-US" baseline="0" dirty="0" smtClean="0"/>
              <a:t> tissue, we identified just over 200 hundred genes functionally enriched for limb morphogenesis, and these are the genes we’re most interested in.</a:t>
            </a:r>
            <a:endParaRPr lang="en-US" dirty="0"/>
          </a:p>
        </p:txBody>
      </p:sp>
      <p:sp>
        <p:nvSpPr>
          <p:cNvPr id="4" name="Slide Number Placeholder 3"/>
          <p:cNvSpPr>
            <a:spLocks noGrp="1"/>
          </p:cNvSpPr>
          <p:nvPr>
            <p:ph type="sldNum" sz="quarter" idx="10"/>
          </p:nvPr>
        </p:nvSpPr>
        <p:spPr/>
        <p:txBody>
          <a:bodyPr/>
          <a:lstStyle/>
          <a:p>
            <a:fld id="{D2F6858C-3DD6-0D4B-B3BA-6AD4678965B7}" type="slidenum">
              <a:rPr lang="en-US" smtClean="0"/>
              <a:t>103</a:t>
            </a:fld>
            <a:endParaRPr lang="en-US"/>
          </a:p>
        </p:txBody>
      </p:sp>
    </p:spTree>
    <p:extLst>
      <p:ext uri="{BB962C8B-B14F-4D97-AF65-F5344CB8AC3E}">
        <p14:creationId xmlns:p14="http://schemas.microsoft.com/office/powerpoint/2010/main" val="407543951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Here’s a zoomed in view of those</a:t>
            </a:r>
            <a:r>
              <a:rPr lang="en-US" baseline="0" dirty="0" smtClean="0"/>
              <a:t> most highly expressed </a:t>
            </a:r>
            <a:r>
              <a:rPr lang="en-US" baseline="0" dirty="0" err="1" smtClean="0"/>
              <a:t>blastema</a:t>
            </a:r>
            <a:r>
              <a:rPr lang="en-US" baseline="0" dirty="0" smtClean="0"/>
              <a:t>-enriched genes.  Among these, we find several genes with functions that are likely to be playing key roles in the </a:t>
            </a:r>
            <a:r>
              <a:rPr lang="en-US" baseline="0" dirty="0" err="1" smtClean="0"/>
              <a:t>blastema</a:t>
            </a:r>
            <a:r>
              <a:rPr lang="en-US" baseline="0" dirty="0" smtClean="0"/>
              <a:t>. </a:t>
            </a:r>
          </a:p>
          <a:p>
            <a:endParaRPr lang="en-US" baseline="0" dirty="0" smtClean="0"/>
          </a:p>
          <a:p>
            <a:r>
              <a:rPr lang="en-US" baseline="0" dirty="0" smtClean="0"/>
              <a:t>These include genes that are involved in modulating gene expression, including CIRBP which stands for cold inducible </a:t>
            </a:r>
            <a:r>
              <a:rPr lang="en-US" baseline="0" dirty="0" err="1" smtClean="0"/>
              <a:t>rna</a:t>
            </a:r>
            <a:r>
              <a:rPr lang="en-US" baseline="0" dirty="0" smtClean="0"/>
              <a:t>-binding protein and the DNA-binding transcription factors HES1 and TWIST.</a:t>
            </a:r>
          </a:p>
          <a:p>
            <a:endParaRPr lang="en-US" baseline="0" dirty="0" smtClean="0"/>
          </a:p>
          <a:p>
            <a:r>
              <a:rPr lang="en-US" baseline="0" dirty="0" smtClean="0"/>
              <a:t>We also find genes involved in signaling such as retinoic acid binding protein 2 and KAZD1 growth factor binding protein, and we find other genes that appear to have roles in cell structure or interaction with the extracellular matrix.</a:t>
            </a:r>
          </a:p>
          <a:p>
            <a:endParaRPr lang="en-US" baseline="0" dirty="0" smtClean="0"/>
          </a:p>
          <a:p>
            <a:r>
              <a:rPr lang="en-US" baseline="0" dirty="0" smtClean="0"/>
              <a:t>---</a:t>
            </a:r>
          </a:p>
          <a:p>
            <a:r>
              <a:rPr lang="en-US" baseline="0" dirty="0" smtClean="0"/>
              <a:t>Now that we have technologies to study transcriptomes at the level of individual cells, we’re curious to know if there’s heterogeneity in the expression of these genes among </a:t>
            </a:r>
            <a:r>
              <a:rPr lang="en-US" baseline="0" dirty="0" err="1" smtClean="0"/>
              <a:t>blastema</a:t>
            </a:r>
            <a:r>
              <a:rPr lang="en-US" baseline="0" dirty="0" smtClean="0"/>
              <a:t> cells, and if expression is limited to certain subpopulations of cells.</a:t>
            </a:r>
          </a:p>
          <a:p>
            <a:r>
              <a:rPr lang="en-US" baseline="0" dirty="0" smtClean="0"/>
              <a:t> </a:t>
            </a:r>
            <a:endParaRPr lang="en-US" dirty="0" smtClean="0"/>
          </a:p>
        </p:txBody>
      </p:sp>
      <p:sp>
        <p:nvSpPr>
          <p:cNvPr id="4" name="Slide Number Placeholder 3"/>
          <p:cNvSpPr>
            <a:spLocks noGrp="1"/>
          </p:cNvSpPr>
          <p:nvPr>
            <p:ph type="sldNum" sz="quarter" idx="10"/>
          </p:nvPr>
        </p:nvSpPr>
        <p:spPr/>
        <p:txBody>
          <a:bodyPr/>
          <a:lstStyle/>
          <a:p>
            <a:fld id="{D2F6858C-3DD6-0D4B-B3BA-6AD4678965B7}" type="slidenum">
              <a:rPr lang="en-US" smtClean="0"/>
              <a:t>104</a:t>
            </a:fld>
            <a:endParaRPr lang="en-US"/>
          </a:p>
        </p:txBody>
      </p:sp>
    </p:spTree>
    <p:extLst>
      <p:ext uri="{BB962C8B-B14F-4D97-AF65-F5344CB8AC3E}">
        <p14:creationId xmlns:p14="http://schemas.microsoft.com/office/powerpoint/2010/main" val="38020268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Overexpressed</a:t>
            </a:r>
            <a:r>
              <a:rPr lang="en-US" baseline="0" dirty="0" smtClean="0"/>
              <a:t> kazd1 by infecting </a:t>
            </a:r>
            <a:r>
              <a:rPr lang="en-US" baseline="0" dirty="0" err="1" smtClean="0"/>
              <a:t>blastema</a:t>
            </a:r>
            <a:r>
              <a:rPr lang="en-US" baseline="0" dirty="0" smtClean="0"/>
              <a:t> cells with a replication incompetent retrovirus which gets stably inherited, expressing both Kazd1 and GFP (control).</a:t>
            </a:r>
          </a:p>
          <a:p>
            <a:endParaRPr lang="en-US" baseline="0" dirty="0" smtClean="0"/>
          </a:p>
          <a:p>
            <a:r>
              <a:rPr lang="en-US" baseline="0" dirty="0" smtClean="0"/>
              <a:t>Caused regeneration defects – control animals having very few regeneration abnormalities as compared to those w/ overexpression of kazd1.</a:t>
            </a:r>
          </a:p>
          <a:p>
            <a:endParaRPr lang="en-US" baseline="0" dirty="0" smtClean="0"/>
          </a:p>
          <a:p>
            <a:r>
              <a:rPr lang="en-US" baseline="0" dirty="0" smtClean="0"/>
              <a:t>We’re in the process of trying to generate knock-outs.</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105</a:t>
            </a:fld>
            <a:endParaRPr lang="en-US"/>
          </a:p>
        </p:txBody>
      </p:sp>
    </p:spTree>
    <p:extLst>
      <p:ext uri="{BB962C8B-B14F-4D97-AF65-F5344CB8AC3E}">
        <p14:creationId xmlns:p14="http://schemas.microsoft.com/office/powerpoint/2010/main" val="819038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 of the primary goals</a:t>
            </a:r>
            <a:r>
              <a:rPr lang="en-US" baseline="0" dirty="0" smtClean="0"/>
              <a:t> in RNA-Seq studies is to reconstruct the transcripts from which the short reads were derived, and transcript reconstruction is often a prerequisite to downstream studies such as genome annotation or </a:t>
            </a:r>
            <a:r>
              <a:rPr lang="en-US" baseline="0" dirty="0" err="1" smtClean="0"/>
              <a:t>diifferential</a:t>
            </a:r>
            <a:r>
              <a:rPr lang="en-US" baseline="0" dirty="0" smtClean="0"/>
              <a:t> expression analysis.</a:t>
            </a:r>
            <a:endParaRPr lang="en-US" dirty="0" smtClean="0"/>
          </a:p>
          <a:p>
            <a:endParaRPr lang="en-US" dirty="0" smtClean="0"/>
          </a:p>
          <a:p>
            <a:r>
              <a:rPr lang="en-US" dirty="0" smtClean="0"/>
              <a:t>Two general strategies</a:t>
            </a:r>
            <a:r>
              <a:rPr lang="en-US" baseline="0" dirty="0" smtClean="0"/>
              <a:t> have been explored for reconstructing transcripts from RNA-Seq reads.  </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12</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acknowledge the</a:t>
            </a:r>
            <a:r>
              <a:rPr lang="en-US" baseline="0" dirty="0" smtClean="0"/>
              <a:t> primary contributors to this effort, including principal investigators Aviv </a:t>
            </a:r>
            <a:r>
              <a:rPr lang="en-US" baseline="0" dirty="0" err="1" smtClean="0"/>
              <a:t>Regev</a:t>
            </a:r>
            <a:r>
              <a:rPr lang="en-US" baseline="0" dirty="0" smtClean="0"/>
              <a:t> and William Barnett.</a:t>
            </a:r>
            <a:endParaRPr lang="en-US" dirty="0" smtClean="0"/>
          </a:p>
          <a:p>
            <a:endParaRPr lang="en-US" baseline="0" dirty="0" smtClean="0"/>
          </a:p>
          <a:p>
            <a:r>
              <a:rPr lang="en-US" baseline="0" dirty="0" smtClean="0"/>
              <a:t>And we give additional thanks to ITCR for funding these efforts.</a:t>
            </a:r>
          </a:p>
          <a:p>
            <a:endParaRPr lang="en-US" baseline="0" dirty="0" smtClean="0"/>
          </a:p>
        </p:txBody>
      </p:sp>
      <p:sp>
        <p:nvSpPr>
          <p:cNvPr id="4" name="Slide Number Placeholder 3"/>
          <p:cNvSpPr>
            <a:spLocks noGrp="1"/>
          </p:cNvSpPr>
          <p:nvPr>
            <p:ph type="sldNum" sz="quarter" idx="10"/>
          </p:nvPr>
        </p:nvSpPr>
        <p:spPr/>
        <p:txBody>
          <a:bodyPr/>
          <a:lstStyle/>
          <a:p>
            <a:fld id="{AEB432F8-549B-8D4E-891A-567AC352434D}" type="slidenum">
              <a:rPr lang="en-US" smtClean="0"/>
              <a:t>107</a:t>
            </a:fld>
            <a:endParaRPr lang="en-US"/>
          </a:p>
        </p:txBody>
      </p:sp>
    </p:spTree>
    <p:extLst>
      <p:ext uri="{BB962C8B-B14F-4D97-AF65-F5344CB8AC3E}">
        <p14:creationId xmlns:p14="http://schemas.microsoft.com/office/powerpoint/2010/main" val="3125912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a:t>
            </a:r>
            <a:r>
              <a:rPr lang="en-US" baseline="0" dirty="0" smtClean="0"/>
              <a:t> strategy requires having a reference genome and involves first aligning reads to the genome using a spliced aligner.</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13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1D03F2D-FF1B-1547-BCC9-7E647B30FB26}" type="datetimeFigureOut">
              <a:rPr lang="en-US" smtClean="0"/>
              <a:t>1/19/16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756900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D03F2D-FF1B-1547-BCC9-7E647B30FB26}" type="datetimeFigureOut">
              <a:rPr lang="en-US" smtClean="0"/>
              <a:t>1/19/16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4082692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D03F2D-FF1B-1547-BCC9-7E647B30FB26}" type="datetimeFigureOut">
              <a:rPr lang="en-US" smtClean="0"/>
              <a:t>1/19/16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26568662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Rectangle 1030"/>
          <p:cNvSpPr>
            <a:spLocks noGrp="1" noChangeArrowheads="1"/>
          </p:cNvSpPr>
          <p:nvPr>
            <p:ph type="sldNum" sz="quarter" idx="10"/>
          </p:nvPr>
        </p:nvSpPr>
        <p:spPr>
          <a:xfrm>
            <a:off x="6705600" y="6248400"/>
            <a:ext cx="19050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Calibri" pitchFamily="36" charset="0"/>
              </a:defRPr>
            </a:lvl1pPr>
          </a:lstStyle>
          <a:p>
            <a:pPr>
              <a:defRPr/>
            </a:pPr>
            <a:fld id="{21C19A96-AE07-46D8-8C21-C35B4C0409D8}" type="slidenum">
              <a:rPr lang="en-US"/>
              <a:pPr>
                <a:defRPr/>
              </a:pPr>
              <a:t>‹#›</a:t>
            </a:fld>
            <a:endParaRPr lang="en-US" dirty="0"/>
          </a:p>
        </p:txBody>
      </p:sp>
    </p:spTree>
    <p:extLst>
      <p:ext uri="{BB962C8B-B14F-4D97-AF65-F5344CB8AC3E}">
        <p14:creationId xmlns:p14="http://schemas.microsoft.com/office/powerpoint/2010/main" val="1408518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D03F2D-FF1B-1547-BCC9-7E647B30FB26}" type="datetimeFigureOut">
              <a:rPr lang="en-US" smtClean="0"/>
              <a:t>1/19/16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190352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1D03F2D-FF1B-1547-BCC9-7E647B30FB26}" type="datetimeFigureOut">
              <a:rPr lang="en-US" smtClean="0"/>
              <a:t>1/19/16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2316987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1D03F2D-FF1B-1547-BCC9-7E647B30FB26}" type="datetimeFigureOut">
              <a:rPr lang="en-US" smtClean="0"/>
              <a:t>1/19/16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771140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1D03F2D-FF1B-1547-BCC9-7E647B30FB26}" type="datetimeFigureOut">
              <a:rPr lang="en-US" smtClean="0"/>
              <a:t>1/19/16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94564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1D03F2D-FF1B-1547-BCC9-7E647B30FB26}" type="datetimeFigureOut">
              <a:rPr lang="en-US" smtClean="0"/>
              <a:t>1/19/16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52405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D03F2D-FF1B-1547-BCC9-7E647B30FB26}" type="datetimeFigureOut">
              <a:rPr lang="en-US" smtClean="0"/>
              <a:t>1/19/16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1632827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1D03F2D-FF1B-1547-BCC9-7E647B30FB26}" type="datetimeFigureOut">
              <a:rPr lang="en-US" smtClean="0"/>
              <a:t>1/19/16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61341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1D03F2D-FF1B-1547-BCC9-7E647B30FB26}" type="datetimeFigureOut">
              <a:rPr lang="en-US" smtClean="0"/>
              <a:t>1/19/16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5984725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D03F2D-FF1B-1547-BCC9-7E647B30FB26}" type="datetimeFigureOut">
              <a:rPr lang="en-US" smtClean="0"/>
              <a:t>1/19/16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DD0FFD-985F-B941-A880-7DABC98BE673}" type="slidenum">
              <a:rPr lang="en-US" smtClean="0"/>
              <a:t>‹#›</a:t>
            </a:fld>
            <a:endParaRPr lang="en-US"/>
          </a:p>
        </p:txBody>
      </p:sp>
    </p:spTree>
    <p:extLst>
      <p:ext uri="{BB962C8B-B14F-4D97-AF65-F5344CB8AC3E}">
        <p14:creationId xmlns:p14="http://schemas.microsoft.com/office/powerpoint/2010/main" val="42405189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00.xml.rels><?xml version="1.0" encoding="UTF-8" standalone="yes"?>
<Relationships xmlns="http://schemas.openxmlformats.org/package/2006/relationships"><Relationship Id="rId11" Type="http://schemas.openxmlformats.org/officeDocument/2006/relationships/image" Target="../media/image95.png"/><Relationship Id="rId12" Type="http://schemas.openxmlformats.org/officeDocument/2006/relationships/image" Target="../media/image87.png"/><Relationship Id="rId13" Type="http://schemas.openxmlformats.org/officeDocument/2006/relationships/image" Target="../media/image60.png"/><Relationship Id="rId1" Type="http://schemas.openxmlformats.org/officeDocument/2006/relationships/slideLayout" Target="../slideLayouts/slideLayout7.xml"/><Relationship Id="rId2" Type="http://schemas.openxmlformats.org/officeDocument/2006/relationships/notesSlide" Target="../notesSlides/notesSlide74.xml"/><Relationship Id="rId3" Type="http://schemas.openxmlformats.org/officeDocument/2006/relationships/chart" Target="../charts/chart1.xml"/><Relationship Id="rId4" Type="http://schemas.openxmlformats.org/officeDocument/2006/relationships/image" Target="../media/image85.png"/><Relationship Id="rId5" Type="http://schemas.openxmlformats.org/officeDocument/2006/relationships/chart" Target="../charts/chart2.xml"/><Relationship Id="rId6" Type="http://schemas.openxmlformats.org/officeDocument/2006/relationships/image" Target="../media/image94.emf"/><Relationship Id="rId7" Type="http://schemas.openxmlformats.org/officeDocument/2006/relationships/image" Target="../media/image91.emf"/><Relationship Id="rId8" Type="http://schemas.openxmlformats.org/officeDocument/2006/relationships/image" Target="../media/image92.emf"/><Relationship Id="rId9" Type="http://schemas.openxmlformats.org/officeDocument/2006/relationships/image" Target="../media/image93.emf"/><Relationship Id="rId10" Type="http://schemas.openxmlformats.org/officeDocument/2006/relationships/image" Target="../media/image90.emf"/></Relationships>
</file>

<file path=ppt/slides/_rels/slide101.xml.rels><?xml version="1.0" encoding="UTF-8" standalone="yes"?>
<Relationships xmlns="http://schemas.openxmlformats.org/package/2006/relationships"><Relationship Id="rId11" Type="http://schemas.openxmlformats.org/officeDocument/2006/relationships/image" Target="../media/image94.emf"/><Relationship Id="rId12" Type="http://schemas.openxmlformats.org/officeDocument/2006/relationships/image" Target="../media/image95.png"/><Relationship Id="rId13" Type="http://schemas.openxmlformats.org/officeDocument/2006/relationships/image" Target="../media/image87.png"/><Relationship Id="rId1" Type="http://schemas.openxmlformats.org/officeDocument/2006/relationships/slideLayout" Target="../slideLayouts/slideLayout7.xml"/><Relationship Id="rId2" Type="http://schemas.openxmlformats.org/officeDocument/2006/relationships/notesSlide" Target="../notesSlides/notesSlide75.xml"/><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image" Target="../media/image98.png"/><Relationship Id="rId6" Type="http://schemas.openxmlformats.org/officeDocument/2006/relationships/image" Target="../media/image99.png"/><Relationship Id="rId7" Type="http://schemas.openxmlformats.org/officeDocument/2006/relationships/image" Target="../media/image91.emf"/><Relationship Id="rId8" Type="http://schemas.openxmlformats.org/officeDocument/2006/relationships/image" Target="../media/image92.emf"/><Relationship Id="rId9" Type="http://schemas.openxmlformats.org/officeDocument/2006/relationships/image" Target="../media/image93.emf"/><Relationship Id="rId10" Type="http://schemas.openxmlformats.org/officeDocument/2006/relationships/image" Target="../media/image90.emf"/></Relationships>
</file>

<file path=ppt/slides/_rels/slide102.xml.rels><?xml version="1.0" encoding="UTF-8" standalone="yes"?>
<Relationships xmlns="http://schemas.openxmlformats.org/package/2006/relationships"><Relationship Id="rId3" Type="http://schemas.openxmlformats.org/officeDocument/2006/relationships/image" Target="../media/image91.emf"/><Relationship Id="rId4" Type="http://schemas.openxmlformats.org/officeDocument/2006/relationships/image" Target="../media/image95.png"/><Relationship Id="rId5" Type="http://schemas.openxmlformats.org/officeDocument/2006/relationships/image" Target="../media/image90.emf"/><Relationship Id="rId6" Type="http://schemas.openxmlformats.org/officeDocument/2006/relationships/image" Target="../media/image93.emf"/><Relationship Id="rId7" Type="http://schemas.openxmlformats.org/officeDocument/2006/relationships/image" Target="../media/image92.emf"/><Relationship Id="rId8" Type="http://schemas.openxmlformats.org/officeDocument/2006/relationships/image" Target="../media/image94.emf"/><Relationship Id="rId9" Type="http://schemas.openxmlformats.org/officeDocument/2006/relationships/image" Target="../media/image87.png"/><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103.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01.png"/><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_rels/slide104.xml.rels><?xml version="1.0" encoding="UTF-8" standalone="yes"?>
<Relationships xmlns="http://schemas.openxmlformats.org/package/2006/relationships"><Relationship Id="rId11" Type="http://schemas.openxmlformats.org/officeDocument/2006/relationships/image" Target="../media/image94.emf"/><Relationship Id="rId12" Type="http://schemas.openxmlformats.org/officeDocument/2006/relationships/image" Target="../media/image105.png"/><Relationship Id="rId13" Type="http://schemas.openxmlformats.org/officeDocument/2006/relationships/image" Target="../media/image87.png"/><Relationship Id="rId1" Type="http://schemas.openxmlformats.org/officeDocument/2006/relationships/slideLayout" Target="../slideLayouts/slideLayout7.xml"/><Relationship Id="rId2" Type="http://schemas.openxmlformats.org/officeDocument/2006/relationships/notesSlide" Target="../notesSlides/notesSlide78.xml"/><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image" Target="../media/image104.png"/><Relationship Id="rId6" Type="http://schemas.openxmlformats.org/officeDocument/2006/relationships/image" Target="../media/image91.emf"/><Relationship Id="rId7" Type="http://schemas.openxmlformats.org/officeDocument/2006/relationships/image" Target="../media/image90.emf"/><Relationship Id="rId8" Type="http://schemas.openxmlformats.org/officeDocument/2006/relationships/image" Target="../media/image95.png"/><Relationship Id="rId9" Type="http://schemas.openxmlformats.org/officeDocument/2006/relationships/image" Target="../media/image93.emf"/><Relationship Id="rId10" Type="http://schemas.openxmlformats.org/officeDocument/2006/relationships/image" Target="../media/image92.emf"/></Relationships>
</file>

<file path=ppt/slides/_rels/slide105.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07.png"/><Relationship Id="rId1" Type="http://schemas.openxmlformats.org/officeDocument/2006/relationships/slideLayout" Target="../slideLayouts/slideLayout7.xml"/><Relationship Id="rId2" Type="http://schemas.openxmlformats.org/officeDocument/2006/relationships/notesSlide" Target="../notesSlides/notesSlide7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108.png"/><Relationship Id="rId5" Type="http://schemas.openxmlformats.org/officeDocument/2006/relationships/image" Target="../media/image109.png"/><Relationship Id="rId6" Type="http://schemas.openxmlformats.org/officeDocument/2006/relationships/image" Target="../media/image110.png"/><Relationship Id="rId7" Type="http://schemas.openxmlformats.org/officeDocument/2006/relationships/image" Target="../media/image111.png"/><Relationship Id="rId8"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gif"/><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gif"/></Relationships>
</file>

<file path=ppt/slides/_rels/slide15.xml.rels><?xml version="1.0" encoding="UTF-8" standalone="yes"?>
<Relationships xmlns="http://schemas.openxmlformats.org/package/2006/relationships"><Relationship Id="rId3" Type="http://schemas.openxmlformats.org/officeDocument/2006/relationships/image" Target="../media/image15.gif"/><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image" Target="../media/image15.gif"/><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gif"/></Relationships>
</file>

<file path=ppt/slides/_rels/slide19.xml.rels><?xml version="1.0" encoding="UTF-8" standalone="yes"?>
<Relationships xmlns="http://schemas.openxmlformats.org/package/2006/relationships"><Relationship Id="rId3" Type="http://schemas.openxmlformats.org/officeDocument/2006/relationships/image" Target="../media/image15.gif"/><Relationship Id="rId4" Type="http://schemas.openxmlformats.org/officeDocument/2006/relationships/image" Target="../media/image20.jpe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7.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jpeg"/><Relationship Id="rId5" Type="http://schemas.openxmlformats.org/officeDocument/2006/relationships/image" Target="../media/image30.png"/><Relationship Id="rId6"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9.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9.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9.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image" Target="../media/image7.jpeg"/><Relationship Id="rId6" Type="http://schemas.openxmlformats.org/officeDocument/2006/relationships/image" Target="../media/image8.jpeg"/><Relationship Id="rId7" Type="http://schemas.openxmlformats.org/officeDocument/2006/relationships/image" Target="../media/image9.jpeg"/><Relationship Id="rId8" Type="http://schemas.openxmlformats.org/officeDocument/2006/relationships/image" Target="../media/image10.jpeg"/><Relationship Id="rId9"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9.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9.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9.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9.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9.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9.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9.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9.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9.jpe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29.jpe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image" Target="../media/image7.jpeg"/><Relationship Id="rId6" Type="http://schemas.openxmlformats.org/officeDocument/2006/relationships/image" Target="../media/image8.jpeg"/><Relationship Id="rId7" Type="http://schemas.openxmlformats.org/officeDocument/2006/relationships/image" Target="../media/image9.jpeg"/><Relationship Id="rId8" Type="http://schemas.openxmlformats.org/officeDocument/2006/relationships/image" Target="../media/image10.jpeg"/><Relationship Id="rId9" Type="http://schemas.openxmlformats.org/officeDocument/2006/relationships/image" Target="../media/image11.png"/><Relationship Id="rId10" Type="http://schemas.openxmlformats.org/officeDocument/2006/relationships/image" Target="../media/image12.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29.jpe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4.png"/><Relationship Id="rId5" Type="http://schemas.openxmlformats.org/officeDocument/2006/relationships/image" Target="../media/image33.png"/><Relationship Id="rId6" Type="http://schemas.openxmlformats.org/officeDocument/2006/relationships/image" Target="../media/image29.jpe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4.png"/><Relationship Id="rId5" Type="http://schemas.openxmlformats.org/officeDocument/2006/relationships/image" Target="../media/image33.png"/><Relationship Id="rId6" Type="http://schemas.openxmlformats.org/officeDocument/2006/relationships/image" Target="../media/image29.jpe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4.png"/><Relationship Id="rId5" Type="http://schemas.openxmlformats.org/officeDocument/2006/relationships/image" Target="../media/image33.png"/><Relationship Id="rId6"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0.png"/><Relationship Id="rId6"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image" Target="../media/image7.jpeg"/><Relationship Id="rId6" Type="http://schemas.openxmlformats.org/officeDocument/2006/relationships/image" Target="../media/image8.jpeg"/><Relationship Id="rId7" Type="http://schemas.openxmlformats.org/officeDocument/2006/relationships/image" Target="../media/image9.jpeg"/><Relationship Id="rId8" Type="http://schemas.openxmlformats.org/officeDocument/2006/relationships/image" Target="../media/image10.jpeg"/><Relationship Id="rId9"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20.jpe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image" Target="../media/image7.jpeg"/><Relationship Id="rId6" Type="http://schemas.openxmlformats.org/officeDocument/2006/relationships/image" Target="../media/image8.jpeg"/><Relationship Id="rId7" Type="http://schemas.openxmlformats.org/officeDocument/2006/relationships/image" Target="../media/image9.jpeg"/><Relationship Id="rId8" Type="http://schemas.openxmlformats.org/officeDocument/2006/relationships/image" Target="../media/image10.jpeg"/><Relationship Id="rId9"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6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Microsoft_Equation1.bin"/><Relationship Id="rId4" Type="http://schemas.openxmlformats.org/officeDocument/2006/relationships/image" Target="../media/image64.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6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6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6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6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6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 Id="rId3" Type="http://schemas.openxmlformats.org/officeDocument/2006/relationships/image" Target="../media/image7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7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7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94.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5"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8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 Id="rId3" Type="http://schemas.openxmlformats.org/officeDocument/2006/relationships/image" Target="../media/image83.png"/></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71.xml"/><Relationship Id="rId5" Type="http://schemas.openxmlformats.org/officeDocument/2006/relationships/image" Target="../media/image84.png"/><Relationship Id="rId6" Type="http://schemas.openxmlformats.org/officeDocument/2006/relationships/image" Target="../media/image80.png"/><Relationship Id="rId1" Type="http://schemas.microsoft.com/office/2007/relationships/media" Target="../media/media1.m4v"/><Relationship Id="rId2" Type="http://schemas.openxmlformats.org/officeDocument/2006/relationships/video" Target="../media/media1.m4v"/></Relationships>
</file>

<file path=ppt/slides/_rels/slide98.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image" Target="../media/image87.png"/><Relationship Id="rId6" Type="http://schemas.openxmlformats.org/officeDocument/2006/relationships/image" Target="../media/image88.png"/><Relationship Id="rId1" Type="http://schemas.openxmlformats.org/officeDocument/2006/relationships/slideLayout" Target="../slideLayouts/slideLayout7.xml"/><Relationship Id="rId2" Type="http://schemas.openxmlformats.org/officeDocument/2006/relationships/notesSlide" Target="../notesSlides/notesSlide72.xml"/></Relationships>
</file>

<file path=ppt/slides/_rels/slide99.xml.rels><?xml version="1.0" encoding="UTF-8" standalone="yes"?>
<Relationships xmlns="http://schemas.openxmlformats.org/package/2006/relationships"><Relationship Id="rId11" Type="http://schemas.openxmlformats.org/officeDocument/2006/relationships/image" Target="../media/image87.png"/><Relationship Id="rId12"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53.png"/><Relationship Id="rId4" Type="http://schemas.openxmlformats.org/officeDocument/2006/relationships/image" Target="../media/image89.png"/><Relationship Id="rId5" Type="http://schemas.openxmlformats.org/officeDocument/2006/relationships/image" Target="../media/image90.emf"/><Relationship Id="rId6" Type="http://schemas.openxmlformats.org/officeDocument/2006/relationships/image" Target="../media/image91.emf"/><Relationship Id="rId7" Type="http://schemas.openxmlformats.org/officeDocument/2006/relationships/image" Target="../media/image92.emf"/><Relationship Id="rId8" Type="http://schemas.openxmlformats.org/officeDocument/2006/relationships/image" Target="../media/image93.emf"/><Relationship Id="rId9" Type="http://schemas.openxmlformats.org/officeDocument/2006/relationships/image" Target="../media/image94.emf"/><Relationship Id="rId10" Type="http://schemas.openxmlformats.org/officeDocument/2006/relationships/image" Target="../media/image9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101604" y="-14942"/>
            <a:ext cx="12522939" cy="6872941"/>
          </a:xfrm>
          <a:prstGeom prst="rect">
            <a:avLst/>
          </a:prstGeom>
        </p:spPr>
      </p:pic>
      <p:sp>
        <p:nvSpPr>
          <p:cNvPr id="2" name="Title 1"/>
          <p:cNvSpPr>
            <a:spLocks noGrp="1"/>
          </p:cNvSpPr>
          <p:nvPr>
            <p:ph type="ctrTitle"/>
          </p:nvPr>
        </p:nvSpPr>
        <p:spPr>
          <a:xfrm>
            <a:off x="-253999" y="2066910"/>
            <a:ext cx="9920940" cy="1838042"/>
          </a:xfrm>
        </p:spPr>
        <p:txBody>
          <a:bodyPr>
            <a:noAutofit/>
          </a:bodyPr>
          <a:lstStyle/>
          <a:p>
            <a:r>
              <a:rPr lang="en-US" sz="3200" b="1" dirty="0" smtClean="0">
                <a:ln>
                  <a:solidFill>
                    <a:schemeClr val="tx1">
                      <a:alpha val="42000"/>
                    </a:schemeClr>
                  </a:solidFill>
                </a:ln>
                <a:solidFill>
                  <a:srgbClr val="FFFF00"/>
                </a:solidFill>
              </a:rPr>
              <a:t>De novo RNA-</a:t>
            </a:r>
            <a:r>
              <a:rPr lang="en-US" sz="3200" b="1" dirty="0" err="1" smtClean="0">
                <a:ln>
                  <a:solidFill>
                    <a:schemeClr val="tx1">
                      <a:alpha val="42000"/>
                    </a:schemeClr>
                  </a:solidFill>
                </a:ln>
                <a:solidFill>
                  <a:srgbClr val="FFFF00"/>
                </a:solidFill>
              </a:rPr>
              <a:t>Seq</a:t>
            </a:r>
            <a:r>
              <a:rPr lang="en-US" sz="3200" b="1" dirty="0" smtClean="0">
                <a:ln>
                  <a:solidFill>
                    <a:schemeClr val="tx1">
                      <a:alpha val="42000"/>
                    </a:schemeClr>
                  </a:solidFill>
                </a:ln>
                <a:solidFill>
                  <a:srgbClr val="FFFF00"/>
                </a:solidFill>
              </a:rPr>
              <a:t> Assembly and </a:t>
            </a:r>
            <a:br>
              <a:rPr lang="en-US" sz="3200" b="1" dirty="0" smtClean="0">
                <a:ln>
                  <a:solidFill>
                    <a:schemeClr val="tx1">
                      <a:alpha val="42000"/>
                    </a:schemeClr>
                  </a:solidFill>
                </a:ln>
                <a:solidFill>
                  <a:srgbClr val="FFFF00"/>
                </a:solidFill>
              </a:rPr>
            </a:br>
            <a:r>
              <a:rPr lang="en-US" sz="3200" b="1" dirty="0" err="1" smtClean="0">
                <a:ln>
                  <a:solidFill>
                    <a:schemeClr val="tx1">
                      <a:alpha val="42000"/>
                    </a:schemeClr>
                  </a:solidFill>
                </a:ln>
                <a:solidFill>
                  <a:srgbClr val="FFFF00"/>
                </a:solidFill>
              </a:rPr>
              <a:t>Transcriptome</a:t>
            </a:r>
            <a:r>
              <a:rPr lang="en-US" sz="3200" b="1" dirty="0" smtClean="0">
                <a:ln>
                  <a:solidFill>
                    <a:schemeClr val="tx1">
                      <a:alpha val="42000"/>
                    </a:schemeClr>
                  </a:solidFill>
                </a:ln>
                <a:solidFill>
                  <a:srgbClr val="FFFF00"/>
                </a:solidFill>
              </a:rPr>
              <a:t> Studies using Trinity</a:t>
            </a:r>
            <a:r>
              <a:rPr lang="en-US" sz="2800" dirty="0" smtClean="0">
                <a:ln>
                  <a:solidFill>
                    <a:schemeClr val="tx1">
                      <a:alpha val="42000"/>
                    </a:schemeClr>
                  </a:solidFill>
                </a:ln>
                <a:solidFill>
                  <a:srgbClr val="FFFF00"/>
                </a:solidFill>
              </a:rPr>
              <a:t/>
            </a:r>
            <a:br>
              <a:rPr lang="en-US" sz="2800" dirty="0" smtClean="0">
                <a:ln>
                  <a:solidFill>
                    <a:schemeClr val="tx1">
                      <a:alpha val="42000"/>
                    </a:schemeClr>
                  </a:solidFill>
                </a:ln>
                <a:solidFill>
                  <a:srgbClr val="FFFF00"/>
                </a:solidFill>
              </a:rPr>
            </a:br>
            <a:r>
              <a:rPr lang="en-US" sz="2800" dirty="0" smtClean="0">
                <a:ln>
                  <a:solidFill>
                    <a:schemeClr val="tx1">
                      <a:alpha val="42000"/>
                    </a:schemeClr>
                  </a:solidFill>
                </a:ln>
                <a:solidFill>
                  <a:srgbClr val="FFFF00"/>
                </a:solidFill>
              </a:rPr>
              <a:t/>
            </a:r>
            <a:br>
              <a:rPr lang="en-US" sz="2800" dirty="0" smtClean="0">
                <a:ln>
                  <a:solidFill>
                    <a:schemeClr val="tx1">
                      <a:alpha val="42000"/>
                    </a:schemeClr>
                  </a:solidFill>
                </a:ln>
                <a:solidFill>
                  <a:srgbClr val="FFFF00"/>
                </a:solidFill>
              </a:rPr>
            </a:br>
            <a:r>
              <a:rPr lang="en-US" sz="2800" dirty="0">
                <a:ln>
                  <a:solidFill>
                    <a:schemeClr val="tx1">
                      <a:alpha val="42000"/>
                    </a:schemeClr>
                  </a:solidFill>
                </a:ln>
                <a:solidFill>
                  <a:srgbClr val="FFFF00"/>
                </a:solidFill>
              </a:rPr>
              <a:t/>
            </a:r>
            <a:br>
              <a:rPr lang="en-US" sz="2800" dirty="0">
                <a:ln>
                  <a:solidFill>
                    <a:schemeClr val="tx1">
                      <a:alpha val="42000"/>
                    </a:schemeClr>
                  </a:solidFill>
                </a:ln>
                <a:solidFill>
                  <a:srgbClr val="FFFF00"/>
                </a:solidFill>
              </a:rPr>
            </a:br>
            <a:r>
              <a:rPr lang="en-US" sz="2800" dirty="0" smtClean="0">
                <a:ln>
                  <a:solidFill>
                    <a:schemeClr val="tx1">
                      <a:alpha val="42000"/>
                    </a:schemeClr>
                  </a:solidFill>
                </a:ln>
                <a:solidFill>
                  <a:srgbClr val="FFFF00"/>
                </a:solidFill>
              </a:rPr>
              <a:t/>
            </a:r>
            <a:br>
              <a:rPr lang="en-US" sz="2800" dirty="0" smtClean="0">
                <a:ln>
                  <a:solidFill>
                    <a:schemeClr val="tx1">
                      <a:alpha val="42000"/>
                    </a:schemeClr>
                  </a:solidFill>
                </a:ln>
                <a:solidFill>
                  <a:srgbClr val="FFFF00"/>
                </a:solidFill>
              </a:rPr>
            </a:br>
            <a:r>
              <a:rPr lang="en-US" sz="2800" dirty="0">
                <a:ln>
                  <a:solidFill>
                    <a:schemeClr val="tx1">
                      <a:alpha val="42000"/>
                    </a:schemeClr>
                  </a:solidFill>
                </a:ln>
                <a:solidFill>
                  <a:srgbClr val="FFFF00"/>
                </a:solidFill>
              </a:rPr>
              <a:t/>
            </a:r>
            <a:br>
              <a:rPr lang="en-US" sz="2800" dirty="0">
                <a:ln>
                  <a:solidFill>
                    <a:schemeClr val="tx1">
                      <a:alpha val="42000"/>
                    </a:schemeClr>
                  </a:solidFill>
                </a:ln>
                <a:solidFill>
                  <a:srgbClr val="FFFF00"/>
                </a:solidFill>
              </a:rPr>
            </a:br>
            <a:r>
              <a:rPr lang="en-US" sz="2800" dirty="0" smtClean="0">
                <a:ln>
                  <a:solidFill>
                    <a:schemeClr val="tx1">
                      <a:alpha val="42000"/>
                    </a:schemeClr>
                  </a:solidFill>
                </a:ln>
                <a:solidFill>
                  <a:srgbClr val="FFFF00"/>
                </a:solidFill>
              </a:rPr>
              <a:t/>
            </a:r>
            <a:br>
              <a:rPr lang="en-US" sz="2800" dirty="0" smtClean="0">
                <a:ln>
                  <a:solidFill>
                    <a:schemeClr val="tx1">
                      <a:alpha val="42000"/>
                    </a:schemeClr>
                  </a:solidFill>
                </a:ln>
                <a:solidFill>
                  <a:srgbClr val="FFFF00"/>
                </a:solidFill>
              </a:rPr>
            </a:br>
            <a:r>
              <a:rPr lang="en-US" sz="2800" dirty="0" smtClean="0">
                <a:ln>
                  <a:solidFill>
                    <a:schemeClr val="tx1">
                      <a:alpha val="42000"/>
                    </a:schemeClr>
                  </a:solidFill>
                </a:ln>
                <a:solidFill>
                  <a:srgbClr val="FFFF00"/>
                </a:solidFill>
              </a:rPr>
              <a:t/>
            </a:r>
            <a:br>
              <a:rPr lang="en-US" sz="2800" dirty="0" smtClean="0">
                <a:ln>
                  <a:solidFill>
                    <a:schemeClr val="tx1">
                      <a:alpha val="42000"/>
                    </a:schemeClr>
                  </a:solidFill>
                </a:ln>
                <a:solidFill>
                  <a:srgbClr val="FFFF00"/>
                </a:solidFill>
              </a:rPr>
            </a:br>
            <a:r>
              <a:rPr lang="en-US" sz="2800" b="1" dirty="0" smtClean="0">
                <a:ln>
                  <a:solidFill>
                    <a:schemeClr val="tx1">
                      <a:alpha val="42000"/>
                    </a:schemeClr>
                  </a:solidFill>
                </a:ln>
                <a:solidFill>
                  <a:srgbClr val="FFFF00"/>
                </a:solidFill>
              </a:rPr>
              <a:t>w</a:t>
            </a:r>
            <a:r>
              <a:rPr lang="en-US" sz="2800" b="1" dirty="0" smtClean="0">
                <a:ln>
                  <a:solidFill>
                    <a:schemeClr val="tx1">
                      <a:alpha val="42000"/>
                    </a:schemeClr>
                  </a:solidFill>
                </a:ln>
                <a:solidFill>
                  <a:srgbClr val="FFFF00"/>
                </a:solidFill>
              </a:rPr>
              <a:t>ith Applications towards Non-model Organism Studies</a:t>
            </a:r>
            <a:endParaRPr lang="en-US" sz="2000" b="1" dirty="0">
              <a:ln>
                <a:solidFill>
                  <a:schemeClr val="tx1">
                    <a:alpha val="42000"/>
                  </a:schemeClr>
                </a:solidFill>
              </a:ln>
              <a:solidFill>
                <a:srgbClr val="FFFF00"/>
              </a:solidFill>
            </a:endParaRPr>
          </a:p>
        </p:txBody>
      </p:sp>
      <p:sp>
        <p:nvSpPr>
          <p:cNvPr id="3" name="Subtitle 2"/>
          <p:cNvSpPr>
            <a:spLocks noGrp="1"/>
          </p:cNvSpPr>
          <p:nvPr>
            <p:ph type="subTitle" idx="1"/>
          </p:nvPr>
        </p:nvSpPr>
        <p:spPr>
          <a:xfrm>
            <a:off x="1481175" y="5123326"/>
            <a:ext cx="6400800" cy="1383379"/>
          </a:xfrm>
        </p:spPr>
        <p:txBody>
          <a:bodyPr/>
          <a:lstStyle/>
          <a:p>
            <a:r>
              <a:rPr lang="en-US" b="1" dirty="0" smtClean="0">
                <a:ln>
                  <a:solidFill>
                    <a:schemeClr val="tx1">
                      <a:alpha val="37000"/>
                    </a:schemeClr>
                  </a:solidFill>
                </a:ln>
                <a:solidFill>
                  <a:srgbClr val="FFFF00"/>
                </a:solidFill>
              </a:rPr>
              <a:t>Brian Haas</a:t>
            </a:r>
          </a:p>
          <a:p>
            <a:r>
              <a:rPr lang="en-US" b="1" dirty="0" smtClean="0">
                <a:ln>
                  <a:solidFill>
                    <a:schemeClr val="tx1">
                      <a:alpha val="37000"/>
                    </a:schemeClr>
                  </a:solidFill>
                </a:ln>
                <a:solidFill>
                  <a:srgbClr val="FFFF00"/>
                </a:solidFill>
              </a:rPr>
              <a:t>Broad Institute</a:t>
            </a:r>
            <a:endParaRPr lang="en-US" b="1" dirty="0">
              <a:ln>
                <a:solidFill>
                  <a:schemeClr val="tx1">
                    <a:alpha val="37000"/>
                  </a:schemeClr>
                </a:solidFill>
              </a:ln>
              <a:solidFill>
                <a:srgbClr val="FFFF00"/>
              </a:solidFill>
            </a:endParaRPr>
          </a:p>
        </p:txBody>
      </p:sp>
      <p:pic>
        <p:nvPicPr>
          <p:cNvPr id="4" name="Picture 3"/>
          <p:cNvPicPr>
            <a:picLocks noChangeAspect="1"/>
          </p:cNvPicPr>
          <p:nvPr/>
        </p:nvPicPr>
        <p:blipFill>
          <a:blip r:embed="rId4"/>
          <a:stretch>
            <a:fillRect/>
          </a:stretch>
        </p:blipFill>
        <p:spPr>
          <a:xfrm>
            <a:off x="2913513" y="2066910"/>
            <a:ext cx="2974845" cy="1962942"/>
          </a:xfrm>
          <a:prstGeom prst="rect">
            <a:avLst/>
          </a:prstGeom>
        </p:spPr>
      </p:pic>
      <p:sp>
        <p:nvSpPr>
          <p:cNvPr id="9" name="TextBox 8"/>
          <p:cNvSpPr txBox="1"/>
          <p:nvPr/>
        </p:nvSpPr>
        <p:spPr>
          <a:xfrm>
            <a:off x="2468327" y="6350002"/>
            <a:ext cx="4779110" cy="369332"/>
          </a:xfrm>
          <a:prstGeom prst="rect">
            <a:avLst/>
          </a:prstGeom>
          <a:noFill/>
        </p:spPr>
        <p:txBody>
          <a:bodyPr wrap="none" rtlCol="0">
            <a:spAutoFit/>
          </a:bodyPr>
          <a:lstStyle/>
          <a:p>
            <a:r>
              <a:rPr lang="en-US" dirty="0" smtClean="0">
                <a:solidFill>
                  <a:srgbClr val="FFFF00"/>
                </a:solidFill>
              </a:rPr>
              <a:t>Workshop in Genomics, </a:t>
            </a:r>
            <a:r>
              <a:rPr lang="en-US" dirty="0" err="1" smtClean="0">
                <a:solidFill>
                  <a:srgbClr val="FFFF00"/>
                </a:solidFill>
              </a:rPr>
              <a:t>Cesky</a:t>
            </a:r>
            <a:r>
              <a:rPr lang="en-US" dirty="0" smtClean="0">
                <a:solidFill>
                  <a:srgbClr val="FFFF00"/>
                </a:solidFill>
              </a:rPr>
              <a:t> </a:t>
            </a:r>
            <a:r>
              <a:rPr lang="en-US" dirty="0" err="1" smtClean="0">
                <a:solidFill>
                  <a:srgbClr val="FFFF00"/>
                </a:solidFill>
              </a:rPr>
              <a:t>Krumlov</a:t>
            </a:r>
            <a:r>
              <a:rPr lang="en-US" dirty="0" smtClean="0">
                <a:solidFill>
                  <a:srgbClr val="FFFF00"/>
                </a:solidFill>
              </a:rPr>
              <a:t>, Jan 2016</a:t>
            </a:r>
            <a:endParaRPr lang="en-US" dirty="0">
              <a:solidFill>
                <a:srgbClr val="FFFF00"/>
              </a:solidFill>
            </a:endParaRPr>
          </a:p>
        </p:txBody>
      </p:sp>
    </p:spTree>
    <p:extLst>
      <p:ext uri="{BB962C8B-B14F-4D97-AF65-F5344CB8AC3E}">
        <p14:creationId xmlns:p14="http://schemas.microsoft.com/office/powerpoint/2010/main" val="11998779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193"/>
            <a:ext cx="8229600" cy="1143000"/>
          </a:xfrm>
        </p:spPr>
        <p:txBody>
          <a:bodyPr/>
          <a:lstStyle/>
          <a:p>
            <a:r>
              <a:rPr lang="en-US" dirty="0" smtClean="0"/>
              <a:t>Paired-end Sequences</a:t>
            </a:r>
            <a:endParaRPr lang="en-US" dirty="0"/>
          </a:p>
        </p:txBody>
      </p:sp>
      <p:sp>
        <p:nvSpPr>
          <p:cNvPr id="4" name="TextBox 3"/>
          <p:cNvSpPr txBox="1"/>
          <p:nvPr/>
        </p:nvSpPr>
        <p:spPr>
          <a:xfrm>
            <a:off x="1078780" y="3456541"/>
            <a:ext cx="6801862" cy="1200329"/>
          </a:xfrm>
          <a:prstGeom prst="rect">
            <a:avLst/>
          </a:prstGeom>
          <a:noFill/>
          <a:ln>
            <a:solidFill>
              <a:srgbClr val="000090"/>
            </a:solidFill>
          </a:ln>
        </p:spPr>
        <p:txBody>
          <a:bodyPr wrap="none" rtlCol="0">
            <a:spAutoFit/>
          </a:bodyPr>
          <a:lstStyle/>
          <a:p>
            <a:r>
              <a:rPr lang="en-US" dirty="0" smtClean="0"/>
              <a:t>@61DFRAAXX100204:1:100:10494:3070/1</a:t>
            </a:r>
          </a:p>
          <a:p>
            <a:r>
              <a:rPr lang="en-US" dirty="0" smtClean="0"/>
              <a:t>AAACAACAGGGCACATTGTCACTCTTGTATTTGAAAAACACTTTCCGGCCAT</a:t>
            </a:r>
            <a:endParaRPr lang="en-US" dirty="0"/>
          </a:p>
          <a:p>
            <a:r>
              <a:rPr lang="en-US" dirty="0" smtClean="0"/>
              <a:t>+</a:t>
            </a:r>
          </a:p>
          <a:p>
            <a:r>
              <a:rPr lang="en-US" dirty="0" smtClean="0"/>
              <a:t>ACCCCCCCCCCCCCCCCCCCCCCCCCCCCCBC?CCCCCCCCC@@CACCCCCA</a:t>
            </a:r>
            <a:endParaRPr lang="en-US" dirty="0"/>
          </a:p>
        </p:txBody>
      </p:sp>
      <p:sp>
        <p:nvSpPr>
          <p:cNvPr id="5" name="TextBox 4"/>
          <p:cNvSpPr txBox="1"/>
          <p:nvPr/>
        </p:nvSpPr>
        <p:spPr>
          <a:xfrm>
            <a:off x="1078780" y="4925207"/>
            <a:ext cx="6840334" cy="1200329"/>
          </a:xfrm>
          <a:prstGeom prst="rect">
            <a:avLst/>
          </a:prstGeom>
          <a:noFill/>
          <a:ln>
            <a:solidFill>
              <a:srgbClr val="FF0000"/>
            </a:solidFill>
          </a:ln>
        </p:spPr>
        <p:txBody>
          <a:bodyPr wrap="none" rtlCol="0">
            <a:spAutoFit/>
          </a:bodyPr>
          <a:lstStyle/>
          <a:p>
            <a:r>
              <a:rPr lang="en-US" dirty="0" smtClean="0"/>
              <a:t>@61DFRAAXX100204:1:100:10494:3070/2</a:t>
            </a:r>
          </a:p>
          <a:p>
            <a:r>
              <a:rPr lang="en-US" dirty="0" smtClean="0"/>
              <a:t>CTCAAATGGTTAATTCTCAGGCTGCAAATATTCGTTCAGGATGGAAGAACA</a:t>
            </a:r>
          </a:p>
          <a:p>
            <a:r>
              <a:rPr lang="en-US" dirty="0" smtClean="0"/>
              <a:t>+</a:t>
            </a:r>
          </a:p>
          <a:p>
            <a:r>
              <a:rPr lang="en-US" dirty="0" smtClean="0"/>
              <a:t>C&lt;CCCCCCCACCCCCCCCCCCCCCCCCCCCCCCCCCCCCCCCCCCCCCBCCCC</a:t>
            </a:r>
            <a:endParaRPr lang="en-US" dirty="0"/>
          </a:p>
        </p:txBody>
      </p:sp>
      <p:pic>
        <p:nvPicPr>
          <p:cNvPr id="6" name="Picture 5" descr="Screen Shot 2012-10-22 at 3.30.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590" y="1259927"/>
            <a:ext cx="7251700" cy="1130300"/>
          </a:xfrm>
          <a:prstGeom prst="rect">
            <a:avLst/>
          </a:prstGeom>
        </p:spPr>
      </p:pic>
      <p:sp>
        <p:nvSpPr>
          <p:cNvPr id="7" name="TextBox 6"/>
          <p:cNvSpPr txBox="1"/>
          <p:nvPr/>
        </p:nvSpPr>
        <p:spPr>
          <a:xfrm>
            <a:off x="1078780" y="2348586"/>
            <a:ext cx="5876879" cy="1384995"/>
          </a:xfrm>
          <a:prstGeom prst="rect">
            <a:avLst/>
          </a:prstGeom>
          <a:noFill/>
        </p:spPr>
        <p:txBody>
          <a:bodyPr wrap="none" rtlCol="0">
            <a:spAutoFit/>
          </a:bodyPr>
          <a:lstStyle/>
          <a:p>
            <a:r>
              <a:rPr lang="en-US" sz="2800" dirty="0" smtClean="0"/>
              <a:t>Two </a:t>
            </a:r>
            <a:r>
              <a:rPr lang="en-US" sz="2800" dirty="0" err="1" smtClean="0"/>
              <a:t>FastQ</a:t>
            </a:r>
            <a:r>
              <a:rPr lang="en-US" sz="2800" dirty="0" smtClean="0"/>
              <a:t> files, read name indicates</a:t>
            </a:r>
            <a:br>
              <a:rPr lang="en-US" sz="2800" dirty="0" smtClean="0"/>
            </a:br>
            <a:r>
              <a:rPr lang="en-US" sz="2800" dirty="0" smtClean="0"/>
              <a:t>left (</a:t>
            </a:r>
            <a:r>
              <a:rPr lang="en-US" sz="2800" dirty="0" smtClean="0">
                <a:solidFill>
                  <a:srgbClr val="0000FF"/>
                </a:solidFill>
              </a:rPr>
              <a:t>/1</a:t>
            </a:r>
            <a:r>
              <a:rPr lang="en-US" sz="2800" dirty="0" smtClean="0"/>
              <a:t>) or right (</a:t>
            </a:r>
            <a:r>
              <a:rPr lang="en-US" sz="2800" dirty="0" smtClean="0">
                <a:solidFill>
                  <a:srgbClr val="FF0000"/>
                </a:solidFill>
              </a:rPr>
              <a:t>/2</a:t>
            </a:r>
            <a:r>
              <a:rPr lang="en-US" sz="2800" dirty="0" smtClean="0"/>
              <a:t>) read of paired-end</a:t>
            </a:r>
          </a:p>
          <a:p>
            <a:endParaRPr lang="en-US" sz="2800" dirty="0"/>
          </a:p>
        </p:txBody>
      </p:sp>
    </p:spTree>
    <p:extLst>
      <p:ext uri="{BB962C8B-B14F-4D97-AF65-F5344CB8AC3E}">
        <p14:creationId xmlns:p14="http://schemas.microsoft.com/office/powerpoint/2010/main" val="2220848808"/>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extLst>
              <p:ext uri="{D42A27DB-BD31-4B8C-83A1-F6EECF244321}">
                <p14:modId xmlns:p14="http://schemas.microsoft.com/office/powerpoint/2010/main" val="3702923116"/>
              </p:ext>
            </p:extLst>
          </p:nvPr>
        </p:nvGraphicFramePr>
        <p:xfrm>
          <a:off x="315582" y="1649341"/>
          <a:ext cx="2212913" cy="2243664"/>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p:cNvSpPr txBox="1"/>
          <p:nvPr/>
        </p:nvSpPr>
        <p:spPr>
          <a:xfrm>
            <a:off x="428471" y="1280009"/>
            <a:ext cx="2262496" cy="369332"/>
          </a:xfrm>
          <a:prstGeom prst="rect">
            <a:avLst/>
          </a:prstGeom>
          <a:noFill/>
        </p:spPr>
        <p:txBody>
          <a:bodyPr wrap="none" rtlCol="0">
            <a:spAutoFit/>
          </a:bodyPr>
          <a:lstStyle/>
          <a:p>
            <a:r>
              <a:rPr lang="en-US" dirty="0" smtClean="0"/>
              <a:t>In silico Normalization</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3913220927"/>
              </p:ext>
            </p:extLst>
          </p:nvPr>
        </p:nvGraphicFramePr>
        <p:xfrm>
          <a:off x="3001412" y="1995909"/>
          <a:ext cx="2351838" cy="914400"/>
        </p:xfrm>
        <a:graphic>
          <a:graphicData uri="http://schemas.openxmlformats.org/drawingml/2006/table">
            <a:tbl>
              <a:tblPr firstRow="1" bandRow="1">
                <a:tableStyleId>{BC89EF96-8CEA-46FF-86C4-4CE0E7609802}</a:tableStyleId>
              </a:tblPr>
              <a:tblGrid>
                <a:gridCol w="1505171"/>
                <a:gridCol w="846667"/>
              </a:tblGrid>
              <a:tr h="370840">
                <a:tc>
                  <a:txBody>
                    <a:bodyPr/>
                    <a:lstStyle/>
                    <a:p>
                      <a:r>
                        <a:rPr lang="en-US" sz="1200" dirty="0" smtClean="0"/>
                        <a:t>Trinity contigs</a:t>
                      </a:r>
                      <a:r>
                        <a:rPr lang="en-US" sz="1200" baseline="0" dirty="0" smtClean="0"/>
                        <a:t> (transcripts)</a:t>
                      </a:r>
                      <a:endParaRPr lang="en-US" sz="1200" dirty="0"/>
                    </a:p>
                  </a:txBody>
                  <a:tcPr/>
                </a:tc>
                <a:tc>
                  <a:txBody>
                    <a:bodyPr/>
                    <a:lstStyle/>
                    <a:p>
                      <a:r>
                        <a:rPr lang="en-US" sz="1200" dirty="0" smtClean="0"/>
                        <a:t>1,701,035</a:t>
                      </a:r>
                      <a:endParaRPr lang="en-US" sz="1200" dirty="0"/>
                    </a:p>
                  </a:txBody>
                  <a:tcPr/>
                </a:tc>
              </a:tr>
              <a:tr h="370840">
                <a:tc>
                  <a:txBody>
                    <a:bodyPr/>
                    <a:lstStyle/>
                    <a:p>
                      <a:r>
                        <a:rPr lang="en-US" sz="1200" b="1" dirty="0" smtClean="0"/>
                        <a:t>Trinity components (genes)</a:t>
                      </a:r>
                      <a:endParaRPr lang="en-US" sz="1200" b="1" dirty="0"/>
                    </a:p>
                  </a:txBody>
                  <a:tcPr/>
                </a:tc>
                <a:tc>
                  <a:txBody>
                    <a:bodyPr/>
                    <a:lstStyle/>
                    <a:p>
                      <a:r>
                        <a:rPr lang="en-US" sz="1200" b="1" dirty="0" smtClean="0"/>
                        <a:t>1,327,843</a:t>
                      </a:r>
                      <a:endParaRPr lang="en-US" sz="1200" b="1" dirty="0"/>
                    </a:p>
                  </a:txBody>
                  <a:tcPr/>
                </a:tc>
              </a:tr>
            </a:tbl>
          </a:graphicData>
        </a:graphic>
      </p:graphicFrame>
      <p:pic>
        <p:nvPicPr>
          <p:cNvPr id="17" name="Picture 16" descr="Screen Shot 2013-09-08 at 1.52.1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750" y="81739"/>
            <a:ext cx="1701972" cy="1087040"/>
          </a:xfrm>
          <a:prstGeom prst="rect">
            <a:avLst/>
          </a:prstGeom>
          <a:ln>
            <a:noFill/>
          </a:ln>
        </p:spPr>
      </p:pic>
      <p:sp>
        <p:nvSpPr>
          <p:cNvPr id="18" name="TextBox 17"/>
          <p:cNvSpPr txBox="1"/>
          <p:nvPr/>
        </p:nvSpPr>
        <p:spPr>
          <a:xfrm>
            <a:off x="2440773" y="253532"/>
            <a:ext cx="5596404" cy="707886"/>
          </a:xfrm>
          <a:prstGeom prst="rect">
            <a:avLst/>
          </a:prstGeom>
          <a:noFill/>
        </p:spPr>
        <p:txBody>
          <a:bodyPr wrap="none" rtlCol="0">
            <a:spAutoFit/>
          </a:bodyPr>
          <a:lstStyle/>
          <a:p>
            <a:pPr algn="ctr"/>
            <a:r>
              <a:rPr lang="en-US" sz="2000" b="1" dirty="0" smtClean="0"/>
              <a:t>Axolotl Transcriptome De novo Assembly </a:t>
            </a:r>
            <a:r>
              <a:rPr lang="en-US" sz="2000" b="1" dirty="0" smtClean="0"/>
              <a:t>Statistics</a:t>
            </a:r>
          </a:p>
          <a:p>
            <a:pPr algn="ctr"/>
            <a:r>
              <a:rPr lang="en-US" sz="2000" b="1" dirty="0" smtClean="0"/>
              <a:t>And Quality Assessment </a:t>
            </a:r>
            <a:endParaRPr lang="en-US" sz="2000" b="1" dirty="0"/>
          </a:p>
        </p:txBody>
      </p:sp>
      <p:grpSp>
        <p:nvGrpSpPr>
          <p:cNvPr id="96" name="Group 95"/>
          <p:cNvGrpSpPr/>
          <p:nvPr/>
        </p:nvGrpSpPr>
        <p:grpSpPr>
          <a:xfrm>
            <a:off x="3110305" y="1564674"/>
            <a:ext cx="2172390" cy="1690475"/>
            <a:chOff x="3091056" y="1425222"/>
            <a:chExt cx="2172390" cy="1690475"/>
          </a:xfrm>
        </p:grpSpPr>
        <p:sp>
          <p:nvSpPr>
            <p:cNvPr id="16" name="TextBox 15"/>
            <p:cNvSpPr txBox="1"/>
            <p:nvPr/>
          </p:nvSpPr>
          <p:spPr>
            <a:xfrm>
              <a:off x="3091056" y="1425222"/>
              <a:ext cx="2172390" cy="369332"/>
            </a:xfrm>
            <a:prstGeom prst="rect">
              <a:avLst/>
            </a:prstGeom>
            <a:noFill/>
          </p:spPr>
          <p:txBody>
            <a:bodyPr wrap="none" rtlCol="0">
              <a:spAutoFit/>
            </a:bodyPr>
            <a:lstStyle/>
            <a:p>
              <a:r>
                <a:rPr lang="en-US" dirty="0" smtClean="0"/>
                <a:t>Counts of Transcripts</a:t>
              </a:r>
              <a:endParaRPr lang="en-US" dirty="0"/>
            </a:p>
          </p:txBody>
        </p:sp>
        <p:sp>
          <p:nvSpPr>
            <p:cNvPr id="19" name="TextBox 18"/>
            <p:cNvSpPr txBox="1"/>
            <p:nvPr/>
          </p:nvSpPr>
          <p:spPr>
            <a:xfrm>
              <a:off x="3373268" y="2838698"/>
              <a:ext cx="1558690" cy="276999"/>
            </a:xfrm>
            <a:prstGeom prst="rect">
              <a:avLst/>
            </a:prstGeom>
            <a:noFill/>
          </p:spPr>
          <p:txBody>
            <a:bodyPr wrap="none" rtlCol="0">
              <a:spAutoFit/>
            </a:bodyPr>
            <a:lstStyle/>
            <a:p>
              <a:r>
                <a:rPr lang="en-US" sz="1200" dirty="0" smtClean="0"/>
                <a:t>Min. length 200 bases</a:t>
              </a:r>
              <a:endParaRPr lang="en-US" sz="1200" dirty="0"/>
            </a:p>
          </p:txBody>
        </p:sp>
      </p:grpSp>
      <p:grpSp>
        <p:nvGrpSpPr>
          <p:cNvPr id="99" name="Group 98"/>
          <p:cNvGrpSpPr/>
          <p:nvPr/>
        </p:nvGrpSpPr>
        <p:grpSpPr>
          <a:xfrm>
            <a:off x="296333" y="3959088"/>
            <a:ext cx="9410534" cy="3080782"/>
            <a:chOff x="296333" y="3959088"/>
            <a:chExt cx="9410534" cy="3080782"/>
          </a:xfrm>
        </p:grpSpPr>
        <p:sp>
          <p:nvSpPr>
            <p:cNvPr id="6" name="TextBox 5"/>
            <p:cNvSpPr txBox="1"/>
            <p:nvPr/>
          </p:nvSpPr>
          <p:spPr>
            <a:xfrm>
              <a:off x="704664" y="3959088"/>
              <a:ext cx="8022148" cy="369332"/>
            </a:xfrm>
            <a:prstGeom prst="rect">
              <a:avLst/>
            </a:prstGeom>
            <a:noFill/>
          </p:spPr>
          <p:txBody>
            <a:bodyPr wrap="none" rtlCol="0">
              <a:spAutoFit/>
            </a:bodyPr>
            <a:lstStyle/>
            <a:p>
              <a:r>
                <a:rPr lang="en-US" dirty="0" smtClean="0"/>
                <a:t>Percent of Non-normalized Fragments Mapping as Properly Paired to Transcriptome</a:t>
              </a:r>
              <a:endParaRPr lang="en-US" dirty="0"/>
            </a:p>
          </p:txBody>
        </p:sp>
        <p:graphicFrame>
          <p:nvGraphicFramePr>
            <p:cNvPr id="7" name="Chart 6"/>
            <p:cNvGraphicFramePr>
              <a:graphicFrameLocks/>
            </p:cNvGraphicFramePr>
            <p:nvPr>
              <p:extLst>
                <p:ext uri="{D42A27DB-BD31-4B8C-83A1-F6EECF244321}">
                  <p14:modId xmlns:p14="http://schemas.microsoft.com/office/powerpoint/2010/main" val="3777574544"/>
                </p:ext>
              </p:extLst>
            </p:nvPr>
          </p:nvGraphicFramePr>
          <p:xfrm>
            <a:off x="296333" y="4328420"/>
            <a:ext cx="8624428" cy="2711450"/>
          </p:xfrm>
          <a:graphic>
            <a:graphicData uri="http://schemas.openxmlformats.org/drawingml/2006/chart">
              <c:chart xmlns:c="http://schemas.openxmlformats.org/drawingml/2006/chart" xmlns:r="http://schemas.openxmlformats.org/officeDocument/2006/relationships" r:id="rId5"/>
            </a:graphicData>
          </a:graphic>
        </p:graphicFrame>
        <p:sp>
          <p:nvSpPr>
            <p:cNvPr id="3" name="Rectangle 2"/>
            <p:cNvSpPr/>
            <p:nvPr/>
          </p:nvSpPr>
          <p:spPr>
            <a:xfrm>
              <a:off x="475408" y="5714931"/>
              <a:ext cx="9231459" cy="12330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dirty="0"/>
            </a:p>
          </p:txBody>
        </p:sp>
        <p:cxnSp>
          <p:nvCxnSpPr>
            <p:cNvPr id="11" name="Straight Connector 10"/>
            <p:cNvCxnSpPr/>
            <p:nvPr/>
          </p:nvCxnSpPr>
          <p:spPr>
            <a:xfrm>
              <a:off x="719666" y="4791644"/>
              <a:ext cx="7986889" cy="0"/>
            </a:xfrm>
            <a:prstGeom prst="line">
              <a:avLst/>
            </a:prstGeom>
            <a:ln>
              <a:prstDash val="sysDash"/>
            </a:ln>
          </p:spPr>
          <p:style>
            <a:lnRef idx="2">
              <a:schemeClr val="dk1"/>
            </a:lnRef>
            <a:fillRef idx="0">
              <a:schemeClr val="dk1"/>
            </a:fillRef>
            <a:effectRef idx="1">
              <a:schemeClr val="dk1"/>
            </a:effectRef>
            <a:fontRef idx="minor">
              <a:schemeClr val="tx1"/>
            </a:fontRef>
          </p:style>
        </p:cxnSp>
        <p:sp>
          <p:nvSpPr>
            <p:cNvPr id="12" name="TextBox 11"/>
            <p:cNvSpPr txBox="1"/>
            <p:nvPr/>
          </p:nvSpPr>
          <p:spPr>
            <a:xfrm>
              <a:off x="8678333" y="4569220"/>
              <a:ext cx="583663" cy="646331"/>
            </a:xfrm>
            <a:prstGeom prst="rect">
              <a:avLst/>
            </a:prstGeom>
            <a:noFill/>
          </p:spPr>
          <p:txBody>
            <a:bodyPr wrap="none" rtlCol="0">
              <a:spAutoFit/>
            </a:bodyPr>
            <a:lstStyle/>
            <a:p>
              <a:r>
                <a:rPr lang="en-US" dirty="0" smtClean="0"/>
                <a:t>77% </a:t>
              </a:r>
              <a:br>
                <a:rPr lang="en-US" dirty="0" smtClean="0"/>
              </a:br>
              <a:r>
                <a:rPr lang="en-US" dirty="0" err="1" smtClean="0"/>
                <a:t>avg</a:t>
              </a:r>
              <a:endParaRPr lang="en-US" dirty="0"/>
            </a:p>
          </p:txBody>
        </p:sp>
        <p:pic>
          <p:nvPicPr>
            <p:cNvPr id="28" name="Picture 27"/>
            <p:cNvPicPr>
              <a:picLocks noChangeAspect="1"/>
            </p:cNvPicPr>
            <p:nvPr/>
          </p:nvPicPr>
          <p:blipFill>
            <a:blip r:embed="rId6"/>
            <a:stretch>
              <a:fillRect/>
            </a:stretch>
          </p:blipFill>
          <p:spPr>
            <a:xfrm>
              <a:off x="2438677" y="6164344"/>
              <a:ext cx="550062" cy="364070"/>
            </a:xfrm>
            <a:prstGeom prst="rect">
              <a:avLst/>
            </a:prstGeom>
          </p:spPr>
        </p:pic>
        <p:sp>
          <p:nvSpPr>
            <p:cNvPr id="34" name="Right Brace 33"/>
            <p:cNvSpPr/>
            <p:nvPr/>
          </p:nvSpPr>
          <p:spPr>
            <a:xfrm rot="5400000">
              <a:off x="877061" y="5538686"/>
              <a:ext cx="221434" cy="536222"/>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Right Brace 34"/>
            <p:cNvSpPr/>
            <p:nvPr/>
          </p:nvSpPr>
          <p:spPr>
            <a:xfrm rot="5400000">
              <a:off x="1503827" y="5539727"/>
              <a:ext cx="166752" cy="479458"/>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Right Brace 35"/>
            <p:cNvSpPr/>
            <p:nvPr/>
          </p:nvSpPr>
          <p:spPr>
            <a:xfrm rot="5400000">
              <a:off x="2664955" y="5540368"/>
              <a:ext cx="161493" cy="472917"/>
            </a:xfrm>
            <a:prstGeom prst="rightBrace">
              <a:avLst>
                <a:gd name="adj1" fmla="val 8333"/>
                <a:gd name="adj2" fmla="val 48564"/>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Right Brace 36"/>
            <p:cNvSpPr/>
            <p:nvPr/>
          </p:nvSpPr>
          <p:spPr>
            <a:xfrm rot="5400000">
              <a:off x="3363358" y="5397275"/>
              <a:ext cx="161489" cy="759100"/>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Right Brace 37"/>
            <p:cNvSpPr/>
            <p:nvPr/>
          </p:nvSpPr>
          <p:spPr>
            <a:xfrm rot="5400000">
              <a:off x="4062514" y="5516093"/>
              <a:ext cx="185603" cy="545577"/>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Right Brace 38"/>
            <p:cNvSpPr/>
            <p:nvPr/>
          </p:nvSpPr>
          <p:spPr>
            <a:xfrm rot="5400000">
              <a:off x="4542815" y="5629645"/>
              <a:ext cx="185598" cy="318468"/>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Right Brace 39"/>
            <p:cNvSpPr/>
            <p:nvPr/>
          </p:nvSpPr>
          <p:spPr>
            <a:xfrm rot="5400000">
              <a:off x="4932920" y="5629647"/>
              <a:ext cx="185602" cy="318468"/>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Right Brace 40"/>
            <p:cNvSpPr/>
            <p:nvPr/>
          </p:nvSpPr>
          <p:spPr>
            <a:xfrm rot="5400000">
              <a:off x="5332867" y="5629647"/>
              <a:ext cx="185602" cy="318468"/>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Right Brace 41"/>
            <p:cNvSpPr/>
            <p:nvPr/>
          </p:nvSpPr>
          <p:spPr>
            <a:xfrm rot="5400000">
              <a:off x="6017730" y="5530450"/>
              <a:ext cx="166757" cy="498018"/>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Right Brace 42"/>
            <p:cNvSpPr/>
            <p:nvPr/>
          </p:nvSpPr>
          <p:spPr>
            <a:xfrm rot="5400000">
              <a:off x="6610976" y="5505659"/>
              <a:ext cx="173544" cy="554387"/>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Right Brace 43"/>
            <p:cNvSpPr/>
            <p:nvPr/>
          </p:nvSpPr>
          <p:spPr>
            <a:xfrm rot="5400000">
              <a:off x="7104735" y="5600242"/>
              <a:ext cx="161484" cy="353161"/>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Right Brace 44"/>
            <p:cNvSpPr/>
            <p:nvPr/>
          </p:nvSpPr>
          <p:spPr>
            <a:xfrm rot="5400000">
              <a:off x="7684843" y="5421725"/>
              <a:ext cx="154689" cy="703400"/>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Right Brace 45"/>
            <p:cNvSpPr/>
            <p:nvPr/>
          </p:nvSpPr>
          <p:spPr>
            <a:xfrm rot="5400000">
              <a:off x="8364693" y="5508904"/>
              <a:ext cx="154685" cy="529038"/>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 name="TextBox 1"/>
            <p:cNvSpPr txBox="1"/>
            <p:nvPr/>
          </p:nvSpPr>
          <p:spPr>
            <a:xfrm>
              <a:off x="785469" y="5854515"/>
              <a:ext cx="402674" cy="215444"/>
            </a:xfrm>
            <a:prstGeom prst="rect">
              <a:avLst/>
            </a:prstGeom>
            <a:noFill/>
          </p:spPr>
          <p:txBody>
            <a:bodyPr wrap="none" rtlCol="0">
              <a:spAutoFit/>
            </a:bodyPr>
            <a:lstStyle/>
            <a:p>
              <a:r>
                <a:rPr lang="en-US" sz="800" dirty="0" smtClean="0"/>
                <a:t>Bone</a:t>
              </a:r>
              <a:endParaRPr lang="en-US" sz="800" dirty="0"/>
            </a:p>
          </p:txBody>
        </p:sp>
        <p:sp>
          <p:nvSpPr>
            <p:cNvPr id="47" name="TextBox 46"/>
            <p:cNvSpPr txBox="1"/>
            <p:nvPr/>
          </p:nvSpPr>
          <p:spPr>
            <a:xfrm>
              <a:off x="1347474" y="5854515"/>
              <a:ext cx="556563" cy="323165"/>
            </a:xfrm>
            <a:prstGeom prst="rect">
              <a:avLst/>
            </a:prstGeom>
            <a:noFill/>
          </p:spPr>
          <p:txBody>
            <a:bodyPr wrap="none" rtlCol="0">
              <a:spAutoFit/>
            </a:bodyPr>
            <a:lstStyle/>
            <a:p>
              <a:pPr algn="ctr"/>
              <a:r>
                <a:rPr lang="en-US" sz="800" dirty="0" smtClean="0"/>
                <a:t>Cartilage</a:t>
              </a:r>
            </a:p>
            <a:p>
              <a:pPr algn="ctr"/>
              <a:r>
                <a:rPr lang="en-US" sz="700" dirty="0" smtClean="0"/>
                <a:t>(Long)</a:t>
              </a:r>
              <a:endParaRPr lang="en-US" sz="700" dirty="0"/>
            </a:p>
          </p:txBody>
        </p:sp>
        <p:sp>
          <p:nvSpPr>
            <p:cNvPr id="48" name="TextBox 47"/>
            <p:cNvSpPr txBox="1"/>
            <p:nvPr/>
          </p:nvSpPr>
          <p:spPr>
            <a:xfrm>
              <a:off x="2448290" y="5840931"/>
              <a:ext cx="498554" cy="215444"/>
            </a:xfrm>
            <a:prstGeom prst="rect">
              <a:avLst/>
            </a:prstGeom>
            <a:noFill/>
          </p:spPr>
          <p:txBody>
            <a:bodyPr wrap="none" rtlCol="0">
              <a:spAutoFit/>
            </a:bodyPr>
            <a:lstStyle/>
            <a:p>
              <a:r>
                <a:rPr lang="en-US" sz="800" dirty="0" smtClean="0"/>
                <a:t>Ovaries</a:t>
              </a:r>
              <a:endParaRPr lang="en-US" sz="800" dirty="0"/>
            </a:p>
          </p:txBody>
        </p:sp>
        <p:sp>
          <p:nvSpPr>
            <p:cNvPr id="49" name="TextBox 48"/>
            <p:cNvSpPr txBox="1"/>
            <p:nvPr/>
          </p:nvSpPr>
          <p:spPr>
            <a:xfrm>
              <a:off x="3164269" y="5834138"/>
              <a:ext cx="453970" cy="215444"/>
            </a:xfrm>
            <a:prstGeom prst="rect">
              <a:avLst/>
            </a:prstGeom>
            <a:noFill/>
          </p:spPr>
          <p:txBody>
            <a:bodyPr wrap="none" rtlCol="0">
              <a:spAutoFit/>
            </a:bodyPr>
            <a:lstStyle/>
            <a:p>
              <a:r>
                <a:rPr lang="en-US" sz="800" dirty="0" smtClean="0"/>
                <a:t>Testes</a:t>
              </a:r>
              <a:endParaRPr lang="en-US" sz="800" dirty="0"/>
            </a:p>
          </p:txBody>
        </p:sp>
        <p:sp>
          <p:nvSpPr>
            <p:cNvPr id="50" name="TextBox 49"/>
            <p:cNvSpPr txBox="1"/>
            <p:nvPr/>
          </p:nvSpPr>
          <p:spPr>
            <a:xfrm>
              <a:off x="3882525" y="5812385"/>
              <a:ext cx="453970" cy="338554"/>
            </a:xfrm>
            <a:prstGeom prst="rect">
              <a:avLst/>
            </a:prstGeom>
            <a:noFill/>
          </p:spPr>
          <p:txBody>
            <a:bodyPr wrap="none" rtlCol="0">
              <a:spAutoFit/>
            </a:bodyPr>
            <a:lstStyle/>
            <a:p>
              <a:r>
                <a:rPr lang="en-US" sz="800" dirty="0" smtClean="0"/>
                <a:t>Blood </a:t>
              </a:r>
              <a:br>
                <a:rPr lang="en-US" sz="800" dirty="0" smtClean="0"/>
              </a:br>
              <a:r>
                <a:rPr lang="en-US" sz="800" dirty="0" smtClean="0"/>
                <a:t>Vessel</a:t>
              </a:r>
              <a:endParaRPr lang="en-US" sz="800" dirty="0"/>
            </a:p>
          </p:txBody>
        </p:sp>
        <p:sp>
          <p:nvSpPr>
            <p:cNvPr id="51" name="TextBox 50"/>
            <p:cNvSpPr txBox="1"/>
            <p:nvPr/>
          </p:nvSpPr>
          <p:spPr>
            <a:xfrm>
              <a:off x="4361386" y="5847725"/>
              <a:ext cx="569787" cy="323165"/>
            </a:xfrm>
            <a:prstGeom prst="rect">
              <a:avLst/>
            </a:prstGeom>
            <a:noFill/>
          </p:spPr>
          <p:txBody>
            <a:bodyPr wrap="none" rtlCol="0">
              <a:spAutoFit/>
            </a:bodyPr>
            <a:lstStyle/>
            <a:p>
              <a:pPr algn="ctr"/>
              <a:r>
                <a:rPr lang="en-US" sz="800" dirty="0" err="1" smtClean="0"/>
                <a:t>Blastema</a:t>
              </a:r>
              <a:endParaRPr lang="en-US" sz="800" dirty="0" smtClean="0"/>
            </a:p>
            <a:p>
              <a:pPr algn="ctr"/>
              <a:r>
                <a:rPr lang="en-US" sz="700" dirty="0" smtClean="0"/>
                <a:t>(Distal)</a:t>
              </a:r>
              <a:endParaRPr lang="en-US" sz="700" dirty="0"/>
            </a:p>
          </p:txBody>
        </p:sp>
        <p:sp>
          <p:nvSpPr>
            <p:cNvPr id="52" name="TextBox 51"/>
            <p:cNvSpPr txBox="1"/>
            <p:nvPr/>
          </p:nvSpPr>
          <p:spPr>
            <a:xfrm>
              <a:off x="4805359" y="5843912"/>
              <a:ext cx="441146" cy="215444"/>
            </a:xfrm>
            <a:prstGeom prst="rect">
              <a:avLst/>
            </a:prstGeom>
            <a:noFill/>
          </p:spPr>
          <p:txBody>
            <a:bodyPr wrap="none" rtlCol="0">
              <a:spAutoFit/>
            </a:bodyPr>
            <a:lstStyle/>
            <a:p>
              <a:r>
                <a:rPr lang="en-US" sz="800" dirty="0" smtClean="0"/>
                <a:t>Elbow</a:t>
              </a:r>
              <a:endParaRPr lang="en-US" sz="800" dirty="0"/>
            </a:p>
          </p:txBody>
        </p:sp>
        <p:sp>
          <p:nvSpPr>
            <p:cNvPr id="54" name="Right Brace 53"/>
            <p:cNvSpPr/>
            <p:nvPr/>
          </p:nvSpPr>
          <p:spPr>
            <a:xfrm rot="5400000">
              <a:off x="2156141" y="5508771"/>
              <a:ext cx="104840" cy="479458"/>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1898519" y="5850229"/>
              <a:ext cx="556563" cy="323165"/>
            </a:xfrm>
            <a:prstGeom prst="rect">
              <a:avLst/>
            </a:prstGeom>
            <a:noFill/>
          </p:spPr>
          <p:txBody>
            <a:bodyPr wrap="none" rtlCol="0">
              <a:spAutoFit/>
            </a:bodyPr>
            <a:lstStyle/>
            <a:p>
              <a:pPr algn="ctr"/>
              <a:r>
                <a:rPr lang="en-US" sz="800" dirty="0" smtClean="0"/>
                <a:t>Cartilage</a:t>
              </a:r>
            </a:p>
            <a:p>
              <a:pPr algn="ctr"/>
              <a:r>
                <a:rPr lang="en-US" sz="700" dirty="0" smtClean="0"/>
                <a:t>(Wrist)</a:t>
              </a:r>
              <a:endParaRPr lang="en-US" sz="700" dirty="0"/>
            </a:p>
          </p:txBody>
        </p:sp>
        <p:sp>
          <p:nvSpPr>
            <p:cNvPr id="56" name="TextBox 55"/>
            <p:cNvSpPr txBox="1"/>
            <p:nvPr/>
          </p:nvSpPr>
          <p:spPr>
            <a:xfrm>
              <a:off x="5167199" y="5846198"/>
              <a:ext cx="539581" cy="215444"/>
            </a:xfrm>
            <a:prstGeom prst="rect">
              <a:avLst/>
            </a:prstGeom>
            <a:noFill/>
          </p:spPr>
          <p:txBody>
            <a:bodyPr wrap="none" rtlCol="0">
              <a:spAutoFit/>
            </a:bodyPr>
            <a:lstStyle/>
            <a:p>
              <a:r>
                <a:rPr lang="en-US" sz="800" dirty="0" smtClean="0"/>
                <a:t>Forearm</a:t>
              </a:r>
              <a:endParaRPr lang="en-US" sz="800" dirty="0"/>
            </a:p>
          </p:txBody>
        </p:sp>
        <p:sp>
          <p:nvSpPr>
            <p:cNvPr id="57" name="TextBox 56"/>
            <p:cNvSpPr txBox="1"/>
            <p:nvPr/>
          </p:nvSpPr>
          <p:spPr>
            <a:xfrm>
              <a:off x="5586422" y="5691367"/>
              <a:ext cx="325730" cy="215444"/>
            </a:xfrm>
            <a:prstGeom prst="rect">
              <a:avLst/>
            </a:prstGeom>
            <a:noFill/>
          </p:spPr>
          <p:txBody>
            <a:bodyPr wrap="none" rtlCol="0">
              <a:spAutoFit/>
            </a:bodyPr>
            <a:lstStyle/>
            <a:p>
              <a:r>
                <a:rPr lang="en-US" sz="800" dirty="0" smtClean="0"/>
                <a:t>Gill</a:t>
              </a:r>
              <a:endParaRPr lang="en-US" sz="800" dirty="0"/>
            </a:p>
          </p:txBody>
        </p:sp>
        <p:sp>
          <p:nvSpPr>
            <p:cNvPr id="58" name="TextBox 57"/>
            <p:cNvSpPr txBox="1"/>
            <p:nvPr/>
          </p:nvSpPr>
          <p:spPr>
            <a:xfrm>
              <a:off x="5910247" y="5847722"/>
              <a:ext cx="405530" cy="215444"/>
            </a:xfrm>
            <a:prstGeom prst="rect">
              <a:avLst/>
            </a:prstGeom>
            <a:noFill/>
          </p:spPr>
          <p:txBody>
            <a:bodyPr wrap="none" rtlCol="0">
              <a:spAutoFit/>
            </a:bodyPr>
            <a:lstStyle/>
            <a:p>
              <a:r>
                <a:rPr lang="en-US" sz="800" dirty="0" smtClean="0"/>
                <a:t>Hand</a:t>
              </a:r>
              <a:endParaRPr lang="en-US" sz="800" dirty="0"/>
            </a:p>
          </p:txBody>
        </p:sp>
        <p:sp>
          <p:nvSpPr>
            <p:cNvPr id="59" name="TextBox 58"/>
            <p:cNvSpPr txBox="1"/>
            <p:nvPr/>
          </p:nvSpPr>
          <p:spPr>
            <a:xfrm>
              <a:off x="6490969" y="5851648"/>
              <a:ext cx="428322" cy="215444"/>
            </a:xfrm>
            <a:prstGeom prst="rect">
              <a:avLst/>
            </a:prstGeom>
            <a:noFill/>
          </p:spPr>
          <p:txBody>
            <a:bodyPr wrap="none" rtlCol="0">
              <a:spAutoFit/>
            </a:bodyPr>
            <a:lstStyle/>
            <a:p>
              <a:r>
                <a:rPr lang="en-US" sz="800" dirty="0" smtClean="0"/>
                <a:t>Heart</a:t>
              </a:r>
              <a:endParaRPr lang="en-US" sz="800" dirty="0"/>
            </a:p>
          </p:txBody>
        </p:sp>
        <p:sp>
          <p:nvSpPr>
            <p:cNvPr id="60" name="TextBox 59"/>
            <p:cNvSpPr txBox="1"/>
            <p:nvPr/>
          </p:nvSpPr>
          <p:spPr>
            <a:xfrm>
              <a:off x="6913814" y="5840522"/>
              <a:ext cx="569787" cy="323165"/>
            </a:xfrm>
            <a:prstGeom prst="rect">
              <a:avLst/>
            </a:prstGeom>
            <a:noFill/>
          </p:spPr>
          <p:txBody>
            <a:bodyPr wrap="none" rtlCol="0">
              <a:spAutoFit/>
            </a:bodyPr>
            <a:lstStyle/>
            <a:p>
              <a:pPr algn="ctr"/>
              <a:r>
                <a:rPr lang="en-US" sz="800" dirty="0" err="1" smtClean="0"/>
                <a:t>Blastema</a:t>
              </a:r>
              <a:endParaRPr lang="en-US" sz="800" dirty="0" smtClean="0"/>
            </a:p>
            <a:p>
              <a:pPr algn="ctr"/>
              <a:r>
                <a:rPr lang="en-US" sz="700" dirty="0" smtClean="0"/>
                <a:t>(proximal)</a:t>
              </a:r>
              <a:endParaRPr lang="en-US" sz="700" dirty="0"/>
            </a:p>
          </p:txBody>
        </p:sp>
        <p:sp>
          <p:nvSpPr>
            <p:cNvPr id="61" name="TextBox 60"/>
            <p:cNvSpPr txBox="1"/>
            <p:nvPr/>
          </p:nvSpPr>
          <p:spPr>
            <a:xfrm>
              <a:off x="7522699" y="5833339"/>
              <a:ext cx="518091" cy="338554"/>
            </a:xfrm>
            <a:prstGeom prst="rect">
              <a:avLst/>
            </a:prstGeom>
            <a:noFill/>
          </p:spPr>
          <p:txBody>
            <a:bodyPr wrap="none" rtlCol="0">
              <a:spAutoFit/>
            </a:bodyPr>
            <a:lstStyle/>
            <a:p>
              <a:pPr algn="ctr"/>
              <a:r>
                <a:rPr lang="en-US" sz="800" dirty="0" smtClean="0"/>
                <a:t>Skeletal</a:t>
              </a:r>
              <a:br>
                <a:rPr lang="en-US" sz="800" dirty="0" smtClean="0"/>
              </a:br>
              <a:r>
                <a:rPr lang="en-US" sz="800" dirty="0" smtClean="0"/>
                <a:t>Muscle</a:t>
              </a:r>
              <a:endParaRPr lang="en-US" sz="800" dirty="0"/>
            </a:p>
          </p:txBody>
        </p:sp>
        <p:sp>
          <p:nvSpPr>
            <p:cNvPr id="62" name="TextBox 61"/>
            <p:cNvSpPr txBox="1"/>
            <p:nvPr/>
          </p:nvSpPr>
          <p:spPr>
            <a:xfrm>
              <a:off x="8224363" y="5855602"/>
              <a:ext cx="453970" cy="338554"/>
            </a:xfrm>
            <a:prstGeom prst="rect">
              <a:avLst/>
            </a:prstGeom>
            <a:noFill/>
          </p:spPr>
          <p:txBody>
            <a:bodyPr wrap="none" rtlCol="0">
              <a:spAutoFit/>
            </a:bodyPr>
            <a:lstStyle/>
            <a:p>
              <a:pPr algn="ctr"/>
              <a:r>
                <a:rPr lang="en-US" sz="800" dirty="0" smtClean="0"/>
                <a:t>Upper</a:t>
              </a:r>
              <a:br>
                <a:rPr lang="en-US" sz="800" dirty="0" smtClean="0"/>
              </a:br>
              <a:r>
                <a:rPr lang="en-US" sz="800" dirty="0" smtClean="0"/>
                <a:t>Arm</a:t>
              </a:r>
              <a:endParaRPr lang="en-US" sz="800" dirty="0"/>
            </a:p>
          </p:txBody>
        </p:sp>
        <p:grpSp>
          <p:nvGrpSpPr>
            <p:cNvPr id="21" name="Group 20"/>
            <p:cNvGrpSpPr/>
            <p:nvPr/>
          </p:nvGrpSpPr>
          <p:grpSpPr>
            <a:xfrm rot="5400000">
              <a:off x="8192787" y="6198201"/>
              <a:ext cx="536529" cy="468815"/>
              <a:chOff x="5894465" y="4048590"/>
              <a:chExt cx="1205530" cy="919187"/>
            </a:xfrm>
          </p:grpSpPr>
          <p:sp>
            <p:nvSpPr>
              <p:cNvPr id="22" name="Rectangle 21"/>
              <p:cNvSpPr/>
              <p:nvPr/>
            </p:nvSpPr>
            <p:spPr>
              <a:xfrm>
                <a:off x="5894465" y="4156598"/>
                <a:ext cx="1205530" cy="731274"/>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7">
                <a:alphaModFix/>
              </a:blip>
              <a:stretch>
                <a:fillRect/>
              </a:stretch>
            </p:blipFill>
            <p:spPr>
              <a:xfrm rot="1118024">
                <a:off x="6016093" y="4048590"/>
                <a:ext cx="962274" cy="919187"/>
              </a:xfrm>
              <a:prstGeom prst="rect">
                <a:avLst/>
              </a:prstGeom>
            </p:spPr>
          </p:pic>
        </p:grpSp>
        <p:pic>
          <p:nvPicPr>
            <p:cNvPr id="24" name="Picture 23"/>
            <p:cNvPicPr>
              <a:picLocks noChangeAspect="1"/>
            </p:cNvPicPr>
            <p:nvPr/>
          </p:nvPicPr>
          <p:blipFill>
            <a:blip r:embed="rId8">
              <a:alphaModFix/>
            </a:blip>
            <a:stretch>
              <a:fillRect/>
            </a:stretch>
          </p:blipFill>
          <p:spPr>
            <a:xfrm>
              <a:off x="6486131" y="6164344"/>
              <a:ext cx="373530" cy="428641"/>
            </a:xfrm>
            <a:prstGeom prst="rect">
              <a:avLst/>
            </a:prstGeom>
          </p:spPr>
        </p:pic>
        <p:pic>
          <p:nvPicPr>
            <p:cNvPr id="25" name="Picture 24"/>
            <p:cNvPicPr>
              <a:picLocks noChangeAspect="1"/>
            </p:cNvPicPr>
            <p:nvPr/>
          </p:nvPicPr>
          <p:blipFill>
            <a:blip r:embed="rId9"/>
            <a:stretch>
              <a:fillRect/>
            </a:stretch>
          </p:blipFill>
          <p:spPr>
            <a:xfrm rot="1254066">
              <a:off x="3950778" y="6047090"/>
              <a:ext cx="308864" cy="436862"/>
            </a:xfrm>
            <a:prstGeom prst="rect">
              <a:avLst/>
            </a:prstGeom>
          </p:spPr>
        </p:pic>
        <p:pic>
          <p:nvPicPr>
            <p:cNvPr id="26" name="Picture 25"/>
            <p:cNvPicPr>
              <a:picLocks noChangeAspect="1"/>
            </p:cNvPicPr>
            <p:nvPr/>
          </p:nvPicPr>
          <p:blipFill>
            <a:blip r:embed="rId10"/>
            <a:stretch>
              <a:fillRect/>
            </a:stretch>
          </p:blipFill>
          <p:spPr>
            <a:xfrm rot="9645879" flipV="1">
              <a:off x="874644" y="6288444"/>
              <a:ext cx="845624" cy="544393"/>
            </a:xfrm>
            <a:prstGeom prst="rect">
              <a:avLst/>
            </a:prstGeom>
          </p:spPr>
        </p:pic>
        <p:sp>
          <p:nvSpPr>
            <p:cNvPr id="27" name="Freeform 26"/>
            <p:cNvSpPr/>
            <p:nvPr/>
          </p:nvSpPr>
          <p:spPr>
            <a:xfrm rot="1736307">
              <a:off x="7042209" y="6177584"/>
              <a:ext cx="282173" cy="240721"/>
            </a:xfrm>
            <a:custGeom>
              <a:avLst/>
              <a:gdLst>
                <a:gd name="connsiteX0" fmla="*/ 76205 w 1502688"/>
                <a:gd name="connsiteY0" fmla="*/ 1188941 h 1281939"/>
                <a:gd name="connsiteX1" fmla="*/ 230584 w 1502688"/>
                <a:gd name="connsiteY1" fmla="*/ 393294 h 1281939"/>
                <a:gd name="connsiteX2" fmla="*/ 705597 w 1502688"/>
                <a:gd name="connsiteY2" fmla="*/ 1409 h 1281939"/>
                <a:gd name="connsiteX3" fmla="*/ 1204361 w 1502688"/>
                <a:gd name="connsiteY3" fmla="*/ 298292 h 1281939"/>
                <a:gd name="connsiteX4" fmla="*/ 1441868 w 1502688"/>
                <a:gd name="connsiteY4" fmla="*/ 1165190 h 1281939"/>
                <a:gd name="connsiteX5" fmla="*/ 76205 w 1502688"/>
                <a:gd name="connsiteY5" fmla="*/ 1188941 h 128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688" h="1281939">
                  <a:moveTo>
                    <a:pt x="76205" y="1188941"/>
                  </a:moveTo>
                  <a:cubicBezTo>
                    <a:pt x="-125676" y="1060292"/>
                    <a:pt x="125685" y="591216"/>
                    <a:pt x="230584" y="393294"/>
                  </a:cubicBezTo>
                  <a:cubicBezTo>
                    <a:pt x="335483" y="195372"/>
                    <a:pt x="543301" y="17243"/>
                    <a:pt x="705597" y="1409"/>
                  </a:cubicBezTo>
                  <a:cubicBezTo>
                    <a:pt x="867893" y="-14425"/>
                    <a:pt x="1081649" y="104329"/>
                    <a:pt x="1204361" y="298292"/>
                  </a:cubicBezTo>
                  <a:cubicBezTo>
                    <a:pt x="1327073" y="492255"/>
                    <a:pt x="1631873" y="1014769"/>
                    <a:pt x="1441868" y="1165190"/>
                  </a:cubicBezTo>
                  <a:cubicBezTo>
                    <a:pt x="1251863" y="1315611"/>
                    <a:pt x="278086" y="1317590"/>
                    <a:pt x="76205" y="1188941"/>
                  </a:cubicBezTo>
                  <a:close/>
                </a:path>
              </a:pathLst>
            </a:custGeom>
            <a:solidFill>
              <a:srgbClr val="FFFFCC"/>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grpSp>
          <p:nvGrpSpPr>
            <p:cNvPr id="29" name="Group 28"/>
            <p:cNvGrpSpPr/>
            <p:nvPr/>
          </p:nvGrpSpPr>
          <p:grpSpPr>
            <a:xfrm>
              <a:off x="3237472" y="6164344"/>
              <a:ext cx="271592" cy="274762"/>
              <a:chOff x="6107260" y="5728229"/>
              <a:chExt cx="373915" cy="378279"/>
            </a:xfrm>
          </p:grpSpPr>
          <p:sp>
            <p:nvSpPr>
              <p:cNvPr id="30" name="Oval 29"/>
              <p:cNvSpPr/>
              <p:nvPr/>
            </p:nvSpPr>
            <p:spPr>
              <a:xfrm>
                <a:off x="6107260" y="5858766"/>
                <a:ext cx="247742" cy="247742"/>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1" name="Straight Arrow Connector 30"/>
              <p:cNvCxnSpPr>
                <a:stCxn id="30" idx="7"/>
              </p:cNvCxnSpPr>
              <p:nvPr/>
            </p:nvCxnSpPr>
            <p:spPr>
              <a:xfrm flipV="1">
                <a:off x="6318721" y="5728229"/>
                <a:ext cx="162454" cy="16681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pic>
          <p:nvPicPr>
            <p:cNvPr id="32" name="Picture 31" descr="skeletal_muscl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41085" y="6164344"/>
              <a:ext cx="645130" cy="204109"/>
            </a:xfrm>
            <a:prstGeom prst="rect">
              <a:avLst/>
            </a:prstGeom>
          </p:spPr>
        </p:pic>
        <p:pic>
          <p:nvPicPr>
            <p:cNvPr id="33" name="Picture 32" descr="Gill.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5400000">
              <a:off x="5478668" y="6374815"/>
              <a:ext cx="643954" cy="223013"/>
            </a:xfrm>
            <a:prstGeom prst="rect">
              <a:avLst/>
            </a:prstGeom>
          </p:spPr>
        </p:pic>
        <p:cxnSp>
          <p:nvCxnSpPr>
            <p:cNvPr id="65" name="Straight Arrow Connector 64"/>
            <p:cNvCxnSpPr/>
            <p:nvPr/>
          </p:nvCxnSpPr>
          <p:spPr>
            <a:xfrm>
              <a:off x="986806" y="6164344"/>
              <a:ext cx="220975" cy="105401"/>
            </a:xfrm>
            <a:prstGeom prst="straightConnector1">
              <a:avLst/>
            </a:prstGeom>
            <a:ln w="12700" cmpd="sng">
              <a:solidFill>
                <a:srgbClr val="000000"/>
              </a:solidFill>
              <a:tailEnd type="arrow" w="sm" len="med"/>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a:off x="1625756" y="6164344"/>
              <a:ext cx="8076" cy="161050"/>
            </a:xfrm>
            <a:prstGeom prst="straightConnector1">
              <a:avLst/>
            </a:prstGeom>
            <a:ln w="12700" cmpd="sng">
              <a:solidFill>
                <a:srgbClr val="000000"/>
              </a:solidFill>
              <a:tailEnd type="arrow" w="sm" len="med"/>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H="1">
              <a:off x="1625756" y="6164344"/>
              <a:ext cx="551045" cy="474583"/>
            </a:xfrm>
            <a:prstGeom prst="straightConnector1">
              <a:avLst/>
            </a:prstGeom>
            <a:ln w="12700" cmpd="sng">
              <a:solidFill>
                <a:srgbClr val="000000"/>
              </a:solidFill>
              <a:tailEnd type="arrow" w="sm" len="med"/>
            </a:ln>
          </p:spPr>
          <p:style>
            <a:lnRef idx="2">
              <a:schemeClr val="accent1"/>
            </a:lnRef>
            <a:fillRef idx="0">
              <a:schemeClr val="accent1"/>
            </a:fillRef>
            <a:effectRef idx="1">
              <a:schemeClr val="accent1"/>
            </a:effectRef>
            <a:fontRef idx="minor">
              <a:schemeClr val="tx1"/>
            </a:fontRef>
          </p:style>
        </p:cxnSp>
        <p:sp>
          <p:nvSpPr>
            <p:cNvPr id="80" name="Freeform 79"/>
            <p:cNvSpPr/>
            <p:nvPr/>
          </p:nvSpPr>
          <p:spPr>
            <a:xfrm rot="1736307">
              <a:off x="4492003" y="6177584"/>
              <a:ext cx="282173" cy="240721"/>
            </a:xfrm>
            <a:custGeom>
              <a:avLst/>
              <a:gdLst>
                <a:gd name="connsiteX0" fmla="*/ 76205 w 1502688"/>
                <a:gd name="connsiteY0" fmla="*/ 1188941 h 1281939"/>
                <a:gd name="connsiteX1" fmla="*/ 230584 w 1502688"/>
                <a:gd name="connsiteY1" fmla="*/ 393294 h 1281939"/>
                <a:gd name="connsiteX2" fmla="*/ 705597 w 1502688"/>
                <a:gd name="connsiteY2" fmla="*/ 1409 h 1281939"/>
                <a:gd name="connsiteX3" fmla="*/ 1204361 w 1502688"/>
                <a:gd name="connsiteY3" fmla="*/ 298292 h 1281939"/>
                <a:gd name="connsiteX4" fmla="*/ 1441868 w 1502688"/>
                <a:gd name="connsiteY4" fmla="*/ 1165190 h 1281939"/>
                <a:gd name="connsiteX5" fmla="*/ 76205 w 1502688"/>
                <a:gd name="connsiteY5" fmla="*/ 1188941 h 128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688" h="1281939">
                  <a:moveTo>
                    <a:pt x="76205" y="1188941"/>
                  </a:moveTo>
                  <a:cubicBezTo>
                    <a:pt x="-125676" y="1060292"/>
                    <a:pt x="125685" y="591216"/>
                    <a:pt x="230584" y="393294"/>
                  </a:cubicBezTo>
                  <a:cubicBezTo>
                    <a:pt x="335483" y="195372"/>
                    <a:pt x="543301" y="17243"/>
                    <a:pt x="705597" y="1409"/>
                  </a:cubicBezTo>
                  <a:cubicBezTo>
                    <a:pt x="867893" y="-14425"/>
                    <a:pt x="1081649" y="104329"/>
                    <a:pt x="1204361" y="298292"/>
                  </a:cubicBezTo>
                  <a:cubicBezTo>
                    <a:pt x="1327073" y="492255"/>
                    <a:pt x="1631873" y="1014769"/>
                    <a:pt x="1441868" y="1165190"/>
                  </a:cubicBezTo>
                  <a:cubicBezTo>
                    <a:pt x="1251863" y="1315611"/>
                    <a:pt x="278086" y="1317590"/>
                    <a:pt x="76205" y="1188941"/>
                  </a:cubicBezTo>
                  <a:close/>
                </a:path>
              </a:pathLst>
            </a:custGeom>
            <a:solidFill>
              <a:srgbClr val="FFFFCC"/>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grpSp>
          <p:nvGrpSpPr>
            <p:cNvPr id="81" name="Group 80"/>
            <p:cNvGrpSpPr/>
            <p:nvPr/>
          </p:nvGrpSpPr>
          <p:grpSpPr>
            <a:xfrm rot="5400000">
              <a:off x="5892225" y="6198201"/>
              <a:ext cx="536529" cy="468815"/>
              <a:chOff x="5894465" y="4048590"/>
              <a:chExt cx="1205530" cy="919187"/>
            </a:xfrm>
          </p:grpSpPr>
          <p:sp>
            <p:nvSpPr>
              <p:cNvPr id="82" name="Rectangle 81"/>
              <p:cNvSpPr/>
              <p:nvPr/>
            </p:nvSpPr>
            <p:spPr>
              <a:xfrm>
                <a:off x="5894465" y="4156598"/>
                <a:ext cx="1205530" cy="731274"/>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3" name="Picture 82"/>
              <p:cNvPicPr>
                <a:picLocks noChangeAspect="1"/>
              </p:cNvPicPr>
              <p:nvPr/>
            </p:nvPicPr>
            <p:blipFill>
              <a:blip r:embed="rId7">
                <a:alphaModFix/>
              </a:blip>
              <a:stretch>
                <a:fillRect/>
              </a:stretch>
            </p:blipFill>
            <p:spPr>
              <a:xfrm rot="1118024">
                <a:off x="6016093" y="4048590"/>
                <a:ext cx="962274" cy="919187"/>
              </a:xfrm>
              <a:prstGeom prst="rect">
                <a:avLst/>
              </a:prstGeom>
            </p:spPr>
          </p:pic>
        </p:grpSp>
        <p:grpSp>
          <p:nvGrpSpPr>
            <p:cNvPr id="84" name="Group 83"/>
            <p:cNvGrpSpPr/>
            <p:nvPr/>
          </p:nvGrpSpPr>
          <p:grpSpPr>
            <a:xfrm rot="5400000">
              <a:off x="5204108" y="6198201"/>
              <a:ext cx="536529" cy="468815"/>
              <a:chOff x="5894465" y="4048590"/>
              <a:chExt cx="1205530" cy="919187"/>
            </a:xfrm>
          </p:grpSpPr>
          <p:sp>
            <p:nvSpPr>
              <p:cNvPr id="85" name="Rectangle 84"/>
              <p:cNvSpPr/>
              <p:nvPr/>
            </p:nvSpPr>
            <p:spPr>
              <a:xfrm>
                <a:off x="5894465" y="4156598"/>
                <a:ext cx="1205530" cy="731274"/>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6" name="Picture 85"/>
              <p:cNvPicPr>
                <a:picLocks noChangeAspect="1"/>
              </p:cNvPicPr>
              <p:nvPr/>
            </p:nvPicPr>
            <p:blipFill>
              <a:blip r:embed="rId7">
                <a:alphaModFix/>
              </a:blip>
              <a:stretch>
                <a:fillRect/>
              </a:stretch>
            </p:blipFill>
            <p:spPr>
              <a:xfrm rot="1118024">
                <a:off x="6016093" y="4048590"/>
                <a:ext cx="962274" cy="919187"/>
              </a:xfrm>
              <a:prstGeom prst="rect">
                <a:avLst/>
              </a:prstGeom>
            </p:spPr>
          </p:pic>
        </p:grpSp>
        <p:grpSp>
          <p:nvGrpSpPr>
            <p:cNvPr id="87" name="Group 86"/>
            <p:cNvGrpSpPr/>
            <p:nvPr/>
          </p:nvGrpSpPr>
          <p:grpSpPr>
            <a:xfrm rot="5400000">
              <a:off x="4763762" y="6198201"/>
              <a:ext cx="536529" cy="468815"/>
              <a:chOff x="5894465" y="4048590"/>
              <a:chExt cx="1205530" cy="919187"/>
            </a:xfrm>
          </p:grpSpPr>
          <p:sp>
            <p:nvSpPr>
              <p:cNvPr id="88" name="Rectangle 87"/>
              <p:cNvSpPr/>
              <p:nvPr/>
            </p:nvSpPr>
            <p:spPr>
              <a:xfrm>
                <a:off x="5894465" y="4156598"/>
                <a:ext cx="1205530" cy="731274"/>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9" name="Picture 88"/>
              <p:cNvPicPr>
                <a:picLocks noChangeAspect="1"/>
              </p:cNvPicPr>
              <p:nvPr/>
            </p:nvPicPr>
            <p:blipFill>
              <a:blip r:embed="rId7">
                <a:alphaModFix/>
              </a:blip>
              <a:stretch>
                <a:fillRect/>
              </a:stretch>
            </p:blipFill>
            <p:spPr>
              <a:xfrm rot="1118024">
                <a:off x="6016093" y="4048590"/>
                <a:ext cx="962274" cy="919187"/>
              </a:xfrm>
              <a:prstGeom prst="rect">
                <a:avLst/>
              </a:prstGeom>
            </p:spPr>
          </p:pic>
        </p:grpSp>
        <p:sp>
          <p:nvSpPr>
            <p:cNvPr id="90" name="TextBox 89"/>
            <p:cNvSpPr txBox="1"/>
            <p:nvPr/>
          </p:nvSpPr>
          <p:spPr>
            <a:xfrm>
              <a:off x="4798373" y="6192680"/>
              <a:ext cx="274434" cy="246221"/>
            </a:xfrm>
            <a:prstGeom prst="rect">
              <a:avLst/>
            </a:prstGeom>
            <a:noFill/>
          </p:spPr>
          <p:txBody>
            <a:bodyPr wrap="none" rtlCol="0">
              <a:spAutoFit/>
            </a:bodyPr>
            <a:lstStyle/>
            <a:p>
              <a:r>
                <a:rPr lang="en-US" sz="1000" dirty="0" smtClean="0">
                  <a:solidFill>
                    <a:srgbClr val="FF6600"/>
                  </a:solidFill>
                  <a:latin typeface="Zapf Dingbats"/>
                  <a:ea typeface="Zapf Dingbats"/>
                  <a:cs typeface="Zapf Dingbats"/>
                  <a:sym typeface="Zapf Dingbats"/>
                </a:rPr>
                <a:t>✗</a:t>
              </a:r>
              <a:endParaRPr lang="en-US" sz="1000" dirty="0">
                <a:solidFill>
                  <a:srgbClr val="FF6600"/>
                </a:solidFill>
              </a:endParaRPr>
            </a:p>
          </p:txBody>
        </p:sp>
        <p:sp>
          <p:nvSpPr>
            <p:cNvPr id="91" name="TextBox 90"/>
            <p:cNvSpPr txBox="1"/>
            <p:nvPr/>
          </p:nvSpPr>
          <p:spPr>
            <a:xfrm>
              <a:off x="5309256" y="6295590"/>
              <a:ext cx="274434" cy="246221"/>
            </a:xfrm>
            <a:prstGeom prst="rect">
              <a:avLst/>
            </a:prstGeom>
            <a:noFill/>
          </p:spPr>
          <p:txBody>
            <a:bodyPr wrap="none" rtlCol="0">
              <a:spAutoFit/>
            </a:bodyPr>
            <a:lstStyle/>
            <a:p>
              <a:r>
                <a:rPr lang="en-US" sz="1000" dirty="0" smtClean="0">
                  <a:solidFill>
                    <a:srgbClr val="FF6600"/>
                  </a:solidFill>
                  <a:latin typeface="Zapf Dingbats"/>
                  <a:ea typeface="Zapf Dingbats"/>
                  <a:cs typeface="Zapf Dingbats"/>
                  <a:sym typeface="Zapf Dingbats"/>
                </a:rPr>
                <a:t>✗</a:t>
              </a:r>
              <a:endParaRPr lang="en-US" sz="1000" dirty="0">
                <a:solidFill>
                  <a:srgbClr val="FF6600"/>
                </a:solidFill>
              </a:endParaRPr>
            </a:p>
          </p:txBody>
        </p:sp>
        <p:sp>
          <p:nvSpPr>
            <p:cNvPr id="92" name="TextBox 91"/>
            <p:cNvSpPr txBox="1"/>
            <p:nvPr/>
          </p:nvSpPr>
          <p:spPr>
            <a:xfrm>
              <a:off x="6090684" y="6395303"/>
              <a:ext cx="274434" cy="246221"/>
            </a:xfrm>
            <a:prstGeom prst="rect">
              <a:avLst/>
            </a:prstGeom>
            <a:noFill/>
          </p:spPr>
          <p:txBody>
            <a:bodyPr wrap="none" rtlCol="0">
              <a:spAutoFit/>
            </a:bodyPr>
            <a:lstStyle/>
            <a:p>
              <a:r>
                <a:rPr lang="en-US" sz="1000" dirty="0" smtClean="0">
                  <a:solidFill>
                    <a:srgbClr val="FF6600"/>
                  </a:solidFill>
                  <a:latin typeface="Zapf Dingbats"/>
                  <a:ea typeface="Zapf Dingbats"/>
                  <a:cs typeface="Zapf Dingbats"/>
                  <a:sym typeface="Zapf Dingbats"/>
                </a:rPr>
                <a:t>✗</a:t>
              </a:r>
              <a:endParaRPr lang="en-US" sz="1000" dirty="0">
                <a:solidFill>
                  <a:srgbClr val="FF6600"/>
                </a:solidFill>
              </a:endParaRPr>
            </a:p>
          </p:txBody>
        </p:sp>
        <p:sp>
          <p:nvSpPr>
            <p:cNvPr id="93" name="TextBox 92"/>
            <p:cNvSpPr txBox="1"/>
            <p:nvPr/>
          </p:nvSpPr>
          <p:spPr>
            <a:xfrm>
              <a:off x="8269738" y="6106045"/>
              <a:ext cx="274434" cy="246221"/>
            </a:xfrm>
            <a:prstGeom prst="rect">
              <a:avLst/>
            </a:prstGeom>
            <a:noFill/>
          </p:spPr>
          <p:txBody>
            <a:bodyPr wrap="none" rtlCol="0">
              <a:spAutoFit/>
            </a:bodyPr>
            <a:lstStyle/>
            <a:p>
              <a:r>
                <a:rPr lang="en-US" sz="1000" dirty="0" smtClean="0">
                  <a:solidFill>
                    <a:srgbClr val="FF6600"/>
                  </a:solidFill>
                  <a:latin typeface="Zapf Dingbats"/>
                  <a:ea typeface="Zapf Dingbats"/>
                  <a:cs typeface="Zapf Dingbats"/>
                  <a:sym typeface="Zapf Dingbats"/>
                </a:rPr>
                <a:t>✗</a:t>
              </a:r>
              <a:endParaRPr lang="en-US" sz="1000" dirty="0">
                <a:solidFill>
                  <a:srgbClr val="FF6600"/>
                </a:solidFill>
              </a:endParaRPr>
            </a:p>
          </p:txBody>
        </p:sp>
      </p:grpSp>
      <p:sp>
        <p:nvSpPr>
          <p:cNvPr id="94" name="TextBox 93"/>
          <p:cNvSpPr txBox="1"/>
          <p:nvPr/>
        </p:nvSpPr>
        <p:spPr>
          <a:xfrm>
            <a:off x="1180418" y="1619459"/>
            <a:ext cx="498003" cy="276999"/>
          </a:xfrm>
          <a:prstGeom prst="rect">
            <a:avLst/>
          </a:prstGeom>
          <a:noFill/>
        </p:spPr>
        <p:txBody>
          <a:bodyPr wrap="none" rtlCol="0">
            <a:spAutoFit/>
          </a:bodyPr>
          <a:lstStyle/>
          <a:p>
            <a:r>
              <a:rPr lang="en-US" sz="1200" dirty="0" smtClean="0"/>
              <a:t>1.3 B</a:t>
            </a:r>
            <a:endParaRPr lang="en-US" sz="1200" dirty="0"/>
          </a:p>
        </p:txBody>
      </p:sp>
      <p:sp>
        <p:nvSpPr>
          <p:cNvPr id="95" name="TextBox 94"/>
          <p:cNvSpPr txBox="1"/>
          <p:nvPr/>
        </p:nvSpPr>
        <p:spPr>
          <a:xfrm>
            <a:off x="1831240" y="3022973"/>
            <a:ext cx="507020" cy="276999"/>
          </a:xfrm>
          <a:prstGeom prst="rect">
            <a:avLst/>
          </a:prstGeom>
          <a:noFill/>
        </p:spPr>
        <p:txBody>
          <a:bodyPr wrap="none" rtlCol="0">
            <a:spAutoFit/>
          </a:bodyPr>
          <a:lstStyle/>
          <a:p>
            <a:r>
              <a:rPr lang="en-US" sz="1200" dirty="0" smtClean="0"/>
              <a:t>86 M</a:t>
            </a:r>
            <a:endParaRPr lang="en-US" sz="1200" dirty="0"/>
          </a:p>
        </p:txBody>
      </p:sp>
      <p:grpSp>
        <p:nvGrpSpPr>
          <p:cNvPr id="8" name="Group 7"/>
          <p:cNvGrpSpPr/>
          <p:nvPr/>
        </p:nvGrpSpPr>
        <p:grpSpPr>
          <a:xfrm>
            <a:off x="5655210" y="1122635"/>
            <a:ext cx="3051345" cy="2788595"/>
            <a:chOff x="5655210" y="1122635"/>
            <a:chExt cx="3051345" cy="2788595"/>
          </a:xfrm>
        </p:grpSpPr>
        <p:pic>
          <p:nvPicPr>
            <p:cNvPr id="100" name="Picture 99"/>
            <p:cNvPicPr>
              <a:picLocks noChangeAspect="1"/>
            </p:cNvPicPr>
            <p:nvPr/>
          </p:nvPicPr>
          <p:blipFill>
            <a:blip r:embed="rId13"/>
            <a:stretch>
              <a:fillRect/>
            </a:stretch>
          </p:blipFill>
          <p:spPr>
            <a:xfrm>
              <a:off x="5655210" y="1327104"/>
              <a:ext cx="3051345" cy="2584126"/>
            </a:xfrm>
            <a:prstGeom prst="rect">
              <a:avLst/>
            </a:prstGeom>
          </p:spPr>
        </p:pic>
        <p:grpSp>
          <p:nvGrpSpPr>
            <p:cNvPr id="101" name="Group 100"/>
            <p:cNvGrpSpPr/>
            <p:nvPr/>
          </p:nvGrpSpPr>
          <p:grpSpPr>
            <a:xfrm>
              <a:off x="6767059" y="1547311"/>
              <a:ext cx="1493153" cy="646331"/>
              <a:chOff x="3885963" y="2020244"/>
              <a:chExt cx="2074143" cy="691955"/>
            </a:xfrm>
          </p:grpSpPr>
          <p:sp>
            <p:nvSpPr>
              <p:cNvPr id="102" name="TextBox 101"/>
              <p:cNvSpPr txBox="1"/>
              <p:nvPr/>
            </p:nvSpPr>
            <p:spPr>
              <a:xfrm>
                <a:off x="3885963" y="2020244"/>
                <a:ext cx="1558534" cy="691955"/>
              </a:xfrm>
              <a:prstGeom prst="rect">
                <a:avLst/>
              </a:prstGeom>
              <a:solidFill>
                <a:srgbClr val="FFFFFF"/>
              </a:solidFill>
              <a:ln w="28575" cmpd="sng">
                <a:solidFill>
                  <a:schemeClr val="tx1"/>
                </a:solidFill>
              </a:ln>
            </p:spPr>
            <p:txBody>
              <a:bodyPr wrap="none" rtlCol="0">
                <a:spAutoFit/>
              </a:bodyPr>
              <a:lstStyle/>
              <a:p>
                <a:pPr algn="ctr"/>
                <a:r>
                  <a:rPr lang="en-US" sz="1200" dirty="0" smtClean="0"/>
                  <a:t>N50=3457,</a:t>
                </a:r>
              </a:p>
              <a:p>
                <a:pPr algn="ctr"/>
                <a:r>
                  <a:rPr lang="en-US" sz="1200" dirty="0"/>
                  <a:t>a</a:t>
                </a:r>
                <a:r>
                  <a:rPr lang="en-US" sz="1200" dirty="0" smtClean="0"/>
                  <a:t>nd</a:t>
                </a:r>
              </a:p>
              <a:p>
                <a:pPr algn="ctr"/>
                <a:r>
                  <a:rPr lang="en-US" sz="1200" dirty="0" smtClean="0"/>
                  <a:t>24K transcripts</a:t>
                </a:r>
                <a:endParaRPr lang="en-US" sz="1200" dirty="0"/>
              </a:p>
            </p:txBody>
          </p:sp>
          <p:cxnSp>
            <p:nvCxnSpPr>
              <p:cNvPr id="103" name="Straight Arrow Connector 102"/>
              <p:cNvCxnSpPr/>
              <p:nvPr/>
            </p:nvCxnSpPr>
            <p:spPr>
              <a:xfrm>
                <a:off x="5462885" y="2092395"/>
                <a:ext cx="497221"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4" name="TextBox 3"/>
            <p:cNvSpPr txBox="1"/>
            <p:nvPr/>
          </p:nvSpPr>
          <p:spPr>
            <a:xfrm>
              <a:off x="6399595" y="1122635"/>
              <a:ext cx="1924926" cy="369332"/>
            </a:xfrm>
            <a:prstGeom prst="rect">
              <a:avLst/>
            </a:prstGeom>
            <a:noFill/>
          </p:spPr>
          <p:txBody>
            <a:bodyPr wrap="none" rtlCol="0">
              <a:spAutoFit/>
            </a:bodyPr>
            <a:lstStyle/>
            <a:p>
              <a:r>
                <a:rPr lang="en-US" dirty="0" smtClean="0"/>
                <a:t>ExN50 looks good!</a:t>
              </a:r>
              <a:endParaRPr lang="en-US" dirty="0"/>
            </a:p>
          </p:txBody>
        </p:sp>
      </p:grpSp>
    </p:spTree>
    <p:extLst>
      <p:ext uri="{BB962C8B-B14F-4D97-AF65-F5344CB8AC3E}">
        <p14:creationId xmlns:p14="http://schemas.microsoft.com/office/powerpoint/2010/main" val="26331377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2-09 at 3.24.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7257" y="2116355"/>
            <a:ext cx="4152089" cy="4152089"/>
          </a:xfrm>
          <a:prstGeom prst="rect">
            <a:avLst/>
          </a:prstGeom>
        </p:spPr>
      </p:pic>
      <p:pic>
        <p:nvPicPr>
          <p:cNvPr id="3" name="Picture 2" descr="Screen Shot 2014-02-09 at 3.24.5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721" y="2116355"/>
            <a:ext cx="1430536" cy="4152089"/>
          </a:xfrm>
          <a:prstGeom prst="rect">
            <a:avLst/>
          </a:prstGeom>
        </p:spPr>
      </p:pic>
      <p:pic>
        <p:nvPicPr>
          <p:cNvPr id="4" name="Picture 3" descr="Screen Shot 2014-02-09 at 3.25.5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7256" y="823196"/>
            <a:ext cx="4152089" cy="1293159"/>
          </a:xfrm>
          <a:prstGeom prst="rect">
            <a:avLst/>
          </a:prstGeom>
        </p:spPr>
      </p:pic>
      <p:pic>
        <p:nvPicPr>
          <p:cNvPr id="5" name="Picture 4" descr="Screen Shot 2014-02-09 at 3.26.41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6721" y="823196"/>
            <a:ext cx="916782" cy="671381"/>
          </a:xfrm>
          <a:prstGeom prst="rect">
            <a:avLst/>
          </a:prstGeom>
        </p:spPr>
      </p:pic>
      <p:sp>
        <p:nvSpPr>
          <p:cNvPr id="6" name="TextBox 5"/>
          <p:cNvSpPr txBox="1"/>
          <p:nvPr/>
        </p:nvSpPr>
        <p:spPr>
          <a:xfrm>
            <a:off x="219013" y="1427028"/>
            <a:ext cx="1027952" cy="261610"/>
          </a:xfrm>
          <a:prstGeom prst="rect">
            <a:avLst/>
          </a:prstGeom>
          <a:noFill/>
        </p:spPr>
        <p:txBody>
          <a:bodyPr wrap="none" rtlCol="0">
            <a:spAutoFit/>
          </a:bodyPr>
          <a:lstStyle/>
          <a:p>
            <a:r>
              <a:rPr lang="en-US" sz="1100" dirty="0" smtClean="0"/>
              <a:t>0.4      0.7       1</a:t>
            </a:r>
            <a:endParaRPr lang="en-US" sz="1100" dirty="0"/>
          </a:p>
        </p:txBody>
      </p:sp>
      <p:sp>
        <p:nvSpPr>
          <p:cNvPr id="7" name="TextBox 6"/>
          <p:cNvSpPr txBox="1"/>
          <p:nvPr/>
        </p:nvSpPr>
        <p:spPr>
          <a:xfrm>
            <a:off x="7056801" y="5845256"/>
            <a:ext cx="787395" cy="369332"/>
          </a:xfrm>
          <a:prstGeom prst="rect">
            <a:avLst/>
          </a:prstGeom>
          <a:noFill/>
        </p:spPr>
        <p:txBody>
          <a:bodyPr wrap="none" rtlCol="0">
            <a:spAutoFit/>
          </a:bodyPr>
          <a:lstStyle/>
          <a:p>
            <a:r>
              <a:rPr lang="en-US" dirty="0" smtClean="0"/>
              <a:t>Testes</a:t>
            </a:r>
            <a:endParaRPr lang="en-US" dirty="0"/>
          </a:p>
        </p:txBody>
      </p:sp>
      <p:sp>
        <p:nvSpPr>
          <p:cNvPr id="8" name="TextBox 7"/>
          <p:cNvSpPr txBox="1"/>
          <p:nvPr/>
        </p:nvSpPr>
        <p:spPr>
          <a:xfrm>
            <a:off x="7056801" y="5502944"/>
            <a:ext cx="1645741" cy="369332"/>
          </a:xfrm>
          <a:prstGeom prst="rect">
            <a:avLst/>
          </a:prstGeom>
          <a:noFill/>
        </p:spPr>
        <p:txBody>
          <a:bodyPr wrap="none" rtlCol="0">
            <a:spAutoFit/>
          </a:bodyPr>
          <a:lstStyle/>
          <a:p>
            <a:r>
              <a:rPr lang="en-US" dirty="0" smtClean="0"/>
              <a:t>Skeletal Muscle</a:t>
            </a:r>
            <a:endParaRPr lang="en-US" dirty="0"/>
          </a:p>
        </p:txBody>
      </p:sp>
      <p:sp>
        <p:nvSpPr>
          <p:cNvPr id="9" name="TextBox 8"/>
          <p:cNvSpPr txBox="1"/>
          <p:nvPr/>
        </p:nvSpPr>
        <p:spPr>
          <a:xfrm>
            <a:off x="7056801" y="5151507"/>
            <a:ext cx="890914" cy="369332"/>
          </a:xfrm>
          <a:prstGeom prst="rect">
            <a:avLst/>
          </a:prstGeom>
          <a:noFill/>
        </p:spPr>
        <p:txBody>
          <a:bodyPr wrap="none" rtlCol="0">
            <a:spAutoFit/>
          </a:bodyPr>
          <a:lstStyle/>
          <a:p>
            <a:r>
              <a:rPr lang="en-US" dirty="0" smtClean="0"/>
              <a:t>Ovaries</a:t>
            </a:r>
            <a:endParaRPr lang="en-US" dirty="0"/>
          </a:p>
        </p:txBody>
      </p:sp>
      <p:sp>
        <p:nvSpPr>
          <p:cNvPr id="10" name="TextBox 9"/>
          <p:cNvSpPr txBox="1"/>
          <p:nvPr/>
        </p:nvSpPr>
        <p:spPr>
          <a:xfrm>
            <a:off x="7056801" y="4860585"/>
            <a:ext cx="969436" cy="276999"/>
          </a:xfrm>
          <a:prstGeom prst="rect">
            <a:avLst/>
          </a:prstGeom>
          <a:noFill/>
        </p:spPr>
        <p:txBody>
          <a:bodyPr wrap="none" rtlCol="0">
            <a:spAutoFit/>
          </a:bodyPr>
          <a:lstStyle/>
          <a:p>
            <a:r>
              <a:rPr lang="en-US" sz="1200" dirty="0" smtClean="0"/>
              <a:t>Gill Filament</a:t>
            </a:r>
            <a:endParaRPr lang="en-US" sz="1200" dirty="0"/>
          </a:p>
        </p:txBody>
      </p:sp>
      <p:sp>
        <p:nvSpPr>
          <p:cNvPr id="11" name="TextBox 10"/>
          <p:cNvSpPr txBox="1"/>
          <p:nvPr/>
        </p:nvSpPr>
        <p:spPr>
          <a:xfrm>
            <a:off x="7056801" y="4354685"/>
            <a:ext cx="583100" cy="369332"/>
          </a:xfrm>
          <a:prstGeom prst="rect">
            <a:avLst/>
          </a:prstGeom>
          <a:noFill/>
        </p:spPr>
        <p:txBody>
          <a:bodyPr wrap="none" rtlCol="0">
            <a:spAutoFit/>
          </a:bodyPr>
          <a:lstStyle/>
          <a:p>
            <a:r>
              <a:rPr lang="en-US" dirty="0" smtClean="0"/>
              <a:t>Arm</a:t>
            </a:r>
            <a:endParaRPr lang="en-US" dirty="0"/>
          </a:p>
        </p:txBody>
      </p:sp>
      <p:sp>
        <p:nvSpPr>
          <p:cNvPr id="12" name="TextBox 11"/>
          <p:cNvSpPr txBox="1"/>
          <p:nvPr/>
        </p:nvSpPr>
        <p:spPr>
          <a:xfrm>
            <a:off x="7056801" y="3850342"/>
            <a:ext cx="711703" cy="369332"/>
          </a:xfrm>
          <a:prstGeom prst="rect">
            <a:avLst/>
          </a:prstGeom>
          <a:noFill/>
        </p:spPr>
        <p:txBody>
          <a:bodyPr wrap="none" rtlCol="0">
            <a:spAutoFit/>
          </a:bodyPr>
          <a:lstStyle/>
          <a:p>
            <a:r>
              <a:rPr lang="en-US" dirty="0" smtClean="0"/>
              <a:t>Heart</a:t>
            </a:r>
            <a:endParaRPr lang="en-US" dirty="0"/>
          </a:p>
        </p:txBody>
      </p:sp>
      <p:sp>
        <p:nvSpPr>
          <p:cNvPr id="13" name="TextBox 12"/>
          <p:cNvSpPr txBox="1"/>
          <p:nvPr/>
        </p:nvSpPr>
        <p:spPr>
          <a:xfrm>
            <a:off x="7056801" y="3472063"/>
            <a:ext cx="1374332" cy="369332"/>
          </a:xfrm>
          <a:prstGeom prst="rect">
            <a:avLst/>
          </a:prstGeom>
          <a:noFill/>
        </p:spPr>
        <p:txBody>
          <a:bodyPr wrap="none" rtlCol="0">
            <a:spAutoFit/>
          </a:bodyPr>
          <a:lstStyle/>
          <a:p>
            <a:r>
              <a:rPr lang="en-US" dirty="0" smtClean="0"/>
              <a:t>Blood Vessel</a:t>
            </a:r>
            <a:endParaRPr lang="en-US" dirty="0"/>
          </a:p>
        </p:txBody>
      </p:sp>
      <p:sp>
        <p:nvSpPr>
          <p:cNvPr id="14" name="TextBox 13"/>
          <p:cNvSpPr txBox="1"/>
          <p:nvPr/>
        </p:nvSpPr>
        <p:spPr>
          <a:xfrm>
            <a:off x="7056801" y="3012902"/>
            <a:ext cx="1051189" cy="369332"/>
          </a:xfrm>
          <a:prstGeom prst="rect">
            <a:avLst/>
          </a:prstGeom>
          <a:noFill/>
        </p:spPr>
        <p:txBody>
          <a:bodyPr wrap="none" rtlCol="0">
            <a:spAutoFit/>
          </a:bodyPr>
          <a:lstStyle/>
          <a:p>
            <a:r>
              <a:rPr lang="en-US" dirty="0" err="1" smtClean="0"/>
              <a:t>Blastema</a:t>
            </a:r>
            <a:endParaRPr lang="en-US" dirty="0"/>
          </a:p>
        </p:txBody>
      </p:sp>
      <p:sp>
        <p:nvSpPr>
          <p:cNvPr id="15" name="TextBox 14"/>
          <p:cNvSpPr txBox="1"/>
          <p:nvPr/>
        </p:nvSpPr>
        <p:spPr>
          <a:xfrm>
            <a:off x="7056801" y="2656991"/>
            <a:ext cx="668084" cy="369332"/>
          </a:xfrm>
          <a:prstGeom prst="rect">
            <a:avLst/>
          </a:prstGeom>
          <a:noFill/>
        </p:spPr>
        <p:txBody>
          <a:bodyPr wrap="none" rtlCol="0">
            <a:spAutoFit/>
          </a:bodyPr>
          <a:lstStyle/>
          <a:p>
            <a:r>
              <a:rPr lang="en-US" dirty="0" smtClean="0"/>
              <a:t>Bone</a:t>
            </a:r>
            <a:endParaRPr lang="en-US" dirty="0"/>
          </a:p>
        </p:txBody>
      </p:sp>
      <p:sp>
        <p:nvSpPr>
          <p:cNvPr id="16" name="TextBox 15"/>
          <p:cNvSpPr txBox="1"/>
          <p:nvPr/>
        </p:nvSpPr>
        <p:spPr>
          <a:xfrm>
            <a:off x="7056801" y="2274149"/>
            <a:ext cx="1014445" cy="369332"/>
          </a:xfrm>
          <a:prstGeom prst="rect">
            <a:avLst/>
          </a:prstGeom>
          <a:noFill/>
        </p:spPr>
        <p:txBody>
          <a:bodyPr wrap="none" rtlCol="0">
            <a:spAutoFit/>
          </a:bodyPr>
          <a:lstStyle/>
          <a:p>
            <a:r>
              <a:rPr lang="en-US" dirty="0" smtClean="0"/>
              <a:t>Cartilage</a:t>
            </a:r>
            <a:endParaRPr lang="en-US" dirty="0"/>
          </a:p>
        </p:txBody>
      </p:sp>
      <p:grpSp>
        <p:nvGrpSpPr>
          <p:cNvPr id="25" name="Group 24"/>
          <p:cNvGrpSpPr/>
          <p:nvPr/>
        </p:nvGrpSpPr>
        <p:grpSpPr>
          <a:xfrm>
            <a:off x="5894465" y="4048590"/>
            <a:ext cx="1205530" cy="919187"/>
            <a:chOff x="5894465" y="4048590"/>
            <a:chExt cx="1205530" cy="919187"/>
          </a:xfrm>
        </p:grpSpPr>
        <p:sp>
          <p:nvSpPr>
            <p:cNvPr id="23" name="Rectangle 22"/>
            <p:cNvSpPr/>
            <p:nvPr/>
          </p:nvSpPr>
          <p:spPr>
            <a:xfrm>
              <a:off x="5894465" y="4156598"/>
              <a:ext cx="1205530" cy="731274"/>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7">
              <a:alphaModFix/>
            </a:blip>
            <a:stretch>
              <a:fillRect/>
            </a:stretch>
          </p:blipFill>
          <p:spPr>
            <a:xfrm rot="1118024">
              <a:off x="6016093" y="4048590"/>
              <a:ext cx="962274" cy="919187"/>
            </a:xfrm>
            <a:prstGeom prst="rect">
              <a:avLst/>
            </a:prstGeom>
          </p:spPr>
        </p:pic>
      </p:grpSp>
      <p:pic>
        <p:nvPicPr>
          <p:cNvPr id="18" name="Picture 17"/>
          <p:cNvPicPr>
            <a:picLocks noChangeAspect="1"/>
          </p:cNvPicPr>
          <p:nvPr/>
        </p:nvPicPr>
        <p:blipFill>
          <a:blip r:embed="rId8">
            <a:alphaModFix/>
          </a:blip>
          <a:stretch>
            <a:fillRect/>
          </a:stretch>
        </p:blipFill>
        <p:spPr>
          <a:xfrm>
            <a:off x="6009757" y="3643291"/>
            <a:ext cx="373530" cy="428641"/>
          </a:xfrm>
          <a:prstGeom prst="rect">
            <a:avLst/>
          </a:prstGeom>
        </p:spPr>
      </p:pic>
      <p:pic>
        <p:nvPicPr>
          <p:cNvPr id="19" name="Picture 18"/>
          <p:cNvPicPr>
            <a:picLocks noChangeAspect="1"/>
          </p:cNvPicPr>
          <p:nvPr/>
        </p:nvPicPr>
        <p:blipFill>
          <a:blip r:embed="rId9"/>
          <a:stretch>
            <a:fillRect/>
          </a:stretch>
        </p:blipFill>
        <p:spPr>
          <a:xfrm rot="1254066">
            <a:off x="5964635" y="3377775"/>
            <a:ext cx="308864" cy="436862"/>
          </a:xfrm>
          <a:prstGeom prst="rect">
            <a:avLst/>
          </a:prstGeom>
        </p:spPr>
      </p:pic>
      <p:pic>
        <p:nvPicPr>
          <p:cNvPr id="20" name="Picture 19"/>
          <p:cNvPicPr>
            <a:picLocks noChangeAspect="1"/>
          </p:cNvPicPr>
          <p:nvPr/>
        </p:nvPicPr>
        <p:blipFill>
          <a:blip r:embed="rId10"/>
          <a:stretch>
            <a:fillRect/>
          </a:stretch>
        </p:blipFill>
        <p:spPr>
          <a:xfrm rot="9595517">
            <a:off x="5930733" y="2338941"/>
            <a:ext cx="920835" cy="592812"/>
          </a:xfrm>
          <a:prstGeom prst="rect">
            <a:avLst/>
          </a:prstGeom>
        </p:spPr>
      </p:pic>
      <p:sp>
        <p:nvSpPr>
          <p:cNvPr id="21" name="Freeform 20"/>
          <p:cNvSpPr/>
          <p:nvPr/>
        </p:nvSpPr>
        <p:spPr>
          <a:xfrm rot="1736307">
            <a:off x="5964420" y="3178606"/>
            <a:ext cx="282173" cy="240721"/>
          </a:xfrm>
          <a:custGeom>
            <a:avLst/>
            <a:gdLst>
              <a:gd name="connsiteX0" fmla="*/ 76205 w 1502688"/>
              <a:gd name="connsiteY0" fmla="*/ 1188941 h 1281939"/>
              <a:gd name="connsiteX1" fmla="*/ 230584 w 1502688"/>
              <a:gd name="connsiteY1" fmla="*/ 393294 h 1281939"/>
              <a:gd name="connsiteX2" fmla="*/ 705597 w 1502688"/>
              <a:gd name="connsiteY2" fmla="*/ 1409 h 1281939"/>
              <a:gd name="connsiteX3" fmla="*/ 1204361 w 1502688"/>
              <a:gd name="connsiteY3" fmla="*/ 298292 h 1281939"/>
              <a:gd name="connsiteX4" fmla="*/ 1441868 w 1502688"/>
              <a:gd name="connsiteY4" fmla="*/ 1165190 h 1281939"/>
              <a:gd name="connsiteX5" fmla="*/ 76205 w 1502688"/>
              <a:gd name="connsiteY5" fmla="*/ 1188941 h 128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688" h="1281939">
                <a:moveTo>
                  <a:pt x="76205" y="1188941"/>
                </a:moveTo>
                <a:cubicBezTo>
                  <a:pt x="-125676" y="1060292"/>
                  <a:pt x="125685" y="591216"/>
                  <a:pt x="230584" y="393294"/>
                </a:cubicBezTo>
                <a:cubicBezTo>
                  <a:pt x="335483" y="195372"/>
                  <a:pt x="543301" y="17243"/>
                  <a:pt x="705597" y="1409"/>
                </a:cubicBezTo>
                <a:cubicBezTo>
                  <a:pt x="867893" y="-14425"/>
                  <a:pt x="1081649" y="104329"/>
                  <a:pt x="1204361" y="298292"/>
                </a:cubicBezTo>
                <a:cubicBezTo>
                  <a:pt x="1327073" y="492255"/>
                  <a:pt x="1631873" y="1014769"/>
                  <a:pt x="1441868" y="1165190"/>
                </a:cubicBezTo>
                <a:cubicBezTo>
                  <a:pt x="1251863" y="1315611"/>
                  <a:pt x="278086" y="1317590"/>
                  <a:pt x="76205" y="1188941"/>
                </a:cubicBezTo>
                <a:close/>
              </a:path>
            </a:pathLst>
          </a:custGeom>
          <a:solidFill>
            <a:srgbClr val="FFFFCC"/>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22" name="Picture 21"/>
          <p:cNvPicPr>
            <a:picLocks noChangeAspect="1"/>
          </p:cNvPicPr>
          <p:nvPr/>
        </p:nvPicPr>
        <p:blipFill>
          <a:blip r:embed="rId11"/>
          <a:stretch>
            <a:fillRect/>
          </a:stretch>
        </p:blipFill>
        <p:spPr>
          <a:xfrm>
            <a:off x="5931113" y="5120240"/>
            <a:ext cx="550062" cy="364070"/>
          </a:xfrm>
          <a:prstGeom prst="rect">
            <a:avLst/>
          </a:prstGeom>
        </p:spPr>
      </p:pic>
      <p:grpSp>
        <p:nvGrpSpPr>
          <p:cNvPr id="27" name="Group 26"/>
          <p:cNvGrpSpPr/>
          <p:nvPr/>
        </p:nvGrpSpPr>
        <p:grpSpPr>
          <a:xfrm>
            <a:off x="6107261" y="5899296"/>
            <a:ext cx="271592" cy="274762"/>
            <a:chOff x="6107260" y="5728229"/>
            <a:chExt cx="373915" cy="378279"/>
          </a:xfrm>
        </p:grpSpPr>
        <p:sp>
          <p:nvSpPr>
            <p:cNvPr id="24" name="Oval 23"/>
            <p:cNvSpPr/>
            <p:nvPr/>
          </p:nvSpPr>
          <p:spPr>
            <a:xfrm>
              <a:off x="6107260" y="5858766"/>
              <a:ext cx="247742" cy="247742"/>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24" idx="7"/>
            </p:cNvCxnSpPr>
            <p:nvPr/>
          </p:nvCxnSpPr>
          <p:spPr>
            <a:xfrm flipV="1">
              <a:off x="6318721" y="5728229"/>
              <a:ext cx="162454" cy="16681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pic>
        <p:nvPicPr>
          <p:cNvPr id="28" name="Picture 27" descr="skeletal_muscle.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31113" y="5507329"/>
            <a:ext cx="947016" cy="299621"/>
          </a:xfrm>
          <a:prstGeom prst="rect">
            <a:avLst/>
          </a:prstGeom>
        </p:spPr>
      </p:pic>
      <p:sp>
        <p:nvSpPr>
          <p:cNvPr id="29" name="TextBox 28"/>
          <p:cNvSpPr txBox="1"/>
          <p:nvPr/>
        </p:nvSpPr>
        <p:spPr>
          <a:xfrm>
            <a:off x="3527584" y="923827"/>
            <a:ext cx="857101" cy="369332"/>
          </a:xfrm>
          <a:prstGeom prst="rect">
            <a:avLst/>
          </a:prstGeom>
          <a:noFill/>
        </p:spPr>
        <p:txBody>
          <a:bodyPr wrap="none" rtlCol="0">
            <a:spAutoFit/>
          </a:bodyPr>
          <a:lstStyle/>
          <a:p>
            <a:r>
              <a:rPr lang="en-US" dirty="0" smtClean="0"/>
              <a:t>Tissues</a:t>
            </a:r>
            <a:endParaRPr lang="en-US" dirty="0"/>
          </a:p>
        </p:txBody>
      </p:sp>
      <p:sp>
        <p:nvSpPr>
          <p:cNvPr id="30" name="TextBox 29"/>
          <p:cNvSpPr txBox="1"/>
          <p:nvPr/>
        </p:nvSpPr>
        <p:spPr>
          <a:xfrm>
            <a:off x="70954" y="3197568"/>
            <a:ext cx="857101" cy="369332"/>
          </a:xfrm>
          <a:prstGeom prst="rect">
            <a:avLst/>
          </a:prstGeom>
          <a:noFill/>
        </p:spPr>
        <p:txBody>
          <a:bodyPr wrap="none" rtlCol="0">
            <a:spAutoFit/>
          </a:bodyPr>
          <a:lstStyle/>
          <a:p>
            <a:r>
              <a:rPr lang="en-US" dirty="0" smtClean="0"/>
              <a:t>Tissues</a:t>
            </a:r>
            <a:endParaRPr lang="en-US" dirty="0"/>
          </a:p>
        </p:txBody>
      </p:sp>
      <p:sp>
        <p:nvSpPr>
          <p:cNvPr id="31" name="TextBox 30"/>
          <p:cNvSpPr txBox="1"/>
          <p:nvPr/>
        </p:nvSpPr>
        <p:spPr>
          <a:xfrm>
            <a:off x="1068701" y="179040"/>
            <a:ext cx="7342274" cy="523220"/>
          </a:xfrm>
          <a:prstGeom prst="rect">
            <a:avLst/>
          </a:prstGeom>
          <a:noFill/>
        </p:spPr>
        <p:txBody>
          <a:bodyPr wrap="none" rtlCol="0">
            <a:spAutoFit/>
          </a:bodyPr>
          <a:lstStyle/>
          <a:p>
            <a:r>
              <a:rPr lang="en-US" sz="2800" dirty="0" smtClean="0"/>
              <a:t>Biological Replicates Cluster According to Sample</a:t>
            </a:r>
            <a:endParaRPr lang="en-US" sz="2800" dirty="0"/>
          </a:p>
        </p:txBody>
      </p:sp>
      <p:sp>
        <p:nvSpPr>
          <p:cNvPr id="32" name="TextBox 31"/>
          <p:cNvSpPr txBox="1"/>
          <p:nvPr/>
        </p:nvSpPr>
        <p:spPr>
          <a:xfrm>
            <a:off x="1496585" y="6308756"/>
            <a:ext cx="4691308" cy="369332"/>
          </a:xfrm>
          <a:prstGeom prst="rect">
            <a:avLst/>
          </a:prstGeom>
          <a:noFill/>
        </p:spPr>
        <p:txBody>
          <a:bodyPr wrap="none" rtlCol="0">
            <a:spAutoFit/>
          </a:bodyPr>
          <a:lstStyle/>
          <a:p>
            <a:r>
              <a:rPr lang="en-US" dirty="0" smtClean="0"/>
              <a:t>Pearson Correlation Matrix for Tissue Replicates</a:t>
            </a:r>
            <a:endParaRPr lang="en-US" dirty="0"/>
          </a:p>
        </p:txBody>
      </p:sp>
      <p:sp>
        <p:nvSpPr>
          <p:cNvPr id="33" name="TextBox 32"/>
          <p:cNvSpPr txBox="1"/>
          <p:nvPr/>
        </p:nvSpPr>
        <p:spPr>
          <a:xfrm>
            <a:off x="315172" y="624449"/>
            <a:ext cx="829856" cy="261610"/>
          </a:xfrm>
          <a:prstGeom prst="rect">
            <a:avLst/>
          </a:prstGeom>
          <a:noFill/>
        </p:spPr>
        <p:txBody>
          <a:bodyPr wrap="none" rtlCol="0">
            <a:spAutoFit/>
          </a:bodyPr>
          <a:lstStyle/>
          <a:p>
            <a:r>
              <a:rPr lang="en-US" sz="1100" dirty="0" smtClean="0"/>
              <a:t>Correlation</a:t>
            </a:r>
            <a:endParaRPr lang="en-US" sz="1100" dirty="0"/>
          </a:p>
        </p:txBody>
      </p:sp>
      <p:pic>
        <p:nvPicPr>
          <p:cNvPr id="34" name="Picture 33" descr="Gill.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486251">
            <a:off x="6172721" y="4932149"/>
            <a:ext cx="643954" cy="223013"/>
          </a:xfrm>
          <a:prstGeom prst="rect">
            <a:avLst/>
          </a:prstGeom>
        </p:spPr>
      </p:pic>
    </p:spTree>
    <p:extLst>
      <p:ext uri="{BB962C8B-B14F-4D97-AF65-F5344CB8AC3E}">
        <p14:creationId xmlns:p14="http://schemas.microsoft.com/office/powerpoint/2010/main" val="1452039397"/>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0-Point Star 2"/>
          <p:cNvSpPr/>
          <p:nvPr/>
        </p:nvSpPr>
        <p:spPr>
          <a:xfrm>
            <a:off x="2918513" y="1796825"/>
            <a:ext cx="3269816" cy="3269816"/>
          </a:xfrm>
          <a:prstGeom prst="star1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2953988" y="4894817"/>
            <a:ext cx="787395" cy="369332"/>
          </a:xfrm>
          <a:prstGeom prst="rect">
            <a:avLst/>
          </a:prstGeom>
          <a:noFill/>
        </p:spPr>
        <p:txBody>
          <a:bodyPr wrap="none" rtlCol="0">
            <a:spAutoFit/>
          </a:bodyPr>
          <a:lstStyle/>
          <a:p>
            <a:r>
              <a:rPr lang="en-US" dirty="0" smtClean="0"/>
              <a:t>Testes</a:t>
            </a:r>
            <a:endParaRPr lang="en-US" dirty="0"/>
          </a:p>
        </p:txBody>
      </p:sp>
      <p:sp>
        <p:nvSpPr>
          <p:cNvPr id="5" name="TextBox 4"/>
          <p:cNvSpPr txBox="1"/>
          <p:nvPr/>
        </p:nvSpPr>
        <p:spPr>
          <a:xfrm>
            <a:off x="2095642" y="1242918"/>
            <a:ext cx="1645741" cy="369332"/>
          </a:xfrm>
          <a:prstGeom prst="rect">
            <a:avLst/>
          </a:prstGeom>
          <a:noFill/>
        </p:spPr>
        <p:txBody>
          <a:bodyPr wrap="none" rtlCol="0">
            <a:spAutoFit/>
          </a:bodyPr>
          <a:lstStyle/>
          <a:p>
            <a:r>
              <a:rPr lang="en-US" dirty="0" smtClean="0"/>
              <a:t>Skeletal Muscle</a:t>
            </a:r>
            <a:endParaRPr lang="en-US" dirty="0"/>
          </a:p>
        </p:txBody>
      </p:sp>
      <p:sp>
        <p:nvSpPr>
          <p:cNvPr id="6" name="TextBox 5"/>
          <p:cNvSpPr txBox="1"/>
          <p:nvPr/>
        </p:nvSpPr>
        <p:spPr>
          <a:xfrm>
            <a:off x="4231694" y="5079483"/>
            <a:ext cx="890914" cy="369332"/>
          </a:xfrm>
          <a:prstGeom prst="rect">
            <a:avLst/>
          </a:prstGeom>
          <a:noFill/>
        </p:spPr>
        <p:txBody>
          <a:bodyPr wrap="none" rtlCol="0">
            <a:spAutoFit/>
          </a:bodyPr>
          <a:lstStyle/>
          <a:p>
            <a:r>
              <a:rPr lang="en-US" dirty="0" smtClean="0"/>
              <a:t>Ovaries</a:t>
            </a:r>
            <a:endParaRPr lang="en-US" dirty="0"/>
          </a:p>
        </p:txBody>
      </p:sp>
      <p:sp>
        <p:nvSpPr>
          <p:cNvPr id="7" name="TextBox 6"/>
          <p:cNvSpPr txBox="1"/>
          <p:nvPr/>
        </p:nvSpPr>
        <p:spPr>
          <a:xfrm>
            <a:off x="5699152" y="5159230"/>
            <a:ext cx="1364476" cy="369332"/>
          </a:xfrm>
          <a:prstGeom prst="rect">
            <a:avLst/>
          </a:prstGeom>
          <a:noFill/>
        </p:spPr>
        <p:txBody>
          <a:bodyPr wrap="none" rtlCol="0">
            <a:spAutoFit/>
          </a:bodyPr>
          <a:lstStyle/>
          <a:p>
            <a:r>
              <a:rPr lang="en-US" dirty="0" smtClean="0"/>
              <a:t>Gill Filament</a:t>
            </a:r>
            <a:endParaRPr lang="en-US" dirty="0"/>
          </a:p>
        </p:txBody>
      </p:sp>
      <p:sp>
        <p:nvSpPr>
          <p:cNvPr id="8" name="TextBox 7"/>
          <p:cNvSpPr txBox="1"/>
          <p:nvPr/>
        </p:nvSpPr>
        <p:spPr>
          <a:xfrm>
            <a:off x="1821079" y="2287837"/>
            <a:ext cx="583100" cy="369332"/>
          </a:xfrm>
          <a:prstGeom prst="rect">
            <a:avLst/>
          </a:prstGeom>
          <a:noFill/>
        </p:spPr>
        <p:txBody>
          <a:bodyPr wrap="none" rtlCol="0">
            <a:spAutoFit/>
          </a:bodyPr>
          <a:lstStyle/>
          <a:p>
            <a:r>
              <a:rPr lang="en-US" dirty="0" smtClean="0"/>
              <a:t>Arm</a:t>
            </a:r>
            <a:endParaRPr lang="en-US" dirty="0"/>
          </a:p>
        </p:txBody>
      </p:sp>
      <p:sp>
        <p:nvSpPr>
          <p:cNvPr id="9" name="TextBox 8"/>
          <p:cNvSpPr txBox="1"/>
          <p:nvPr/>
        </p:nvSpPr>
        <p:spPr>
          <a:xfrm>
            <a:off x="7090416" y="3744338"/>
            <a:ext cx="711703" cy="369332"/>
          </a:xfrm>
          <a:prstGeom prst="rect">
            <a:avLst/>
          </a:prstGeom>
          <a:noFill/>
        </p:spPr>
        <p:txBody>
          <a:bodyPr wrap="none" rtlCol="0">
            <a:spAutoFit/>
          </a:bodyPr>
          <a:lstStyle/>
          <a:p>
            <a:r>
              <a:rPr lang="en-US" dirty="0" smtClean="0"/>
              <a:t>Heart</a:t>
            </a:r>
            <a:endParaRPr lang="en-US" dirty="0"/>
          </a:p>
        </p:txBody>
      </p:sp>
      <p:sp>
        <p:nvSpPr>
          <p:cNvPr id="10" name="TextBox 9"/>
          <p:cNvSpPr txBox="1"/>
          <p:nvPr/>
        </p:nvSpPr>
        <p:spPr>
          <a:xfrm>
            <a:off x="6427787" y="2562421"/>
            <a:ext cx="1374332" cy="369332"/>
          </a:xfrm>
          <a:prstGeom prst="rect">
            <a:avLst/>
          </a:prstGeom>
          <a:noFill/>
        </p:spPr>
        <p:txBody>
          <a:bodyPr wrap="none" rtlCol="0">
            <a:spAutoFit/>
          </a:bodyPr>
          <a:lstStyle/>
          <a:p>
            <a:r>
              <a:rPr lang="en-US" dirty="0" smtClean="0"/>
              <a:t>Blood Vessel</a:t>
            </a:r>
            <a:endParaRPr lang="en-US" dirty="0"/>
          </a:p>
        </p:txBody>
      </p:sp>
      <p:sp>
        <p:nvSpPr>
          <p:cNvPr id="11" name="TextBox 10"/>
          <p:cNvSpPr txBox="1"/>
          <p:nvPr/>
        </p:nvSpPr>
        <p:spPr>
          <a:xfrm>
            <a:off x="1570047" y="3704076"/>
            <a:ext cx="1051189" cy="369332"/>
          </a:xfrm>
          <a:prstGeom prst="rect">
            <a:avLst/>
          </a:prstGeom>
          <a:noFill/>
        </p:spPr>
        <p:txBody>
          <a:bodyPr wrap="none" rtlCol="0">
            <a:spAutoFit/>
          </a:bodyPr>
          <a:lstStyle/>
          <a:p>
            <a:r>
              <a:rPr lang="en-US" dirty="0" err="1" smtClean="0"/>
              <a:t>Blastema</a:t>
            </a:r>
            <a:endParaRPr lang="en-US" dirty="0"/>
          </a:p>
        </p:txBody>
      </p:sp>
      <p:sp>
        <p:nvSpPr>
          <p:cNvPr id="12" name="TextBox 11"/>
          <p:cNvSpPr txBox="1"/>
          <p:nvPr/>
        </p:nvSpPr>
        <p:spPr>
          <a:xfrm>
            <a:off x="5955169" y="1767734"/>
            <a:ext cx="668084" cy="369332"/>
          </a:xfrm>
          <a:prstGeom prst="rect">
            <a:avLst/>
          </a:prstGeom>
          <a:noFill/>
        </p:spPr>
        <p:txBody>
          <a:bodyPr wrap="none" rtlCol="0">
            <a:spAutoFit/>
          </a:bodyPr>
          <a:lstStyle/>
          <a:p>
            <a:r>
              <a:rPr lang="en-US" dirty="0" smtClean="0"/>
              <a:t>Bone</a:t>
            </a:r>
            <a:endParaRPr lang="en-US" dirty="0"/>
          </a:p>
        </p:txBody>
      </p:sp>
      <p:sp>
        <p:nvSpPr>
          <p:cNvPr id="13" name="TextBox 12"/>
          <p:cNvSpPr txBox="1"/>
          <p:nvPr/>
        </p:nvSpPr>
        <p:spPr>
          <a:xfrm>
            <a:off x="4054115" y="1242918"/>
            <a:ext cx="1014445" cy="369332"/>
          </a:xfrm>
          <a:prstGeom prst="rect">
            <a:avLst/>
          </a:prstGeom>
          <a:noFill/>
        </p:spPr>
        <p:txBody>
          <a:bodyPr wrap="none" rtlCol="0">
            <a:spAutoFit/>
          </a:bodyPr>
          <a:lstStyle/>
          <a:p>
            <a:r>
              <a:rPr lang="en-US" dirty="0" smtClean="0"/>
              <a:t>Cartilage</a:t>
            </a:r>
            <a:endParaRPr lang="en-US" dirty="0"/>
          </a:p>
        </p:txBody>
      </p:sp>
      <p:sp>
        <p:nvSpPr>
          <p:cNvPr id="14" name="TextBox 13"/>
          <p:cNvSpPr txBox="1"/>
          <p:nvPr/>
        </p:nvSpPr>
        <p:spPr>
          <a:xfrm>
            <a:off x="3655327" y="2832710"/>
            <a:ext cx="1776352" cy="923330"/>
          </a:xfrm>
          <a:prstGeom prst="rect">
            <a:avLst/>
          </a:prstGeom>
          <a:noFill/>
        </p:spPr>
        <p:txBody>
          <a:bodyPr wrap="square" rtlCol="0">
            <a:spAutoFit/>
          </a:bodyPr>
          <a:lstStyle/>
          <a:p>
            <a:pPr algn="ctr"/>
            <a:r>
              <a:rPr lang="en-US" dirty="0" smtClean="0"/>
              <a:t>All</a:t>
            </a:r>
            <a:br>
              <a:rPr lang="en-US" dirty="0" smtClean="0"/>
            </a:br>
            <a:r>
              <a:rPr lang="en-US" dirty="0" smtClean="0"/>
              <a:t> Pairwise DE Comparisons</a:t>
            </a:r>
            <a:endParaRPr lang="en-US" dirty="0"/>
          </a:p>
        </p:txBody>
      </p:sp>
      <p:pic>
        <p:nvPicPr>
          <p:cNvPr id="15" name="Picture 14"/>
          <p:cNvPicPr>
            <a:picLocks noChangeAspect="1"/>
          </p:cNvPicPr>
          <p:nvPr/>
        </p:nvPicPr>
        <p:blipFill>
          <a:blip r:embed="rId3">
            <a:alphaModFix/>
          </a:blip>
          <a:stretch>
            <a:fillRect/>
          </a:stretch>
        </p:blipFill>
        <p:spPr>
          <a:xfrm rot="1118024">
            <a:off x="1834611" y="2291967"/>
            <a:ext cx="962274" cy="919187"/>
          </a:xfrm>
          <a:prstGeom prst="rect">
            <a:avLst/>
          </a:prstGeom>
        </p:spPr>
      </p:pic>
      <p:pic>
        <p:nvPicPr>
          <p:cNvPr id="16" name="Picture 15" descr="skeletal_muscl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9487" y="1652779"/>
            <a:ext cx="947016" cy="299621"/>
          </a:xfrm>
          <a:prstGeom prst="rect">
            <a:avLst/>
          </a:prstGeom>
        </p:spPr>
      </p:pic>
      <p:pic>
        <p:nvPicPr>
          <p:cNvPr id="17" name="Picture 16"/>
          <p:cNvPicPr>
            <a:picLocks noChangeAspect="1"/>
          </p:cNvPicPr>
          <p:nvPr/>
        </p:nvPicPr>
        <p:blipFill>
          <a:blip r:embed="rId5"/>
          <a:stretch>
            <a:fillRect/>
          </a:stretch>
        </p:blipFill>
        <p:spPr>
          <a:xfrm rot="5400000">
            <a:off x="5065845" y="1265288"/>
            <a:ext cx="920835" cy="592812"/>
          </a:xfrm>
          <a:prstGeom prst="rect">
            <a:avLst/>
          </a:prstGeom>
        </p:spPr>
      </p:pic>
      <p:pic>
        <p:nvPicPr>
          <p:cNvPr id="18" name="Picture 17"/>
          <p:cNvPicPr>
            <a:picLocks noChangeAspect="1"/>
          </p:cNvPicPr>
          <p:nvPr/>
        </p:nvPicPr>
        <p:blipFill>
          <a:blip r:embed="rId6"/>
          <a:stretch>
            <a:fillRect/>
          </a:stretch>
        </p:blipFill>
        <p:spPr>
          <a:xfrm rot="3139799">
            <a:off x="6817545" y="2558994"/>
            <a:ext cx="657724" cy="930295"/>
          </a:xfrm>
          <a:prstGeom prst="rect">
            <a:avLst/>
          </a:prstGeom>
        </p:spPr>
      </p:pic>
      <p:pic>
        <p:nvPicPr>
          <p:cNvPr id="19" name="Picture 18"/>
          <p:cNvPicPr>
            <a:picLocks noChangeAspect="1"/>
          </p:cNvPicPr>
          <p:nvPr/>
        </p:nvPicPr>
        <p:blipFill>
          <a:blip r:embed="rId7">
            <a:alphaModFix/>
          </a:blip>
          <a:stretch>
            <a:fillRect/>
          </a:stretch>
        </p:blipFill>
        <p:spPr>
          <a:xfrm>
            <a:off x="6182877" y="3344993"/>
            <a:ext cx="880751" cy="1010698"/>
          </a:xfrm>
          <a:prstGeom prst="rect">
            <a:avLst/>
          </a:prstGeom>
        </p:spPr>
      </p:pic>
      <p:pic>
        <p:nvPicPr>
          <p:cNvPr id="20" name="Picture 19"/>
          <p:cNvPicPr>
            <a:picLocks noChangeAspect="1"/>
          </p:cNvPicPr>
          <p:nvPr/>
        </p:nvPicPr>
        <p:blipFill>
          <a:blip r:embed="rId8"/>
          <a:stretch>
            <a:fillRect/>
          </a:stretch>
        </p:blipFill>
        <p:spPr>
          <a:xfrm>
            <a:off x="4115951" y="5448815"/>
            <a:ext cx="1113905" cy="737261"/>
          </a:xfrm>
          <a:prstGeom prst="rect">
            <a:avLst/>
          </a:prstGeom>
        </p:spPr>
      </p:pic>
      <p:grpSp>
        <p:nvGrpSpPr>
          <p:cNvPr id="21" name="Group 20"/>
          <p:cNvGrpSpPr/>
          <p:nvPr/>
        </p:nvGrpSpPr>
        <p:grpSpPr>
          <a:xfrm>
            <a:off x="2809065" y="5273185"/>
            <a:ext cx="533187" cy="455044"/>
            <a:chOff x="6107260" y="5728229"/>
            <a:chExt cx="373915" cy="378279"/>
          </a:xfrm>
        </p:grpSpPr>
        <p:sp>
          <p:nvSpPr>
            <p:cNvPr id="22" name="Oval 21"/>
            <p:cNvSpPr/>
            <p:nvPr/>
          </p:nvSpPr>
          <p:spPr>
            <a:xfrm>
              <a:off x="6107260" y="5858766"/>
              <a:ext cx="247742" cy="247742"/>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 name="Straight Arrow Connector 22"/>
            <p:cNvCxnSpPr>
              <a:stCxn id="22" idx="7"/>
            </p:cNvCxnSpPr>
            <p:nvPr/>
          </p:nvCxnSpPr>
          <p:spPr>
            <a:xfrm flipV="1">
              <a:off x="6318721" y="5728229"/>
              <a:ext cx="162454" cy="16681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24" name="Freeform 23"/>
          <p:cNvSpPr/>
          <p:nvPr/>
        </p:nvSpPr>
        <p:spPr>
          <a:xfrm rot="1736307">
            <a:off x="1904415" y="4132212"/>
            <a:ext cx="514787" cy="439163"/>
          </a:xfrm>
          <a:custGeom>
            <a:avLst/>
            <a:gdLst>
              <a:gd name="connsiteX0" fmla="*/ 76205 w 1502688"/>
              <a:gd name="connsiteY0" fmla="*/ 1188941 h 1281939"/>
              <a:gd name="connsiteX1" fmla="*/ 230584 w 1502688"/>
              <a:gd name="connsiteY1" fmla="*/ 393294 h 1281939"/>
              <a:gd name="connsiteX2" fmla="*/ 705597 w 1502688"/>
              <a:gd name="connsiteY2" fmla="*/ 1409 h 1281939"/>
              <a:gd name="connsiteX3" fmla="*/ 1204361 w 1502688"/>
              <a:gd name="connsiteY3" fmla="*/ 298292 h 1281939"/>
              <a:gd name="connsiteX4" fmla="*/ 1441868 w 1502688"/>
              <a:gd name="connsiteY4" fmla="*/ 1165190 h 1281939"/>
              <a:gd name="connsiteX5" fmla="*/ 76205 w 1502688"/>
              <a:gd name="connsiteY5" fmla="*/ 1188941 h 128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688" h="1281939">
                <a:moveTo>
                  <a:pt x="76205" y="1188941"/>
                </a:moveTo>
                <a:cubicBezTo>
                  <a:pt x="-125676" y="1060292"/>
                  <a:pt x="125685" y="591216"/>
                  <a:pt x="230584" y="393294"/>
                </a:cubicBezTo>
                <a:cubicBezTo>
                  <a:pt x="335483" y="195372"/>
                  <a:pt x="543301" y="17243"/>
                  <a:pt x="705597" y="1409"/>
                </a:cubicBezTo>
                <a:cubicBezTo>
                  <a:pt x="867893" y="-14425"/>
                  <a:pt x="1081649" y="104329"/>
                  <a:pt x="1204361" y="298292"/>
                </a:cubicBezTo>
                <a:cubicBezTo>
                  <a:pt x="1327073" y="492255"/>
                  <a:pt x="1631873" y="1014769"/>
                  <a:pt x="1441868" y="1165190"/>
                </a:cubicBezTo>
                <a:cubicBezTo>
                  <a:pt x="1251863" y="1315611"/>
                  <a:pt x="278086" y="1317590"/>
                  <a:pt x="76205" y="1188941"/>
                </a:cubicBezTo>
                <a:close/>
              </a:path>
            </a:pathLst>
          </a:custGeom>
          <a:solidFill>
            <a:srgbClr val="FFFFCC"/>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25" name="TextBox 24"/>
          <p:cNvSpPr txBox="1"/>
          <p:nvPr/>
        </p:nvSpPr>
        <p:spPr>
          <a:xfrm>
            <a:off x="629678" y="142401"/>
            <a:ext cx="7930376" cy="584776"/>
          </a:xfrm>
          <a:prstGeom prst="rect">
            <a:avLst/>
          </a:prstGeom>
          <a:noFill/>
        </p:spPr>
        <p:txBody>
          <a:bodyPr wrap="none" rtlCol="0">
            <a:spAutoFit/>
          </a:bodyPr>
          <a:lstStyle/>
          <a:p>
            <a:pPr marL="514350" indent="-514350" algn="ctr">
              <a:buAutoNum type="arabicPeriod" startAt="2"/>
            </a:pPr>
            <a:r>
              <a:rPr lang="en-US" sz="3200" dirty="0" smtClean="0"/>
              <a:t>Identification of Tissue-enriched Expression</a:t>
            </a:r>
          </a:p>
        </p:txBody>
      </p:sp>
      <p:sp>
        <p:nvSpPr>
          <p:cNvPr id="26" name="TextBox 25"/>
          <p:cNvSpPr txBox="1"/>
          <p:nvPr/>
        </p:nvSpPr>
        <p:spPr>
          <a:xfrm>
            <a:off x="2598711" y="6233116"/>
            <a:ext cx="4207953" cy="400110"/>
          </a:xfrm>
          <a:prstGeom prst="rect">
            <a:avLst/>
          </a:prstGeom>
          <a:noFill/>
        </p:spPr>
        <p:txBody>
          <a:bodyPr wrap="none" rtlCol="0">
            <a:spAutoFit/>
          </a:bodyPr>
          <a:lstStyle/>
          <a:p>
            <a:r>
              <a:rPr lang="en-US" sz="2000" dirty="0" err="1" smtClean="0"/>
              <a:t>EdgeR</a:t>
            </a:r>
            <a:r>
              <a:rPr lang="en-US" sz="2000" dirty="0" smtClean="0"/>
              <a:t>, min 4-fold change, FDR &lt;= 1e-3</a:t>
            </a:r>
            <a:endParaRPr lang="en-US" sz="2000" dirty="0"/>
          </a:p>
        </p:txBody>
      </p:sp>
      <p:pic>
        <p:nvPicPr>
          <p:cNvPr id="28" name="Picture 27" descr="Gill.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486251">
            <a:off x="5751725" y="4635684"/>
            <a:ext cx="1630168" cy="564558"/>
          </a:xfrm>
          <a:prstGeom prst="rect">
            <a:avLst/>
          </a:prstGeom>
        </p:spPr>
      </p:pic>
      <p:grpSp>
        <p:nvGrpSpPr>
          <p:cNvPr id="53" name="Group 52"/>
          <p:cNvGrpSpPr/>
          <p:nvPr/>
        </p:nvGrpSpPr>
        <p:grpSpPr>
          <a:xfrm>
            <a:off x="2598711" y="1612250"/>
            <a:ext cx="3829076" cy="3467233"/>
            <a:chOff x="2598711" y="1612250"/>
            <a:chExt cx="3829076" cy="3467233"/>
          </a:xfrm>
        </p:grpSpPr>
        <p:cxnSp>
          <p:nvCxnSpPr>
            <p:cNvPr id="27" name="Straight Arrow Connector 26"/>
            <p:cNvCxnSpPr>
              <a:stCxn id="11" idx="3"/>
            </p:cNvCxnSpPr>
            <p:nvPr/>
          </p:nvCxnSpPr>
          <p:spPr>
            <a:xfrm flipH="1" flipV="1">
              <a:off x="2598711" y="3152588"/>
              <a:ext cx="22525" cy="736154"/>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1" idx="3"/>
            </p:cNvCxnSpPr>
            <p:nvPr/>
          </p:nvCxnSpPr>
          <p:spPr>
            <a:xfrm flipV="1">
              <a:off x="2621236" y="2022112"/>
              <a:ext cx="541099" cy="186663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1" idx="3"/>
              <a:endCxn id="13" idx="2"/>
            </p:cNvCxnSpPr>
            <p:nvPr/>
          </p:nvCxnSpPr>
          <p:spPr>
            <a:xfrm flipV="1">
              <a:off x="2621236" y="1612250"/>
              <a:ext cx="1940102" cy="2276492"/>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11" idx="3"/>
            </p:cNvCxnSpPr>
            <p:nvPr/>
          </p:nvCxnSpPr>
          <p:spPr>
            <a:xfrm flipV="1">
              <a:off x="2621236" y="2162327"/>
              <a:ext cx="3333933" cy="1726415"/>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11" idx="3"/>
            </p:cNvCxnSpPr>
            <p:nvPr/>
          </p:nvCxnSpPr>
          <p:spPr>
            <a:xfrm flipV="1">
              <a:off x="2621236" y="3048000"/>
              <a:ext cx="3806551" cy="840742"/>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11" idx="3"/>
            </p:cNvCxnSpPr>
            <p:nvPr/>
          </p:nvCxnSpPr>
          <p:spPr>
            <a:xfrm>
              <a:off x="2621236" y="3888742"/>
              <a:ext cx="3698882"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11" idx="3"/>
            </p:cNvCxnSpPr>
            <p:nvPr/>
          </p:nvCxnSpPr>
          <p:spPr>
            <a:xfrm>
              <a:off x="2621236" y="3888742"/>
              <a:ext cx="3077916" cy="86940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11" idx="3"/>
            </p:cNvCxnSpPr>
            <p:nvPr/>
          </p:nvCxnSpPr>
          <p:spPr>
            <a:xfrm>
              <a:off x="2621236" y="3888742"/>
              <a:ext cx="1801352" cy="1190741"/>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11" idx="3"/>
              <a:endCxn id="4" idx="1"/>
            </p:cNvCxnSpPr>
            <p:nvPr/>
          </p:nvCxnSpPr>
          <p:spPr>
            <a:xfrm>
              <a:off x="2621236" y="3888742"/>
              <a:ext cx="332752" cy="1190741"/>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4295533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46624" y="499869"/>
            <a:ext cx="4547279" cy="5444519"/>
            <a:chOff x="373648" y="702519"/>
            <a:chExt cx="4547279" cy="5444519"/>
          </a:xfrm>
        </p:grpSpPr>
        <p:pic>
          <p:nvPicPr>
            <p:cNvPr id="2" name="Picture 1" descr="Screen Shot 2014-02-09 at 7.36.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160" y="1621197"/>
              <a:ext cx="4533767" cy="4525841"/>
            </a:xfrm>
            <a:prstGeom prst="rect">
              <a:avLst/>
            </a:prstGeom>
          </p:spPr>
        </p:pic>
        <p:pic>
          <p:nvPicPr>
            <p:cNvPr id="3" name="Picture 2" descr="Screen Shot 2014-02-09 at 7.37.4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648" y="702519"/>
              <a:ext cx="4533767" cy="955929"/>
            </a:xfrm>
            <a:prstGeom prst="rect">
              <a:avLst/>
            </a:prstGeom>
          </p:spPr>
        </p:pic>
      </p:grpSp>
      <p:sp>
        <p:nvSpPr>
          <p:cNvPr id="5" name="Right Brace 4"/>
          <p:cNvSpPr/>
          <p:nvPr/>
        </p:nvSpPr>
        <p:spPr>
          <a:xfrm>
            <a:off x="4880391" y="1455798"/>
            <a:ext cx="151121" cy="13487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p:cNvSpPr txBox="1"/>
          <p:nvPr/>
        </p:nvSpPr>
        <p:spPr>
          <a:xfrm>
            <a:off x="5145584" y="1344197"/>
            <a:ext cx="3791498" cy="276999"/>
          </a:xfrm>
          <a:prstGeom prst="rect">
            <a:avLst/>
          </a:prstGeom>
          <a:noFill/>
        </p:spPr>
        <p:txBody>
          <a:bodyPr wrap="none" rtlCol="0">
            <a:spAutoFit/>
          </a:bodyPr>
          <a:lstStyle/>
          <a:p>
            <a:r>
              <a:rPr lang="en-US" sz="1200" dirty="0" smtClean="0"/>
              <a:t>Arm (193), GO: thick ascending limb development [8.8e-5] </a:t>
            </a:r>
            <a:endParaRPr lang="en-US" sz="1200" dirty="0"/>
          </a:p>
        </p:txBody>
      </p:sp>
      <p:sp>
        <p:nvSpPr>
          <p:cNvPr id="8" name="Right Brace 7"/>
          <p:cNvSpPr/>
          <p:nvPr/>
        </p:nvSpPr>
        <p:spPr>
          <a:xfrm>
            <a:off x="4880393" y="1621196"/>
            <a:ext cx="151120" cy="50417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nvSpPr>
        <p:spPr>
          <a:xfrm>
            <a:off x="5145584" y="1757521"/>
            <a:ext cx="1095597" cy="276999"/>
          </a:xfrm>
          <a:prstGeom prst="rect">
            <a:avLst/>
          </a:prstGeom>
          <a:noFill/>
        </p:spPr>
        <p:txBody>
          <a:bodyPr wrap="none" rtlCol="0">
            <a:spAutoFit/>
          </a:bodyPr>
          <a:lstStyle/>
          <a:p>
            <a:r>
              <a:rPr lang="en-US" sz="1200" dirty="0" smtClean="0"/>
              <a:t>Ovaries (1225)</a:t>
            </a:r>
            <a:endParaRPr lang="en-US" sz="1200" dirty="0"/>
          </a:p>
        </p:txBody>
      </p:sp>
      <p:sp>
        <p:nvSpPr>
          <p:cNvPr id="10" name="Right Brace 9"/>
          <p:cNvSpPr/>
          <p:nvPr/>
        </p:nvSpPr>
        <p:spPr>
          <a:xfrm>
            <a:off x="4880391" y="2125367"/>
            <a:ext cx="151121" cy="36425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5145584" y="2153057"/>
            <a:ext cx="1520819" cy="276999"/>
          </a:xfrm>
          <a:prstGeom prst="rect">
            <a:avLst/>
          </a:prstGeom>
          <a:noFill/>
        </p:spPr>
        <p:txBody>
          <a:bodyPr wrap="none" rtlCol="0">
            <a:spAutoFit/>
          </a:bodyPr>
          <a:lstStyle/>
          <a:p>
            <a:r>
              <a:rPr lang="en-US" sz="1200" dirty="0" smtClean="0"/>
              <a:t>Skeletal Muscle (539)</a:t>
            </a:r>
            <a:endParaRPr lang="en-US" sz="1200" dirty="0"/>
          </a:p>
        </p:txBody>
      </p:sp>
      <p:sp>
        <p:nvSpPr>
          <p:cNvPr id="12" name="TextBox 11"/>
          <p:cNvSpPr txBox="1"/>
          <p:nvPr/>
        </p:nvSpPr>
        <p:spPr>
          <a:xfrm>
            <a:off x="5145584" y="3498893"/>
            <a:ext cx="3039339" cy="276999"/>
          </a:xfrm>
          <a:prstGeom prst="rect">
            <a:avLst/>
          </a:prstGeom>
          <a:noFill/>
        </p:spPr>
        <p:txBody>
          <a:bodyPr wrap="none" rtlCol="0">
            <a:spAutoFit/>
          </a:bodyPr>
          <a:lstStyle/>
          <a:p>
            <a:r>
              <a:rPr lang="en-US" sz="1200" dirty="0" smtClean="0"/>
              <a:t>Testes (4113), GO: spermatogenesis [2.5e-14] </a:t>
            </a:r>
            <a:endParaRPr lang="en-US" sz="1200" dirty="0"/>
          </a:p>
        </p:txBody>
      </p:sp>
      <p:sp>
        <p:nvSpPr>
          <p:cNvPr id="13" name="Right Brace 12"/>
          <p:cNvSpPr/>
          <p:nvPr/>
        </p:nvSpPr>
        <p:spPr>
          <a:xfrm>
            <a:off x="4880391" y="2532205"/>
            <a:ext cx="171604" cy="219628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Right Brace 13"/>
          <p:cNvSpPr/>
          <p:nvPr/>
        </p:nvSpPr>
        <p:spPr>
          <a:xfrm>
            <a:off x="4880392" y="4742000"/>
            <a:ext cx="171604" cy="4630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p:cNvSpPr txBox="1"/>
          <p:nvPr/>
        </p:nvSpPr>
        <p:spPr>
          <a:xfrm>
            <a:off x="5145584" y="4813158"/>
            <a:ext cx="1339880" cy="276999"/>
          </a:xfrm>
          <a:prstGeom prst="rect">
            <a:avLst/>
          </a:prstGeom>
          <a:noFill/>
        </p:spPr>
        <p:txBody>
          <a:bodyPr wrap="none" rtlCol="0">
            <a:spAutoFit/>
          </a:bodyPr>
          <a:lstStyle/>
          <a:p>
            <a:r>
              <a:rPr lang="en-US" sz="1200" dirty="0" smtClean="0"/>
              <a:t>Blood Vessel (939)</a:t>
            </a:r>
            <a:endParaRPr lang="en-US" sz="1200" dirty="0"/>
          </a:p>
        </p:txBody>
      </p:sp>
      <p:sp>
        <p:nvSpPr>
          <p:cNvPr id="17" name="TextBox 16"/>
          <p:cNvSpPr txBox="1"/>
          <p:nvPr/>
        </p:nvSpPr>
        <p:spPr>
          <a:xfrm>
            <a:off x="2134838" y="634969"/>
            <a:ext cx="857101" cy="369332"/>
          </a:xfrm>
          <a:prstGeom prst="rect">
            <a:avLst/>
          </a:prstGeom>
          <a:noFill/>
        </p:spPr>
        <p:txBody>
          <a:bodyPr wrap="none" rtlCol="0">
            <a:spAutoFit/>
          </a:bodyPr>
          <a:lstStyle/>
          <a:p>
            <a:r>
              <a:rPr lang="en-US" dirty="0" smtClean="0"/>
              <a:t>Tissues</a:t>
            </a:r>
            <a:endParaRPr lang="en-US" dirty="0"/>
          </a:p>
        </p:txBody>
      </p:sp>
      <p:sp>
        <p:nvSpPr>
          <p:cNvPr id="18" name="TextBox 17"/>
          <p:cNvSpPr txBox="1"/>
          <p:nvPr/>
        </p:nvSpPr>
        <p:spPr>
          <a:xfrm rot="16200000">
            <a:off x="-193841" y="3461887"/>
            <a:ext cx="774571" cy="369332"/>
          </a:xfrm>
          <a:prstGeom prst="rect">
            <a:avLst/>
          </a:prstGeom>
          <a:noFill/>
        </p:spPr>
        <p:txBody>
          <a:bodyPr wrap="none" rtlCol="0">
            <a:spAutoFit/>
          </a:bodyPr>
          <a:lstStyle/>
          <a:p>
            <a:r>
              <a:rPr lang="en-US" dirty="0" smtClean="0"/>
              <a:t>Genes</a:t>
            </a:r>
            <a:endParaRPr lang="en-US" dirty="0"/>
          </a:p>
        </p:txBody>
      </p:sp>
      <p:sp>
        <p:nvSpPr>
          <p:cNvPr id="19" name="Right Brace 18"/>
          <p:cNvSpPr/>
          <p:nvPr/>
        </p:nvSpPr>
        <p:spPr>
          <a:xfrm>
            <a:off x="4893903" y="5220782"/>
            <a:ext cx="151121" cy="8284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Right Brace 19"/>
          <p:cNvSpPr/>
          <p:nvPr/>
        </p:nvSpPr>
        <p:spPr>
          <a:xfrm>
            <a:off x="4893903" y="5331762"/>
            <a:ext cx="151121" cy="8284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Right Brace 20"/>
          <p:cNvSpPr/>
          <p:nvPr/>
        </p:nvSpPr>
        <p:spPr>
          <a:xfrm>
            <a:off x="4896431" y="5452610"/>
            <a:ext cx="151121" cy="8284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Right Brace 21"/>
          <p:cNvSpPr/>
          <p:nvPr/>
        </p:nvSpPr>
        <p:spPr>
          <a:xfrm>
            <a:off x="4880391" y="5571159"/>
            <a:ext cx="166897" cy="162366"/>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Right Brace 22"/>
          <p:cNvSpPr/>
          <p:nvPr/>
        </p:nvSpPr>
        <p:spPr>
          <a:xfrm>
            <a:off x="4878127" y="5780855"/>
            <a:ext cx="166897" cy="9926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TextBox 23"/>
          <p:cNvSpPr txBox="1"/>
          <p:nvPr/>
        </p:nvSpPr>
        <p:spPr>
          <a:xfrm>
            <a:off x="5283037" y="6095302"/>
            <a:ext cx="3336370" cy="461665"/>
          </a:xfrm>
          <a:prstGeom prst="rect">
            <a:avLst/>
          </a:prstGeom>
          <a:noFill/>
        </p:spPr>
        <p:txBody>
          <a:bodyPr wrap="none" rtlCol="0">
            <a:spAutoFit/>
          </a:bodyPr>
          <a:lstStyle/>
          <a:p>
            <a:r>
              <a:rPr lang="en-US" sz="1200" dirty="0" smtClean="0"/>
              <a:t>Heart (238), </a:t>
            </a:r>
            <a:br>
              <a:rPr lang="en-US" sz="1200" dirty="0" smtClean="0"/>
            </a:br>
            <a:r>
              <a:rPr lang="en-US" sz="1200" dirty="0" smtClean="0"/>
              <a:t>GO: vascular process in circulatory system [2.6e-3]</a:t>
            </a:r>
            <a:endParaRPr lang="en-US" sz="1200" dirty="0"/>
          </a:p>
        </p:txBody>
      </p:sp>
      <p:sp>
        <p:nvSpPr>
          <p:cNvPr id="25" name="TextBox 24"/>
          <p:cNvSpPr txBox="1"/>
          <p:nvPr/>
        </p:nvSpPr>
        <p:spPr>
          <a:xfrm>
            <a:off x="5283037" y="5490063"/>
            <a:ext cx="3755205" cy="276999"/>
          </a:xfrm>
          <a:prstGeom prst="rect">
            <a:avLst/>
          </a:prstGeom>
          <a:noFill/>
        </p:spPr>
        <p:txBody>
          <a:bodyPr wrap="none" rtlCol="0">
            <a:spAutoFit/>
          </a:bodyPr>
          <a:lstStyle/>
          <a:p>
            <a:r>
              <a:rPr lang="en-US" sz="1200" dirty="0" smtClean="0"/>
              <a:t>Cartilage (255), GO: collagen fibril organization [4.5e-10]</a:t>
            </a:r>
            <a:endParaRPr lang="en-US" sz="1200" dirty="0"/>
          </a:p>
        </p:txBody>
      </p:sp>
      <p:sp>
        <p:nvSpPr>
          <p:cNvPr id="26" name="TextBox 25"/>
          <p:cNvSpPr txBox="1"/>
          <p:nvPr/>
        </p:nvSpPr>
        <p:spPr>
          <a:xfrm>
            <a:off x="5283037" y="5271124"/>
            <a:ext cx="2998011" cy="276999"/>
          </a:xfrm>
          <a:prstGeom prst="rect">
            <a:avLst/>
          </a:prstGeom>
          <a:noFill/>
        </p:spPr>
        <p:txBody>
          <a:bodyPr wrap="none" rtlCol="0">
            <a:spAutoFit/>
          </a:bodyPr>
          <a:lstStyle/>
          <a:p>
            <a:r>
              <a:rPr lang="en-US" sz="1200" dirty="0" err="1" smtClean="0"/>
              <a:t>Blastema</a:t>
            </a:r>
            <a:r>
              <a:rPr lang="en-US" sz="1200" dirty="0" smtClean="0"/>
              <a:t> (202): limb morphogenesis [2.5e-5]</a:t>
            </a:r>
            <a:endParaRPr lang="en-US" sz="1200" dirty="0"/>
          </a:p>
        </p:txBody>
      </p:sp>
      <p:sp>
        <p:nvSpPr>
          <p:cNvPr id="27" name="TextBox 26"/>
          <p:cNvSpPr txBox="1"/>
          <p:nvPr/>
        </p:nvSpPr>
        <p:spPr>
          <a:xfrm>
            <a:off x="5283037" y="5066641"/>
            <a:ext cx="3821704" cy="276999"/>
          </a:xfrm>
          <a:prstGeom prst="rect">
            <a:avLst/>
          </a:prstGeom>
          <a:noFill/>
        </p:spPr>
        <p:txBody>
          <a:bodyPr wrap="none" rtlCol="0">
            <a:spAutoFit/>
          </a:bodyPr>
          <a:lstStyle/>
          <a:p>
            <a:r>
              <a:rPr lang="en-US" sz="1200" dirty="0" smtClean="0"/>
              <a:t>Bone (272), GO: myeloid leukocyte differentiation [2.2e-3] </a:t>
            </a:r>
            <a:endParaRPr lang="en-US" sz="1200" dirty="0"/>
          </a:p>
        </p:txBody>
      </p:sp>
      <p:cxnSp>
        <p:nvCxnSpPr>
          <p:cNvPr id="29" name="Straight Connector 28"/>
          <p:cNvCxnSpPr>
            <a:stCxn id="23" idx="1"/>
            <a:endCxn id="24" idx="1"/>
          </p:cNvCxnSpPr>
          <p:nvPr/>
        </p:nvCxnSpPr>
        <p:spPr>
          <a:xfrm>
            <a:off x="5045024" y="5830485"/>
            <a:ext cx="238013" cy="49565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033084" y="5645730"/>
            <a:ext cx="273471" cy="194477"/>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5036259" y="5208316"/>
            <a:ext cx="249953" cy="55518"/>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20" idx="1"/>
          </p:cNvCxnSpPr>
          <p:nvPr/>
        </p:nvCxnSpPr>
        <p:spPr>
          <a:xfrm>
            <a:off x="5045024" y="5373182"/>
            <a:ext cx="271783" cy="27280"/>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a:stCxn id="21" idx="1"/>
          </p:cNvCxnSpPr>
          <p:nvPr/>
        </p:nvCxnSpPr>
        <p:spPr>
          <a:xfrm>
            <a:off x="5047552" y="5494030"/>
            <a:ext cx="259003" cy="151700"/>
          </a:xfrm>
          <a:prstGeom prst="line">
            <a:avLst/>
          </a:prstGeom>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5283037" y="5757339"/>
            <a:ext cx="1331539" cy="276999"/>
          </a:xfrm>
          <a:prstGeom prst="rect">
            <a:avLst/>
          </a:prstGeom>
          <a:noFill/>
        </p:spPr>
        <p:txBody>
          <a:bodyPr wrap="none" rtlCol="0">
            <a:spAutoFit/>
          </a:bodyPr>
          <a:lstStyle/>
          <a:p>
            <a:r>
              <a:rPr lang="en-US" sz="1200" dirty="0" smtClean="0"/>
              <a:t>Gill Filament (765)</a:t>
            </a:r>
            <a:endParaRPr lang="en-US" sz="1200" dirty="0"/>
          </a:p>
        </p:txBody>
      </p:sp>
      <p:sp>
        <p:nvSpPr>
          <p:cNvPr id="48" name="TextBox 47"/>
          <p:cNvSpPr txBox="1"/>
          <p:nvPr/>
        </p:nvSpPr>
        <p:spPr>
          <a:xfrm>
            <a:off x="916110" y="6045835"/>
            <a:ext cx="2631049" cy="276999"/>
          </a:xfrm>
          <a:prstGeom prst="rect">
            <a:avLst/>
          </a:prstGeom>
          <a:noFill/>
        </p:spPr>
        <p:txBody>
          <a:bodyPr wrap="none" rtlCol="0">
            <a:spAutoFit/>
          </a:bodyPr>
          <a:lstStyle/>
          <a:p>
            <a:r>
              <a:rPr lang="en-US" sz="1200" i="1" dirty="0" err="1" smtClean="0"/>
              <a:t>EdgeR</a:t>
            </a:r>
            <a:r>
              <a:rPr lang="en-US" sz="1200" i="1" dirty="0" smtClean="0"/>
              <a:t>, min 4-fold change, FDR &lt;= 1e-3</a:t>
            </a:r>
            <a:endParaRPr lang="en-US" sz="1200" i="1" dirty="0"/>
          </a:p>
        </p:txBody>
      </p:sp>
      <p:sp>
        <p:nvSpPr>
          <p:cNvPr id="49" name="TextBox 48"/>
          <p:cNvSpPr txBox="1"/>
          <p:nvPr/>
        </p:nvSpPr>
        <p:spPr>
          <a:xfrm>
            <a:off x="1087607" y="68143"/>
            <a:ext cx="7382074" cy="523220"/>
          </a:xfrm>
          <a:prstGeom prst="rect">
            <a:avLst/>
          </a:prstGeom>
          <a:noFill/>
        </p:spPr>
        <p:txBody>
          <a:bodyPr wrap="none" rtlCol="0">
            <a:spAutoFit/>
          </a:bodyPr>
          <a:lstStyle/>
          <a:p>
            <a:r>
              <a:rPr lang="en-US" sz="2800" dirty="0" smtClean="0"/>
              <a:t>Identification of Tissue-enriched Gene Expression</a:t>
            </a:r>
            <a:endParaRPr lang="en-US" sz="2800" dirty="0"/>
          </a:p>
        </p:txBody>
      </p:sp>
      <p:sp>
        <p:nvSpPr>
          <p:cNvPr id="50" name="TextBox 49"/>
          <p:cNvSpPr txBox="1"/>
          <p:nvPr/>
        </p:nvSpPr>
        <p:spPr>
          <a:xfrm>
            <a:off x="916110" y="6274629"/>
            <a:ext cx="2471350" cy="276999"/>
          </a:xfrm>
          <a:prstGeom prst="rect">
            <a:avLst/>
          </a:prstGeom>
          <a:noFill/>
        </p:spPr>
        <p:txBody>
          <a:bodyPr wrap="none" rtlCol="0">
            <a:spAutoFit/>
          </a:bodyPr>
          <a:lstStyle/>
          <a:p>
            <a:r>
              <a:rPr lang="en-US" sz="1200" i="1" dirty="0" smtClean="0"/>
              <a:t>Functional enrichment using GO-Seq</a:t>
            </a:r>
            <a:endParaRPr lang="en-US" sz="1200" i="1" dirty="0"/>
          </a:p>
        </p:txBody>
      </p:sp>
      <p:sp>
        <p:nvSpPr>
          <p:cNvPr id="51" name="Rectangle 50"/>
          <p:cNvSpPr/>
          <p:nvPr/>
        </p:nvSpPr>
        <p:spPr>
          <a:xfrm>
            <a:off x="2721208" y="5258456"/>
            <a:ext cx="606487" cy="217230"/>
          </a:xfrm>
          <a:prstGeom prst="rect">
            <a:avLst/>
          </a:prstGeom>
          <a:noFill/>
          <a:ln w="57150" cmpd="sng">
            <a:solidFill>
              <a:schemeClr val="accent6"/>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26520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p:cTn id="7" dur="500" fill="hold"/>
                                        <p:tgtEl>
                                          <p:spTgt spid="51"/>
                                        </p:tgtEl>
                                        <p:attrNameLst>
                                          <p:attrName>ppt_w</p:attrName>
                                        </p:attrNameLst>
                                      </p:cBhvr>
                                      <p:tavLst>
                                        <p:tav tm="0">
                                          <p:val>
                                            <p:fltVal val="0"/>
                                          </p:val>
                                        </p:tav>
                                        <p:tav tm="100000">
                                          <p:val>
                                            <p:strVal val="#ppt_w"/>
                                          </p:val>
                                        </p:tav>
                                      </p:tavLst>
                                    </p:anim>
                                    <p:anim calcmode="lin" valueType="num">
                                      <p:cBhvr>
                                        <p:cTn id="8" dur="500" fill="hold"/>
                                        <p:tgtEl>
                                          <p:spTgt spid="51"/>
                                        </p:tgtEl>
                                        <p:attrNameLst>
                                          <p:attrName>ppt_h</p:attrName>
                                        </p:attrNameLst>
                                      </p:cBhvr>
                                      <p:tavLst>
                                        <p:tav tm="0">
                                          <p:val>
                                            <p:fltVal val="0"/>
                                          </p:val>
                                        </p:tav>
                                        <p:tav tm="100000">
                                          <p:val>
                                            <p:strVal val="#ppt_h"/>
                                          </p:val>
                                        </p:tav>
                                      </p:tavLst>
                                    </p:anim>
                                  </p:childTnLst>
                                </p:cTn>
                              </p:par>
                              <p:par>
                                <p:cTn id="9" presetID="28" presetClass="emph" presetSubtype="0" fill="hold" grpId="0" nodeType="withEffect">
                                  <p:stCondLst>
                                    <p:cond delay="0"/>
                                  </p:stCondLst>
                                  <p:iterate type="lt">
                                    <p:tmPct val="10000"/>
                                  </p:iterate>
                                  <p:childTnLst>
                                    <p:animClr clrSpc="rgb" dir="cw">
                                      <p:cBhvr override="childStyle">
                                        <p:cTn id="10" dur="100" fill="hold"/>
                                        <p:tgtEl>
                                          <p:spTgt spid="26"/>
                                        </p:tgtEl>
                                        <p:attrNameLst>
                                          <p:attrName>style.color</p:attrName>
                                        </p:attrNameLst>
                                      </p:cBhvr>
                                      <p:to>
                                        <a:schemeClr val="accent2"/>
                                      </p:to>
                                    </p:animClr>
                                    <p:animClr clrSpc="rgb" dir="cw">
                                      <p:cBhvr>
                                        <p:cTn id="11" dur="100" fill="hold"/>
                                        <p:tgtEl>
                                          <p:spTgt spid="26"/>
                                        </p:tgtEl>
                                        <p:attrNameLst>
                                          <p:attrName>fillcolor</p:attrName>
                                        </p:attrNameLst>
                                      </p:cBhvr>
                                      <p:to>
                                        <a:schemeClr val="accent2"/>
                                      </p:to>
                                    </p:animClr>
                                    <p:set>
                                      <p:cBhvr>
                                        <p:cTn id="12" dur="100" fill="hold"/>
                                        <p:tgtEl>
                                          <p:spTgt spid="26"/>
                                        </p:tgtEl>
                                        <p:attrNameLst>
                                          <p:attrName>fill.type</p:attrName>
                                        </p:attrNameLst>
                                      </p:cBhvr>
                                      <p:to>
                                        <p:strVal val="solid"/>
                                      </p:to>
                                    </p:set>
                                    <p:anim to="1.5" calcmode="lin" valueType="num">
                                      <p:cBhvr override="childStyle">
                                        <p:cTn id="13" dur="100" fill="hold"/>
                                        <p:tgtEl>
                                          <p:spTgt spid="26"/>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51"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1843648" y="1923220"/>
            <a:ext cx="1006112" cy="585554"/>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192438" y="2537796"/>
            <a:ext cx="10208823" cy="3875548"/>
            <a:chOff x="269412" y="1485900"/>
            <a:chExt cx="10208823" cy="3875548"/>
          </a:xfrm>
        </p:grpSpPr>
        <p:pic>
          <p:nvPicPr>
            <p:cNvPr id="2" name="Picture 1" descr="Screen Shot 2014-02-09 at 8.42.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235" y="1485900"/>
              <a:ext cx="9144000" cy="3875548"/>
            </a:xfrm>
            <a:prstGeom prst="rect">
              <a:avLst/>
            </a:prstGeom>
          </p:spPr>
        </p:pic>
        <p:pic>
          <p:nvPicPr>
            <p:cNvPr id="3" name="Picture 2" descr="Screen Shot 2014-02-09 at 8.44.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412" y="1511556"/>
              <a:ext cx="1051027" cy="3745160"/>
            </a:xfrm>
            <a:prstGeom prst="rect">
              <a:avLst/>
            </a:prstGeom>
          </p:spPr>
        </p:pic>
      </p:grpSp>
      <p:pic>
        <p:nvPicPr>
          <p:cNvPr id="5" name="Picture 4" descr="Screen Shot 2014-02-09 at 8.4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7611" y="1051857"/>
            <a:ext cx="4747764" cy="844047"/>
          </a:xfrm>
          <a:prstGeom prst="rect">
            <a:avLst/>
          </a:prstGeom>
        </p:spPr>
      </p:pic>
      <p:sp>
        <p:nvSpPr>
          <p:cNvPr id="6" name="Freeform 5"/>
          <p:cNvSpPr/>
          <p:nvPr/>
        </p:nvSpPr>
        <p:spPr>
          <a:xfrm>
            <a:off x="1343235" y="2111537"/>
            <a:ext cx="375875" cy="320658"/>
          </a:xfrm>
          <a:custGeom>
            <a:avLst/>
            <a:gdLst>
              <a:gd name="connsiteX0" fmla="*/ 76205 w 1502688"/>
              <a:gd name="connsiteY0" fmla="*/ 1188941 h 1281939"/>
              <a:gd name="connsiteX1" fmla="*/ 230584 w 1502688"/>
              <a:gd name="connsiteY1" fmla="*/ 393294 h 1281939"/>
              <a:gd name="connsiteX2" fmla="*/ 705597 w 1502688"/>
              <a:gd name="connsiteY2" fmla="*/ 1409 h 1281939"/>
              <a:gd name="connsiteX3" fmla="*/ 1204361 w 1502688"/>
              <a:gd name="connsiteY3" fmla="*/ 298292 h 1281939"/>
              <a:gd name="connsiteX4" fmla="*/ 1441868 w 1502688"/>
              <a:gd name="connsiteY4" fmla="*/ 1165190 h 1281939"/>
              <a:gd name="connsiteX5" fmla="*/ 76205 w 1502688"/>
              <a:gd name="connsiteY5" fmla="*/ 1188941 h 128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688" h="1281939">
                <a:moveTo>
                  <a:pt x="76205" y="1188941"/>
                </a:moveTo>
                <a:cubicBezTo>
                  <a:pt x="-125676" y="1060292"/>
                  <a:pt x="125685" y="591216"/>
                  <a:pt x="230584" y="393294"/>
                </a:cubicBezTo>
                <a:cubicBezTo>
                  <a:pt x="335483" y="195372"/>
                  <a:pt x="543301" y="17243"/>
                  <a:pt x="705597" y="1409"/>
                </a:cubicBezTo>
                <a:cubicBezTo>
                  <a:pt x="867893" y="-14425"/>
                  <a:pt x="1081649" y="104329"/>
                  <a:pt x="1204361" y="298292"/>
                </a:cubicBezTo>
                <a:cubicBezTo>
                  <a:pt x="1327073" y="492255"/>
                  <a:pt x="1631873" y="1014769"/>
                  <a:pt x="1441868" y="1165190"/>
                </a:cubicBezTo>
                <a:cubicBezTo>
                  <a:pt x="1251863" y="1315611"/>
                  <a:pt x="278086" y="1317590"/>
                  <a:pt x="76205" y="1188941"/>
                </a:cubicBezTo>
                <a:close/>
              </a:path>
            </a:pathLst>
          </a:custGeom>
          <a:solidFill>
            <a:srgbClr val="FFFFCC"/>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7" name="Picture 6"/>
          <p:cNvPicPr>
            <a:picLocks noChangeAspect="1"/>
          </p:cNvPicPr>
          <p:nvPr/>
        </p:nvPicPr>
        <p:blipFill>
          <a:blip r:embed="rId6">
            <a:alphaModFix/>
          </a:blip>
          <a:stretch>
            <a:fillRect/>
          </a:stretch>
        </p:blipFill>
        <p:spPr>
          <a:xfrm rot="1118024">
            <a:off x="2023767" y="1866811"/>
            <a:ext cx="733306" cy="700471"/>
          </a:xfrm>
          <a:prstGeom prst="rect">
            <a:avLst/>
          </a:prstGeom>
        </p:spPr>
      </p:pic>
      <p:pic>
        <p:nvPicPr>
          <p:cNvPr id="8" name="Picture 7"/>
          <p:cNvPicPr>
            <a:picLocks noChangeAspect="1"/>
          </p:cNvPicPr>
          <p:nvPr/>
        </p:nvPicPr>
        <p:blipFill>
          <a:blip r:embed="rId7"/>
          <a:stretch>
            <a:fillRect/>
          </a:stretch>
        </p:blipFill>
        <p:spPr>
          <a:xfrm rot="12679222">
            <a:off x="3148778" y="1978873"/>
            <a:ext cx="634949" cy="408765"/>
          </a:xfrm>
          <a:prstGeom prst="rect">
            <a:avLst/>
          </a:prstGeom>
        </p:spPr>
      </p:pic>
      <p:pic>
        <p:nvPicPr>
          <p:cNvPr id="9" name="Picture 8" descr="skeletal_muscl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53116" y="2248666"/>
            <a:ext cx="445642" cy="140994"/>
          </a:xfrm>
          <a:prstGeom prst="rect">
            <a:avLst/>
          </a:prstGeom>
        </p:spPr>
      </p:pic>
      <p:pic>
        <p:nvPicPr>
          <p:cNvPr id="10" name="Picture 9"/>
          <p:cNvPicPr>
            <a:picLocks noChangeAspect="1"/>
          </p:cNvPicPr>
          <p:nvPr/>
        </p:nvPicPr>
        <p:blipFill>
          <a:blip r:embed="rId9"/>
          <a:stretch>
            <a:fillRect/>
          </a:stretch>
        </p:blipFill>
        <p:spPr>
          <a:xfrm>
            <a:off x="4045135" y="2026840"/>
            <a:ext cx="278302" cy="393634"/>
          </a:xfrm>
          <a:prstGeom prst="rect">
            <a:avLst/>
          </a:prstGeom>
        </p:spPr>
      </p:pic>
      <p:pic>
        <p:nvPicPr>
          <p:cNvPr id="11" name="Picture 10"/>
          <p:cNvPicPr>
            <a:picLocks noChangeAspect="1"/>
          </p:cNvPicPr>
          <p:nvPr/>
        </p:nvPicPr>
        <p:blipFill>
          <a:blip r:embed="rId10">
            <a:alphaModFix/>
          </a:blip>
          <a:stretch>
            <a:fillRect/>
          </a:stretch>
        </p:blipFill>
        <p:spPr>
          <a:xfrm>
            <a:off x="4361924" y="1937331"/>
            <a:ext cx="397702" cy="456380"/>
          </a:xfrm>
          <a:prstGeom prst="rect">
            <a:avLst/>
          </a:prstGeom>
        </p:spPr>
      </p:pic>
      <p:pic>
        <p:nvPicPr>
          <p:cNvPr id="12" name="Picture 11"/>
          <p:cNvPicPr>
            <a:picLocks noChangeAspect="1"/>
          </p:cNvPicPr>
          <p:nvPr/>
        </p:nvPicPr>
        <p:blipFill>
          <a:blip r:embed="rId11"/>
          <a:stretch>
            <a:fillRect/>
          </a:stretch>
        </p:blipFill>
        <p:spPr>
          <a:xfrm>
            <a:off x="5195564" y="1996538"/>
            <a:ext cx="458457" cy="303439"/>
          </a:xfrm>
          <a:prstGeom prst="rect">
            <a:avLst/>
          </a:prstGeom>
        </p:spPr>
      </p:pic>
      <p:grpSp>
        <p:nvGrpSpPr>
          <p:cNvPr id="13" name="Group 12"/>
          <p:cNvGrpSpPr/>
          <p:nvPr/>
        </p:nvGrpSpPr>
        <p:grpSpPr>
          <a:xfrm>
            <a:off x="5783783" y="1973904"/>
            <a:ext cx="271592" cy="274762"/>
            <a:chOff x="6107260" y="5728229"/>
            <a:chExt cx="373915" cy="378279"/>
          </a:xfrm>
        </p:grpSpPr>
        <p:sp>
          <p:nvSpPr>
            <p:cNvPr id="14" name="Oval 13"/>
            <p:cNvSpPr/>
            <p:nvPr/>
          </p:nvSpPr>
          <p:spPr>
            <a:xfrm>
              <a:off x="6107260" y="5858766"/>
              <a:ext cx="247742" cy="247742"/>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p:cNvCxnSpPr>
              <a:stCxn id="14" idx="7"/>
            </p:cNvCxnSpPr>
            <p:nvPr/>
          </p:nvCxnSpPr>
          <p:spPr>
            <a:xfrm flipV="1">
              <a:off x="6318721" y="5728229"/>
              <a:ext cx="162454" cy="16681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pic>
        <p:nvPicPr>
          <p:cNvPr id="16" name="Picture 15" descr="Screen Shot 2014-02-09 at 9.04.09 PM.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4288" y="1162426"/>
            <a:ext cx="1129177" cy="605592"/>
          </a:xfrm>
          <a:prstGeom prst="rect">
            <a:avLst/>
          </a:prstGeom>
        </p:spPr>
      </p:pic>
      <p:sp>
        <p:nvSpPr>
          <p:cNvPr id="17" name="TextBox 16"/>
          <p:cNvSpPr txBox="1"/>
          <p:nvPr/>
        </p:nvSpPr>
        <p:spPr>
          <a:xfrm>
            <a:off x="1367579" y="289457"/>
            <a:ext cx="6283691" cy="461665"/>
          </a:xfrm>
          <a:prstGeom prst="rect">
            <a:avLst/>
          </a:prstGeom>
          <a:noFill/>
        </p:spPr>
        <p:txBody>
          <a:bodyPr wrap="none" rtlCol="0">
            <a:spAutoFit/>
          </a:bodyPr>
          <a:lstStyle/>
          <a:p>
            <a:r>
              <a:rPr lang="en-US" sz="2400" dirty="0" smtClean="0"/>
              <a:t>Most Highly Expressed </a:t>
            </a:r>
            <a:r>
              <a:rPr lang="en-US" sz="2400" dirty="0" err="1" smtClean="0"/>
              <a:t>Blastema</a:t>
            </a:r>
            <a:r>
              <a:rPr lang="en-US" sz="2400" dirty="0" smtClean="0"/>
              <a:t>-enriched Genes</a:t>
            </a:r>
            <a:endParaRPr lang="en-US" sz="2400" dirty="0"/>
          </a:p>
        </p:txBody>
      </p:sp>
      <p:sp>
        <p:nvSpPr>
          <p:cNvPr id="20" name="Rectangle 19"/>
          <p:cNvSpPr/>
          <p:nvPr/>
        </p:nvSpPr>
        <p:spPr>
          <a:xfrm>
            <a:off x="6112064" y="2432194"/>
            <a:ext cx="4289197" cy="408843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6061732" y="2574792"/>
            <a:ext cx="2875907" cy="276999"/>
          </a:xfrm>
          <a:prstGeom prst="rect">
            <a:avLst/>
          </a:prstGeom>
          <a:noFill/>
        </p:spPr>
        <p:txBody>
          <a:bodyPr wrap="none" rtlCol="0">
            <a:spAutoFit/>
          </a:bodyPr>
          <a:lstStyle/>
          <a:p>
            <a:r>
              <a:rPr lang="en-US" sz="1200" dirty="0" smtClean="0">
                <a:solidFill>
                  <a:srgbClr val="660066"/>
                </a:solidFill>
              </a:rPr>
              <a:t>CIRBP (cold-inducible) RNA-binding protein</a:t>
            </a:r>
            <a:endParaRPr lang="en-US" sz="1200" dirty="0">
              <a:solidFill>
                <a:srgbClr val="660066"/>
              </a:solidFill>
            </a:endParaRPr>
          </a:p>
        </p:txBody>
      </p:sp>
      <p:sp>
        <p:nvSpPr>
          <p:cNvPr id="19" name="TextBox 18"/>
          <p:cNvSpPr txBox="1"/>
          <p:nvPr/>
        </p:nvSpPr>
        <p:spPr>
          <a:xfrm>
            <a:off x="6061732" y="2851791"/>
            <a:ext cx="2557110" cy="276999"/>
          </a:xfrm>
          <a:prstGeom prst="rect">
            <a:avLst/>
          </a:prstGeom>
          <a:noFill/>
        </p:spPr>
        <p:txBody>
          <a:bodyPr wrap="none" rtlCol="0">
            <a:spAutoFit/>
          </a:bodyPr>
          <a:lstStyle/>
          <a:p>
            <a:r>
              <a:rPr lang="en-US" sz="1200" dirty="0" smtClean="0">
                <a:solidFill>
                  <a:srgbClr val="FF6600"/>
                </a:solidFill>
              </a:rPr>
              <a:t>RABP2 Retinoic Acid Binding Protein 2</a:t>
            </a:r>
          </a:p>
        </p:txBody>
      </p:sp>
      <p:sp>
        <p:nvSpPr>
          <p:cNvPr id="21" name="TextBox 20"/>
          <p:cNvSpPr txBox="1"/>
          <p:nvPr/>
        </p:nvSpPr>
        <p:spPr>
          <a:xfrm>
            <a:off x="6061732" y="2992851"/>
            <a:ext cx="2839239" cy="276999"/>
          </a:xfrm>
          <a:prstGeom prst="rect">
            <a:avLst/>
          </a:prstGeom>
          <a:noFill/>
        </p:spPr>
        <p:txBody>
          <a:bodyPr wrap="none" rtlCol="0">
            <a:spAutoFit/>
          </a:bodyPr>
          <a:lstStyle/>
          <a:p>
            <a:r>
              <a:rPr lang="en-US" sz="1200" dirty="0" smtClean="0">
                <a:solidFill>
                  <a:srgbClr val="4F81BD"/>
                </a:solidFill>
              </a:rPr>
              <a:t>MFAP2: </a:t>
            </a:r>
            <a:r>
              <a:rPr lang="en-US" sz="1200" dirty="0" err="1" smtClean="0">
                <a:solidFill>
                  <a:srgbClr val="4F81BD"/>
                </a:solidFill>
              </a:rPr>
              <a:t>Microfibrillar</a:t>
            </a:r>
            <a:r>
              <a:rPr lang="en-US" sz="1200" dirty="0" smtClean="0">
                <a:solidFill>
                  <a:srgbClr val="4F81BD"/>
                </a:solidFill>
              </a:rPr>
              <a:t>-associated protein 2 </a:t>
            </a:r>
          </a:p>
        </p:txBody>
      </p:sp>
      <p:sp>
        <p:nvSpPr>
          <p:cNvPr id="22" name="TextBox 21"/>
          <p:cNvSpPr txBox="1"/>
          <p:nvPr/>
        </p:nvSpPr>
        <p:spPr>
          <a:xfrm>
            <a:off x="6061732" y="3247311"/>
            <a:ext cx="2241043" cy="276999"/>
          </a:xfrm>
          <a:prstGeom prst="rect">
            <a:avLst/>
          </a:prstGeom>
          <a:noFill/>
        </p:spPr>
        <p:txBody>
          <a:bodyPr wrap="none" rtlCol="0">
            <a:spAutoFit/>
          </a:bodyPr>
          <a:lstStyle/>
          <a:p>
            <a:r>
              <a:rPr lang="en-US" sz="1200" dirty="0" smtClean="0">
                <a:solidFill>
                  <a:srgbClr val="FF6600"/>
                </a:solidFill>
              </a:rPr>
              <a:t>MKA: </a:t>
            </a:r>
            <a:r>
              <a:rPr lang="en-US" sz="1200" dirty="0" err="1" smtClean="0">
                <a:solidFill>
                  <a:srgbClr val="FF6600"/>
                </a:solidFill>
              </a:rPr>
              <a:t>Pleiotrophic</a:t>
            </a:r>
            <a:r>
              <a:rPr lang="en-US" sz="1200" dirty="0" smtClean="0">
                <a:solidFill>
                  <a:srgbClr val="FF6600"/>
                </a:solidFill>
              </a:rPr>
              <a:t> factor-alpha-1 </a:t>
            </a:r>
          </a:p>
        </p:txBody>
      </p:sp>
      <p:sp>
        <p:nvSpPr>
          <p:cNvPr id="23" name="TextBox 22"/>
          <p:cNvSpPr txBox="1"/>
          <p:nvPr/>
        </p:nvSpPr>
        <p:spPr>
          <a:xfrm>
            <a:off x="6061732" y="3581151"/>
            <a:ext cx="1135121" cy="276999"/>
          </a:xfrm>
          <a:prstGeom prst="rect">
            <a:avLst/>
          </a:prstGeom>
          <a:noFill/>
        </p:spPr>
        <p:txBody>
          <a:bodyPr wrap="none" rtlCol="0">
            <a:spAutoFit/>
          </a:bodyPr>
          <a:lstStyle/>
          <a:p>
            <a:r>
              <a:rPr lang="en-US" sz="1200" dirty="0" smtClean="0">
                <a:solidFill>
                  <a:schemeClr val="accent6"/>
                </a:solidFill>
              </a:rPr>
              <a:t>GPC6: </a:t>
            </a:r>
            <a:r>
              <a:rPr lang="en-US" sz="1200" dirty="0" err="1" smtClean="0">
                <a:solidFill>
                  <a:schemeClr val="accent6"/>
                </a:solidFill>
              </a:rPr>
              <a:t>Glypican</a:t>
            </a:r>
            <a:endParaRPr lang="en-US" sz="1200" dirty="0" smtClean="0">
              <a:solidFill>
                <a:schemeClr val="accent6"/>
              </a:solidFill>
            </a:endParaRPr>
          </a:p>
        </p:txBody>
      </p:sp>
      <p:sp>
        <p:nvSpPr>
          <p:cNvPr id="25" name="TextBox 24"/>
          <p:cNvSpPr txBox="1"/>
          <p:nvPr/>
        </p:nvSpPr>
        <p:spPr>
          <a:xfrm>
            <a:off x="6061732" y="3733551"/>
            <a:ext cx="1055021" cy="276999"/>
          </a:xfrm>
          <a:prstGeom prst="rect">
            <a:avLst/>
          </a:prstGeom>
          <a:noFill/>
        </p:spPr>
        <p:txBody>
          <a:bodyPr wrap="none" rtlCol="0">
            <a:spAutoFit/>
          </a:bodyPr>
          <a:lstStyle/>
          <a:p>
            <a:r>
              <a:rPr lang="en-US" sz="1200" dirty="0" smtClean="0">
                <a:solidFill>
                  <a:srgbClr val="4F81BD"/>
                </a:solidFill>
              </a:rPr>
              <a:t>FBN2: </a:t>
            </a:r>
            <a:r>
              <a:rPr lang="en-US" sz="1200" dirty="0" err="1" smtClean="0">
                <a:solidFill>
                  <a:srgbClr val="4F81BD"/>
                </a:solidFill>
              </a:rPr>
              <a:t>Fibrillin</a:t>
            </a:r>
            <a:endParaRPr lang="en-US" sz="1200" dirty="0" smtClean="0">
              <a:solidFill>
                <a:srgbClr val="4F81BD"/>
              </a:solidFill>
            </a:endParaRPr>
          </a:p>
        </p:txBody>
      </p:sp>
      <p:sp>
        <p:nvSpPr>
          <p:cNvPr id="26" name="TextBox 25"/>
          <p:cNvSpPr txBox="1"/>
          <p:nvPr/>
        </p:nvSpPr>
        <p:spPr>
          <a:xfrm>
            <a:off x="6061732" y="3885951"/>
            <a:ext cx="1146693" cy="276999"/>
          </a:xfrm>
          <a:prstGeom prst="rect">
            <a:avLst/>
          </a:prstGeom>
          <a:noFill/>
        </p:spPr>
        <p:txBody>
          <a:bodyPr wrap="none" rtlCol="0">
            <a:spAutoFit/>
          </a:bodyPr>
          <a:lstStyle/>
          <a:p>
            <a:r>
              <a:rPr lang="en-US" sz="1200" dirty="0" smtClean="0">
                <a:solidFill>
                  <a:srgbClr val="4F81BD"/>
                </a:solidFill>
              </a:rPr>
              <a:t>TENA: </a:t>
            </a:r>
            <a:r>
              <a:rPr lang="en-US" sz="1200" dirty="0" err="1" smtClean="0">
                <a:solidFill>
                  <a:srgbClr val="4F81BD"/>
                </a:solidFill>
              </a:rPr>
              <a:t>Tenascin</a:t>
            </a:r>
            <a:endParaRPr lang="en-US" sz="1200" dirty="0" smtClean="0">
              <a:solidFill>
                <a:srgbClr val="4F81BD"/>
              </a:solidFill>
            </a:endParaRPr>
          </a:p>
        </p:txBody>
      </p:sp>
      <p:sp>
        <p:nvSpPr>
          <p:cNvPr id="27" name="TextBox 26"/>
          <p:cNvSpPr txBox="1"/>
          <p:nvPr/>
        </p:nvSpPr>
        <p:spPr>
          <a:xfrm>
            <a:off x="6061732" y="4038351"/>
            <a:ext cx="1789823" cy="276999"/>
          </a:xfrm>
          <a:prstGeom prst="rect">
            <a:avLst/>
          </a:prstGeom>
          <a:noFill/>
        </p:spPr>
        <p:txBody>
          <a:bodyPr wrap="none" rtlCol="0">
            <a:spAutoFit/>
          </a:bodyPr>
          <a:lstStyle/>
          <a:p>
            <a:r>
              <a:rPr lang="en-US" sz="1200" dirty="0" smtClean="0">
                <a:solidFill>
                  <a:srgbClr val="660066"/>
                </a:solidFill>
              </a:rPr>
              <a:t>HES1: transcription factor</a:t>
            </a:r>
          </a:p>
        </p:txBody>
      </p:sp>
      <p:sp>
        <p:nvSpPr>
          <p:cNvPr id="28" name="TextBox 27"/>
          <p:cNvSpPr txBox="1"/>
          <p:nvPr/>
        </p:nvSpPr>
        <p:spPr>
          <a:xfrm>
            <a:off x="6061732" y="4168071"/>
            <a:ext cx="1164952" cy="276999"/>
          </a:xfrm>
          <a:prstGeom prst="rect">
            <a:avLst/>
          </a:prstGeom>
          <a:noFill/>
        </p:spPr>
        <p:txBody>
          <a:bodyPr wrap="none" rtlCol="0">
            <a:spAutoFit/>
          </a:bodyPr>
          <a:lstStyle/>
          <a:p>
            <a:r>
              <a:rPr lang="en-US" sz="1200" dirty="0" smtClean="0">
                <a:solidFill>
                  <a:srgbClr val="4F81BD"/>
                </a:solidFill>
              </a:rPr>
              <a:t>CXG1: </a:t>
            </a:r>
            <a:r>
              <a:rPr lang="en-US" sz="1200" dirty="0" err="1">
                <a:solidFill>
                  <a:srgbClr val="4F81BD"/>
                </a:solidFill>
              </a:rPr>
              <a:t>c</a:t>
            </a:r>
            <a:r>
              <a:rPr lang="en-US" sz="1200" dirty="0" err="1" smtClean="0">
                <a:solidFill>
                  <a:srgbClr val="4F81BD"/>
                </a:solidFill>
              </a:rPr>
              <a:t>onnexin</a:t>
            </a:r>
            <a:endParaRPr lang="en-US" sz="1200" dirty="0" smtClean="0">
              <a:solidFill>
                <a:srgbClr val="4F81BD"/>
              </a:solidFill>
            </a:endParaRPr>
          </a:p>
        </p:txBody>
      </p:sp>
      <p:sp>
        <p:nvSpPr>
          <p:cNvPr id="29" name="TextBox 28"/>
          <p:cNvSpPr txBox="1"/>
          <p:nvPr/>
        </p:nvSpPr>
        <p:spPr>
          <a:xfrm>
            <a:off x="6061732" y="4331811"/>
            <a:ext cx="2600066" cy="276999"/>
          </a:xfrm>
          <a:prstGeom prst="rect">
            <a:avLst/>
          </a:prstGeom>
          <a:noFill/>
        </p:spPr>
        <p:txBody>
          <a:bodyPr wrap="none" rtlCol="0">
            <a:spAutoFit/>
          </a:bodyPr>
          <a:lstStyle/>
          <a:p>
            <a:r>
              <a:rPr lang="en-US" sz="1200" dirty="0" smtClean="0">
                <a:solidFill>
                  <a:srgbClr val="4F81BD"/>
                </a:solidFill>
              </a:rPr>
              <a:t>RAI4: cytoskeleton &amp; cell-cell adhesion</a:t>
            </a:r>
          </a:p>
        </p:txBody>
      </p:sp>
      <p:sp>
        <p:nvSpPr>
          <p:cNvPr id="30" name="TextBox 29"/>
          <p:cNvSpPr txBox="1"/>
          <p:nvPr/>
        </p:nvSpPr>
        <p:spPr>
          <a:xfrm>
            <a:off x="6061732" y="4847099"/>
            <a:ext cx="2694593" cy="276999"/>
          </a:xfrm>
          <a:prstGeom prst="rect">
            <a:avLst/>
          </a:prstGeom>
          <a:noFill/>
        </p:spPr>
        <p:txBody>
          <a:bodyPr wrap="none" rtlCol="0">
            <a:spAutoFit/>
          </a:bodyPr>
          <a:lstStyle/>
          <a:p>
            <a:r>
              <a:rPr lang="en-US" sz="1200" dirty="0" smtClean="0">
                <a:solidFill>
                  <a:srgbClr val="4F81BD"/>
                </a:solidFill>
              </a:rPr>
              <a:t>VWDE: von </a:t>
            </a:r>
            <a:r>
              <a:rPr lang="en-US" sz="1200" dirty="0" err="1" smtClean="0">
                <a:solidFill>
                  <a:srgbClr val="4F81BD"/>
                </a:solidFill>
              </a:rPr>
              <a:t>Willebrand</a:t>
            </a:r>
            <a:r>
              <a:rPr lang="en-US" sz="1200" dirty="0" smtClean="0">
                <a:solidFill>
                  <a:srgbClr val="4F81BD"/>
                </a:solidFill>
              </a:rPr>
              <a:t> factor D and EGF</a:t>
            </a:r>
          </a:p>
        </p:txBody>
      </p:sp>
      <p:sp>
        <p:nvSpPr>
          <p:cNvPr id="32" name="TextBox 31"/>
          <p:cNvSpPr txBox="1"/>
          <p:nvPr/>
        </p:nvSpPr>
        <p:spPr>
          <a:xfrm>
            <a:off x="6061732" y="4980113"/>
            <a:ext cx="1217100" cy="276999"/>
          </a:xfrm>
          <a:prstGeom prst="rect">
            <a:avLst/>
          </a:prstGeom>
          <a:noFill/>
        </p:spPr>
        <p:txBody>
          <a:bodyPr wrap="none" rtlCol="0">
            <a:spAutoFit/>
          </a:bodyPr>
          <a:lstStyle/>
          <a:p>
            <a:r>
              <a:rPr lang="en-US" sz="1200" dirty="0" smtClean="0">
                <a:solidFill>
                  <a:srgbClr val="4F81BD"/>
                </a:solidFill>
              </a:rPr>
              <a:t>KERA: </a:t>
            </a:r>
            <a:r>
              <a:rPr lang="en-US" sz="1200" dirty="0" err="1" smtClean="0">
                <a:solidFill>
                  <a:srgbClr val="4F81BD"/>
                </a:solidFill>
              </a:rPr>
              <a:t>Keratacan</a:t>
            </a:r>
            <a:endParaRPr lang="en-US" sz="1200" dirty="0" smtClean="0">
              <a:solidFill>
                <a:srgbClr val="4F81BD"/>
              </a:solidFill>
            </a:endParaRPr>
          </a:p>
        </p:txBody>
      </p:sp>
      <p:sp>
        <p:nvSpPr>
          <p:cNvPr id="33" name="TextBox 32"/>
          <p:cNvSpPr txBox="1"/>
          <p:nvPr/>
        </p:nvSpPr>
        <p:spPr>
          <a:xfrm>
            <a:off x="6061732" y="5132513"/>
            <a:ext cx="1937925" cy="276999"/>
          </a:xfrm>
          <a:prstGeom prst="rect">
            <a:avLst/>
          </a:prstGeom>
          <a:noFill/>
        </p:spPr>
        <p:txBody>
          <a:bodyPr wrap="none" rtlCol="0">
            <a:spAutoFit/>
          </a:bodyPr>
          <a:lstStyle/>
          <a:p>
            <a:r>
              <a:rPr lang="en-US" sz="1200" dirty="0" smtClean="0">
                <a:solidFill>
                  <a:schemeClr val="accent1"/>
                </a:solidFill>
              </a:rPr>
              <a:t>K2C6A: Keratin, cytoskeletal</a:t>
            </a:r>
          </a:p>
        </p:txBody>
      </p:sp>
      <p:sp>
        <p:nvSpPr>
          <p:cNvPr id="35" name="TextBox 34"/>
          <p:cNvSpPr txBox="1"/>
          <p:nvPr/>
        </p:nvSpPr>
        <p:spPr>
          <a:xfrm>
            <a:off x="6061732" y="5851923"/>
            <a:ext cx="2554305" cy="276999"/>
          </a:xfrm>
          <a:prstGeom prst="rect">
            <a:avLst/>
          </a:prstGeom>
          <a:noFill/>
        </p:spPr>
        <p:txBody>
          <a:bodyPr wrap="none" rtlCol="0">
            <a:spAutoFit/>
          </a:bodyPr>
          <a:lstStyle/>
          <a:p>
            <a:r>
              <a:rPr lang="en-US" sz="1200" dirty="0" smtClean="0">
                <a:solidFill>
                  <a:srgbClr val="660066"/>
                </a:solidFill>
              </a:rPr>
              <a:t>TWIST: transcription factor (pt. 1 of 2) </a:t>
            </a:r>
          </a:p>
        </p:txBody>
      </p:sp>
      <p:sp>
        <p:nvSpPr>
          <p:cNvPr id="36" name="TextBox 35"/>
          <p:cNvSpPr txBox="1"/>
          <p:nvPr/>
        </p:nvSpPr>
        <p:spPr>
          <a:xfrm>
            <a:off x="6061732" y="5702083"/>
            <a:ext cx="2554305" cy="276999"/>
          </a:xfrm>
          <a:prstGeom prst="rect">
            <a:avLst/>
          </a:prstGeom>
          <a:noFill/>
        </p:spPr>
        <p:txBody>
          <a:bodyPr wrap="none" rtlCol="0">
            <a:spAutoFit/>
          </a:bodyPr>
          <a:lstStyle/>
          <a:p>
            <a:r>
              <a:rPr lang="en-US" sz="1200" dirty="0" smtClean="0">
                <a:solidFill>
                  <a:srgbClr val="660066"/>
                </a:solidFill>
              </a:rPr>
              <a:t>TWIST: transcription factor (pt. 2 of 2) </a:t>
            </a:r>
          </a:p>
        </p:txBody>
      </p:sp>
      <p:sp>
        <p:nvSpPr>
          <p:cNvPr id="37" name="TextBox 36"/>
          <p:cNvSpPr txBox="1"/>
          <p:nvPr/>
        </p:nvSpPr>
        <p:spPr>
          <a:xfrm>
            <a:off x="6061732" y="6124752"/>
            <a:ext cx="2526879" cy="276999"/>
          </a:xfrm>
          <a:prstGeom prst="rect">
            <a:avLst/>
          </a:prstGeom>
          <a:noFill/>
        </p:spPr>
        <p:txBody>
          <a:bodyPr wrap="none" rtlCol="0">
            <a:spAutoFit/>
          </a:bodyPr>
          <a:lstStyle/>
          <a:p>
            <a:r>
              <a:rPr lang="en-US" sz="1200" dirty="0" smtClean="0">
                <a:solidFill>
                  <a:srgbClr val="FF6600"/>
                </a:solidFill>
              </a:rPr>
              <a:t>KAZD1: growth factor binding protein </a:t>
            </a:r>
          </a:p>
        </p:txBody>
      </p:sp>
      <p:sp>
        <p:nvSpPr>
          <p:cNvPr id="39" name="TextBox 38"/>
          <p:cNvSpPr txBox="1"/>
          <p:nvPr/>
        </p:nvSpPr>
        <p:spPr>
          <a:xfrm>
            <a:off x="307467" y="852384"/>
            <a:ext cx="935998" cy="276999"/>
          </a:xfrm>
          <a:prstGeom prst="rect">
            <a:avLst/>
          </a:prstGeom>
          <a:noFill/>
        </p:spPr>
        <p:txBody>
          <a:bodyPr wrap="none" rtlCol="0">
            <a:spAutoFit/>
          </a:bodyPr>
          <a:lstStyle/>
          <a:p>
            <a:r>
              <a:rPr lang="en-US" sz="1200" dirty="0" smtClean="0"/>
              <a:t>Log2(FPKM)</a:t>
            </a:r>
            <a:endParaRPr lang="en-US" sz="1200" dirty="0"/>
          </a:p>
        </p:txBody>
      </p:sp>
      <p:sp>
        <p:nvSpPr>
          <p:cNvPr id="40" name="TextBox 39"/>
          <p:cNvSpPr txBox="1"/>
          <p:nvPr/>
        </p:nvSpPr>
        <p:spPr>
          <a:xfrm>
            <a:off x="1746146" y="6420068"/>
            <a:ext cx="1097852" cy="369332"/>
          </a:xfrm>
          <a:prstGeom prst="rect">
            <a:avLst/>
          </a:prstGeom>
          <a:noFill/>
        </p:spPr>
        <p:txBody>
          <a:bodyPr wrap="none" rtlCol="0">
            <a:spAutoFit/>
          </a:bodyPr>
          <a:lstStyle/>
          <a:p>
            <a:r>
              <a:rPr lang="en-US" dirty="0" smtClean="0">
                <a:solidFill>
                  <a:srgbClr val="660066"/>
                </a:solidFill>
              </a:rPr>
              <a:t>Regulator</a:t>
            </a:r>
            <a:endParaRPr lang="en-US" dirty="0">
              <a:solidFill>
                <a:srgbClr val="660066"/>
              </a:solidFill>
            </a:endParaRPr>
          </a:p>
        </p:txBody>
      </p:sp>
      <p:sp>
        <p:nvSpPr>
          <p:cNvPr id="41" name="TextBox 40"/>
          <p:cNvSpPr txBox="1"/>
          <p:nvPr/>
        </p:nvSpPr>
        <p:spPr>
          <a:xfrm>
            <a:off x="2723617" y="6416575"/>
            <a:ext cx="1020081" cy="369332"/>
          </a:xfrm>
          <a:prstGeom prst="rect">
            <a:avLst/>
          </a:prstGeom>
          <a:noFill/>
        </p:spPr>
        <p:txBody>
          <a:bodyPr wrap="none" rtlCol="0">
            <a:spAutoFit/>
          </a:bodyPr>
          <a:lstStyle/>
          <a:p>
            <a:r>
              <a:rPr lang="en-US" dirty="0" smtClean="0">
                <a:solidFill>
                  <a:srgbClr val="FF6600"/>
                </a:solidFill>
              </a:rPr>
              <a:t>Signaling</a:t>
            </a:r>
            <a:endParaRPr lang="en-US" dirty="0">
              <a:solidFill>
                <a:srgbClr val="FF6600"/>
              </a:solidFill>
            </a:endParaRPr>
          </a:p>
        </p:txBody>
      </p:sp>
      <p:sp>
        <p:nvSpPr>
          <p:cNvPr id="42" name="TextBox 41"/>
          <p:cNvSpPr txBox="1"/>
          <p:nvPr/>
        </p:nvSpPr>
        <p:spPr>
          <a:xfrm>
            <a:off x="3701328" y="6432255"/>
            <a:ext cx="3354441" cy="369332"/>
          </a:xfrm>
          <a:prstGeom prst="rect">
            <a:avLst/>
          </a:prstGeom>
          <a:noFill/>
        </p:spPr>
        <p:txBody>
          <a:bodyPr wrap="none" rtlCol="0">
            <a:spAutoFit/>
          </a:bodyPr>
          <a:lstStyle/>
          <a:p>
            <a:r>
              <a:rPr lang="en-US" dirty="0" smtClean="0">
                <a:solidFill>
                  <a:schemeClr val="accent1"/>
                </a:solidFill>
              </a:rPr>
              <a:t>Structure and Extracellular Matrix</a:t>
            </a:r>
            <a:endParaRPr lang="en-US" dirty="0">
              <a:solidFill>
                <a:schemeClr val="accent1"/>
              </a:solidFill>
            </a:endParaRPr>
          </a:p>
        </p:txBody>
      </p:sp>
      <p:sp>
        <p:nvSpPr>
          <p:cNvPr id="43" name="TextBox 42"/>
          <p:cNvSpPr txBox="1"/>
          <p:nvPr/>
        </p:nvSpPr>
        <p:spPr>
          <a:xfrm>
            <a:off x="701662" y="6432255"/>
            <a:ext cx="1122874" cy="369332"/>
          </a:xfrm>
          <a:prstGeom prst="rect">
            <a:avLst/>
          </a:prstGeom>
          <a:noFill/>
        </p:spPr>
        <p:txBody>
          <a:bodyPr wrap="none" rtlCol="0">
            <a:spAutoFit/>
          </a:bodyPr>
          <a:lstStyle/>
          <a:p>
            <a:r>
              <a:rPr lang="en-US" dirty="0" smtClean="0"/>
              <a:t>Color key: </a:t>
            </a:r>
            <a:endParaRPr lang="en-US" dirty="0"/>
          </a:p>
        </p:txBody>
      </p:sp>
      <p:sp>
        <p:nvSpPr>
          <p:cNvPr id="44" name="Rectangle 43"/>
          <p:cNvSpPr/>
          <p:nvPr/>
        </p:nvSpPr>
        <p:spPr>
          <a:xfrm>
            <a:off x="701662" y="6401751"/>
            <a:ext cx="6415091" cy="3998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6" name="Picture 45" descr="Gill.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6887303">
            <a:off x="3624645" y="2108405"/>
            <a:ext cx="643954" cy="223013"/>
          </a:xfrm>
          <a:prstGeom prst="rect">
            <a:avLst/>
          </a:prstGeom>
        </p:spPr>
      </p:pic>
      <p:sp>
        <p:nvSpPr>
          <p:cNvPr id="31" name="Oval 30"/>
          <p:cNvSpPr/>
          <p:nvPr/>
        </p:nvSpPr>
        <p:spPr>
          <a:xfrm>
            <a:off x="5895599" y="6039513"/>
            <a:ext cx="2825575" cy="456689"/>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10534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6-01-19 at 5.48.2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287" y="3429000"/>
            <a:ext cx="7980481" cy="3059011"/>
          </a:xfrm>
          <a:prstGeom prst="rect">
            <a:avLst/>
          </a:prstGeom>
        </p:spPr>
      </p:pic>
      <p:sp>
        <p:nvSpPr>
          <p:cNvPr id="4" name="TextBox 3"/>
          <p:cNvSpPr txBox="1"/>
          <p:nvPr/>
        </p:nvSpPr>
        <p:spPr>
          <a:xfrm>
            <a:off x="1039050" y="165846"/>
            <a:ext cx="7418467" cy="461665"/>
          </a:xfrm>
          <a:prstGeom prst="rect">
            <a:avLst/>
          </a:prstGeom>
          <a:noFill/>
        </p:spPr>
        <p:txBody>
          <a:bodyPr wrap="none" rtlCol="0">
            <a:spAutoFit/>
          </a:bodyPr>
          <a:lstStyle/>
          <a:p>
            <a:r>
              <a:rPr lang="en-US" sz="2400" b="1" dirty="0" smtClean="0"/>
              <a:t>Functional Characterization of </a:t>
            </a:r>
            <a:r>
              <a:rPr lang="en-US" sz="2400" b="1" dirty="0" err="1" smtClean="0"/>
              <a:t>Blastema</a:t>
            </a:r>
            <a:r>
              <a:rPr lang="en-US" sz="2400" b="1" dirty="0" smtClean="0"/>
              <a:t>-enriched KAZD1</a:t>
            </a:r>
            <a:endParaRPr lang="en-US" sz="2400" b="1" dirty="0"/>
          </a:p>
        </p:txBody>
      </p:sp>
      <p:grpSp>
        <p:nvGrpSpPr>
          <p:cNvPr id="7" name="Group 6"/>
          <p:cNvGrpSpPr/>
          <p:nvPr/>
        </p:nvGrpSpPr>
        <p:grpSpPr>
          <a:xfrm>
            <a:off x="2406062" y="706667"/>
            <a:ext cx="4347762" cy="2751196"/>
            <a:chOff x="2406062" y="850967"/>
            <a:chExt cx="4347762" cy="2751196"/>
          </a:xfrm>
        </p:grpSpPr>
        <p:pic>
          <p:nvPicPr>
            <p:cNvPr id="2" name="Picture 1" descr="Screen Shot 2016-01-19 at 5.47.15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6062" y="916111"/>
              <a:ext cx="4347762" cy="2686052"/>
            </a:xfrm>
            <a:prstGeom prst="rect">
              <a:avLst/>
            </a:prstGeom>
          </p:spPr>
        </p:pic>
        <p:sp>
          <p:nvSpPr>
            <p:cNvPr id="5" name="TextBox 4"/>
            <p:cNvSpPr txBox="1"/>
            <p:nvPr/>
          </p:nvSpPr>
          <p:spPr>
            <a:xfrm>
              <a:off x="2737975" y="850967"/>
              <a:ext cx="3979086" cy="646331"/>
            </a:xfrm>
            <a:prstGeom prst="rect">
              <a:avLst/>
            </a:prstGeom>
            <a:solidFill>
              <a:srgbClr val="FFFFFF"/>
            </a:solidFill>
          </p:spPr>
          <p:txBody>
            <a:bodyPr wrap="none" rtlCol="0">
              <a:spAutoFit/>
            </a:bodyPr>
            <a:lstStyle/>
            <a:p>
              <a:r>
                <a:rPr lang="en-US" dirty="0" smtClean="0"/>
                <a:t>RT-PCR </a:t>
              </a:r>
              <a:r>
                <a:rPr lang="en-US" dirty="0" err="1" smtClean="0"/>
                <a:t>Timecourse</a:t>
              </a:r>
              <a:r>
                <a:rPr lang="en-US" dirty="0" smtClean="0"/>
                <a:t> of KAZD1 Expression</a:t>
              </a:r>
            </a:p>
            <a:p>
              <a:endParaRPr lang="en-US" dirty="0"/>
            </a:p>
          </p:txBody>
        </p:sp>
        <p:sp>
          <p:nvSpPr>
            <p:cNvPr id="6" name="TextBox 5"/>
            <p:cNvSpPr txBox="1"/>
            <p:nvPr/>
          </p:nvSpPr>
          <p:spPr>
            <a:xfrm>
              <a:off x="3766552" y="1170003"/>
              <a:ext cx="1800756" cy="307777"/>
            </a:xfrm>
            <a:prstGeom prst="rect">
              <a:avLst/>
            </a:prstGeom>
            <a:solidFill>
              <a:srgbClr val="FFFFFF"/>
            </a:solidFill>
          </p:spPr>
          <p:txBody>
            <a:bodyPr wrap="none" rtlCol="0">
              <a:spAutoFit/>
            </a:bodyPr>
            <a:lstStyle/>
            <a:p>
              <a:r>
                <a:rPr lang="en-US" sz="1400" dirty="0" smtClean="0"/>
                <a:t>Days post-amputation</a:t>
              </a:r>
              <a:endParaRPr lang="en-US" sz="1400" dirty="0"/>
            </a:p>
          </p:txBody>
        </p:sp>
      </p:grpSp>
      <p:sp>
        <p:nvSpPr>
          <p:cNvPr id="8" name="Rectangle 7"/>
          <p:cNvSpPr/>
          <p:nvPr/>
        </p:nvSpPr>
        <p:spPr>
          <a:xfrm>
            <a:off x="2406062" y="1025703"/>
            <a:ext cx="451325" cy="30777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1039050" y="3558873"/>
            <a:ext cx="451325" cy="30777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965787" y="4750255"/>
            <a:ext cx="451325" cy="30777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315227" y="3479720"/>
            <a:ext cx="451325" cy="30777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40287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3538"/>
            <a:ext cx="8229600" cy="1143000"/>
          </a:xfrm>
        </p:spPr>
        <p:txBody>
          <a:bodyPr/>
          <a:lstStyle/>
          <a:p>
            <a:r>
              <a:rPr lang="en-US" dirty="0" smtClean="0"/>
              <a:t>Summary of Key Points</a:t>
            </a:r>
            <a:endParaRPr lang="en-US" dirty="0"/>
          </a:p>
        </p:txBody>
      </p:sp>
      <p:sp>
        <p:nvSpPr>
          <p:cNvPr id="3" name="Content Placeholder 2"/>
          <p:cNvSpPr>
            <a:spLocks noGrp="1"/>
          </p:cNvSpPr>
          <p:nvPr>
            <p:ph idx="1"/>
          </p:nvPr>
        </p:nvSpPr>
        <p:spPr>
          <a:xfrm>
            <a:off x="561789" y="1488550"/>
            <a:ext cx="8229600" cy="4525963"/>
          </a:xfrm>
        </p:spPr>
        <p:txBody>
          <a:bodyPr>
            <a:normAutofit/>
          </a:bodyPr>
          <a:lstStyle/>
          <a:p>
            <a:r>
              <a:rPr lang="en-US" sz="2400" dirty="0" smtClean="0"/>
              <a:t>RNA-Seq is a versatile method for transcriptome analysis enabling quantification and novel transcript discovery.</a:t>
            </a:r>
          </a:p>
          <a:p>
            <a:r>
              <a:rPr lang="en-US" sz="2400" dirty="0" smtClean="0"/>
              <a:t>Expression </a:t>
            </a:r>
            <a:r>
              <a:rPr lang="en-US" sz="2400" dirty="0" smtClean="0"/>
              <a:t>quantification is based on sampling and counting reads derived from transcripts</a:t>
            </a:r>
          </a:p>
          <a:p>
            <a:r>
              <a:rPr lang="en-US" sz="2400" dirty="0" smtClean="0"/>
              <a:t>Fold changes based on few read counts lack statistical significance</a:t>
            </a:r>
            <a:r>
              <a:rPr lang="en-US" sz="2400" dirty="0" smtClean="0"/>
              <a:t>.</a:t>
            </a:r>
          </a:p>
          <a:p>
            <a:r>
              <a:rPr lang="en-US" sz="2400" dirty="0" smtClean="0"/>
              <a:t>Trinity assembly and supported downstream computational analysis tools facilitate </a:t>
            </a:r>
            <a:r>
              <a:rPr lang="en-US" sz="2400" dirty="0" err="1" smtClean="0"/>
              <a:t>transcriptome</a:t>
            </a:r>
            <a:r>
              <a:rPr lang="en-US" sz="2400" dirty="0" smtClean="0"/>
              <a:t> studies.</a:t>
            </a:r>
            <a:endParaRPr lang="en-US" sz="2400" dirty="0" smtClean="0"/>
          </a:p>
          <a:p>
            <a:pPr marL="0" indent="0">
              <a:buNone/>
            </a:pPr>
            <a:endParaRPr lang="en-US" sz="2400" dirty="0" smtClean="0"/>
          </a:p>
        </p:txBody>
      </p:sp>
    </p:spTree>
    <p:extLst>
      <p:ext uri="{BB962C8B-B14F-4D97-AF65-F5344CB8AC3E}">
        <p14:creationId xmlns:p14="http://schemas.microsoft.com/office/powerpoint/2010/main" val="605829862"/>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743" y="-159001"/>
            <a:ext cx="8229600" cy="1143000"/>
          </a:xfrm>
        </p:spPr>
        <p:txBody>
          <a:bodyPr/>
          <a:lstStyle/>
          <a:p>
            <a:r>
              <a:rPr lang="en-US" dirty="0" smtClean="0"/>
              <a:t>Acknowledgements</a:t>
            </a:r>
            <a:endParaRPr lang="en-US" dirty="0"/>
          </a:p>
        </p:txBody>
      </p:sp>
      <p:grpSp>
        <p:nvGrpSpPr>
          <p:cNvPr id="16" name="Group 15"/>
          <p:cNvGrpSpPr/>
          <p:nvPr/>
        </p:nvGrpSpPr>
        <p:grpSpPr>
          <a:xfrm>
            <a:off x="684443" y="1535608"/>
            <a:ext cx="2114464" cy="1842057"/>
            <a:chOff x="684443" y="1751570"/>
            <a:chExt cx="2114464" cy="1842057"/>
          </a:xfrm>
        </p:grpSpPr>
        <p:sp>
          <p:nvSpPr>
            <p:cNvPr id="10" name="TextBox 9"/>
            <p:cNvSpPr txBox="1"/>
            <p:nvPr/>
          </p:nvSpPr>
          <p:spPr>
            <a:xfrm>
              <a:off x="684443" y="2393298"/>
              <a:ext cx="1651601" cy="1200329"/>
            </a:xfrm>
            <a:prstGeom prst="rect">
              <a:avLst/>
            </a:prstGeom>
            <a:noFill/>
          </p:spPr>
          <p:txBody>
            <a:bodyPr wrap="none" rtlCol="0">
              <a:spAutoFit/>
            </a:bodyPr>
            <a:lstStyle/>
            <a:p>
              <a:pPr fontAlgn="base"/>
              <a:r>
                <a:rPr lang="en-US" b="1" dirty="0" smtClean="0">
                  <a:solidFill>
                    <a:srgbClr val="000000"/>
                  </a:solidFill>
                </a:rPr>
                <a:t>Aviv </a:t>
              </a:r>
              <a:r>
                <a:rPr lang="en-US" b="1" dirty="0" err="1" smtClean="0">
                  <a:solidFill>
                    <a:srgbClr val="000000"/>
                  </a:solidFill>
                </a:rPr>
                <a:t>Regev</a:t>
              </a:r>
              <a:endParaRPr lang="en-US" b="1" dirty="0" smtClean="0">
                <a:solidFill>
                  <a:srgbClr val="000000"/>
                </a:solidFill>
              </a:endParaRPr>
            </a:p>
            <a:p>
              <a:pPr fontAlgn="base"/>
              <a:r>
                <a:rPr lang="en-US" dirty="0" smtClean="0">
                  <a:solidFill>
                    <a:srgbClr val="000000"/>
                  </a:solidFill>
                </a:rPr>
                <a:t>Brian Haas</a:t>
              </a:r>
              <a:endParaRPr lang="en-US" dirty="0">
                <a:solidFill>
                  <a:srgbClr val="000000"/>
                </a:solidFill>
              </a:endParaRPr>
            </a:p>
            <a:p>
              <a:pPr fontAlgn="base"/>
              <a:r>
                <a:rPr lang="en-US" dirty="0" smtClean="0">
                  <a:solidFill>
                    <a:srgbClr val="000000"/>
                  </a:solidFill>
                </a:rPr>
                <a:t>Timothy Tickle</a:t>
              </a:r>
            </a:p>
            <a:p>
              <a:pPr fontAlgn="base"/>
              <a:r>
                <a:rPr lang="en-US" dirty="0" err="1" smtClean="0">
                  <a:solidFill>
                    <a:srgbClr val="000000"/>
                  </a:solidFill>
                </a:rPr>
                <a:t>Asma</a:t>
              </a:r>
              <a:r>
                <a:rPr lang="en-US" dirty="0" smtClean="0">
                  <a:solidFill>
                    <a:srgbClr val="000000"/>
                  </a:solidFill>
                </a:rPr>
                <a:t> </a:t>
              </a:r>
              <a:r>
                <a:rPr lang="en-US" dirty="0" err="1" smtClean="0">
                  <a:solidFill>
                    <a:srgbClr val="000000"/>
                  </a:solidFill>
                </a:rPr>
                <a:t>Bankapur</a:t>
              </a:r>
              <a:endParaRPr lang="en-US" dirty="0" smtClean="0">
                <a:solidFill>
                  <a:srgbClr val="000000"/>
                </a:solidFill>
              </a:endParaRPr>
            </a:p>
          </p:txBody>
        </p:sp>
        <p:pic>
          <p:nvPicPr>
            <p:cNvPr id="8" name="Picture 7" descr="broad-logo.jpg"/>
            <p:cNvPicPr>
              <a:picLocks noChangeAspect="1"/>
            </p:cNvPicPr>
            <p:nvPr/>
          </p:nvPicPr>
          <p:blipFill>
            <a:blip r:embed="rId3"/>
            <a:stretch>
              <a:fillRect/>
            </a:stretch>
          </p:blipFill>
          <p:spPr>
            <a:xfrm>
              <a:off x="684443" y="1751570"/>
              <a:ext cx="2114464" cy="531082"/>
            </a:xfrm>
            <a:prstGeom prst="rect">
              <a:avLst/>
            </a:prstGeom>
          </p:spPr>
        </p:pic>
      </p:grpSp>
      <p:grpSp>
        <p:nvGrpSpPr>
          <p:cNvPr id="18" name="Group 17"/>
          <p:cNvGrpSpPr/>
          <p:nvPr/>
        </p:nvGrpSpPr>
        <p:grpSpPr>
          <a:xfrm>
            <a:off x="6821763" y="1376878"/>
            <a:ext cx="1784597" cy="2724627"/>
            <a:chOff x="6821763" y="1829726"/>
            <a:chExt cx="1784597" cy="2724627"/>
          </a:xfrm>
        </p:grpSpPr>
        <p:pic>
          <p:nvPicPr>
            <p:cNvPr id="12" name="Picture 11"/>
            <p:cNvPicPr>
              <a:picLocks noChangeAspect="1"/>
            </p:cNvPicPr>
            <p:nvPr/>
          </p:nvPicPr>
          <p:blipFill>
            <a:blip r:embed="rId4"/>
            <a:stretch>
              <a:fillRect/>
            </a:stretch>
          </p:blipFill>
          <p:spPr>
            <a:xfrm>
              <a:off x="6821763" y="1829726"/>
              <a:ext cx="1466999" cy="1466999"/>
            </a:xfrm>
            <a:prstGeom prst="rect">
              <a:avLst/>
            </a:prstGeom>
          </p:spPr>
        </p:pic>
        <p:sp>
          <p:nvSpPr>
            <p:cNvPr id="9" name="TextBox 8"/>
            <p:cNvSpPr txBox="1"/>
            <p:nvPr/>
          </p:nvSpPr>
          <p:spPr>
            <a:xfrm>
              <a:off x="6871578" y="3354024"/>
              <a:ext cx="1734782" cy="1200329"/>
            </a:xfrm>
            <a:prstGeom prst="rect">
              <a:avLst/>
            </a:prstGeom>
            <a:noFill/>
          </p:spPr>
          <p:txBody>
            <a:bodyPr wrap="none" rtlCol="0">
              <a:spAutoFit/>
            </a:bodyPr>
            <a:lstStyle/>
            <a:p>
              <a:r>
                <a:rPr lang="en-US" dirty="0" smtClean="0"/>
                <a:t>Thomas </a:t>
              </a:r>
              <a:r>
                <a:rPr lang="en-US" dirty="0" err="1" smtClean="0"/>
                <a:t>Doak</a:t>
              </a:r>
              <a:endParaRPr lang="en-US" dirty="0" smtClean="0"/>
            </a:p>
            <a:p>
              <a:r>
                <a:rPr lang="en-US" dirty="0"/>
                <a:t>Carrie </a:t>
              </a:r>
              <a:r>
                <a:rPr lang="en-US" dirty="0" err="1" smtClean="0"/>
                <a:t>Ganote</a:t>
              </a:r>
              <a:endParaRPr lang="en-US" dirty="0" smtClean="0"/>
            </a:p>
            <a:p>
              <a:r>
                <a:rPr lang="en-US" dirty="0"/>
                <a:t>Robert </a:t>
              </a:r>
              <a:r>
                <a:rPr lang="en-US" dirty="0" err="1" smtClean="0"/>
                <a:t>Henschel</a:t>
              </a:r>
              <a:endParaRPr lang="en-US" dirty="0" smtClean="0"/>
            </a:p>
            <a:p>
              <a:r>
                <a:rPr lang="en-US" dirty="0" smtClean="0"/>
                <a:t>Ben Fulton</a:t>
              </a:r>
            </a:p>
          </p:txBody>
        </p:sp>
      </p:grpSp>
      <p:pic>
        <p:nvPicPr>
          <p:cNvPr id="19" name="Picture 18"/>
          <p:cNvPicPr>
            <a:picLocks noChangeAspect="1"/>
          </p:cNvPicPr>
          <p:nvPr/>
        </p:nvPicPr>
        <p:blipFill>
          <a:blip r:embed="rId5"/>
          <a:stretch>
            <a:fillRect/>
          </a:stretch>
        </p:blipFill>
        <p:spPr>
          <a:xfrm>
            <a:off x="3087691" y="5687358"/>
            <a:ext cx="3048000" cy="660400"/>
          </a:xfrm>
          <a:prstGeom prst="rect">
            <a:avLst/>
          </a:prstGeom>
        </p:spPr>
      </p:pic>
      <p:grpSp>
        <p:nvGrpSpPr>
          <p:cNvPr id="17" name="Group 16"/>
          <p:cNvGrpSpPr/>
          <p:nvPr/>
        </p:nvGrpSpPr>
        <p:grpSpPr>
          <a:xfrm>
            <a:off x="3419096" y="1362448"/>
            <a:ext cx="2932050" cy="1135449"/>
            <a:chOff x="3419096" y="1708768"/>
            <a:chExt cx="2932050" cy="1135449"/>
          </a:xfrm>
        </p:grpSpPr>
        <p:pic>
          <p:nvPicPr>
            <p:cNvPr id="7" name="Picture 6"/>
            <p:cNvPicPr>
              <a:picLocks noChangeAspect="1"/>
            </p:cNvPicPr>
            <p:nvPr/>
          </p:nvPicPr>
          <p:blipFill>
            <a:blip r:embed="rId6"/>
            <a:stretch>
              <a:fillRect/>
            </a:stretch>
          </p:blipFill>
          <p:spPr>
            <a:xfrm>
              <a:off x="3419096" y="1708768"/>
              <a:ext cx="2932050" cy="989567"/>
            </a:xfrm>
            <a:prstGeom prst="rect">
              <a:avLst/>
            </a:prstGeom>
          </p:spPr>
        </p:pic>
        <p:sp>
          <p:nvSpPr>
            <p:cNvPr id="4" name="TextBox 3"/>
            <p:cNvSpPr txBox="1"/>
            <p:nvPr/>
          </p:nvSpPr>
          <p:spPr>
            <a:xfrm>
              <a:off x="3844776" y="2474885"/>
              <a:ext cx="1713931" cy="369332"/>
            </a:xfrm>
            <a:prstGeom prst="rect">
              <a:avLst/>
            </a:prstGeom>
            <a:noFill/>
          </p:spPr>
          <p:txBody>
            <a:bodyPr wrap="none" rtlCol="0">
              <a:spAutoFit/>
            </a:bodyPr>
            <a:lstStyle/>
            <a:p>
              <a:r>
                <a:rPr lang="en-US" dirty="0" smtClean="0"/>
                <a:t>Nathalie </a:t>
              </a:r>
              <a:r>
                <a:rPr lang="en-US" dirty="0" err="1" smtClean="0"/>
                <a:t>Pochet</a:t>
              </a:r>
              <a:endParaRPr lang="en-US" dirty="0" smtClean="0"/>
            </a:p>
          </p:txBody>
        </p:sp>
      </p:grpSp>
      <p:sp>
        <p:nvSpPr>
          <p:cNvPr id="3" name="TextBox 2"/>
          <p:cNvSpPr txBox="1"/>
          <p:nvPr/>
        </p:nvSpPr>
        <p:spPr>
          <a:xfrm>
            <a:off x="684443" y="4671615"/>
            <a:ext cx="1686429" cy="646331"/>
          </a:xfrm>
          <a:prstGeom prst="rect">
            <a:avLst/>
          </a:prstGeom>
          <a:noFill/>
        </p:spPr>
        <p:txBody>
          <a:bodyPr wrap="none" rtlCol="0">
            <a:spAutoFit/>
          </a:bodyPr>
          <a:lstStyle/>
          <a:p>
            <a:r>
              <a:rPr lang="en-US" dirty="0" smtClean="0"/>
              <a:t>Jill </a:t>
            </a:r>
            <a:r>
              <a:rPr lang="en-US" dirty="0" err="1" smtClean="0"/>
              <a:t>Mesirov</a:t>
            </a:r>
            <a:endParaRPr lang="en-US" dirty="0" smtClean="0"/>
          </a:p>
          <a:p>
            <a:r>
              <a:rPr lang="en-US" dirty="0" smtClean="0"/>
              <a:t>James Robinson</a:t>
            </a:r>
            <a:endParaRPr lang="en-US" dirty="0"/>
          </a:p>
        </p:txBody>
      </p:sp>
      <p:pic>
        <p:nvPicPr>
          <p:cNvPr id="13" name="Picture 12"/>
          <p:cNvPicPr>
            <a:picLocks noChangeAspect="1"/>
          </p:cNvPicPr>
          <p:nvPr/>
        </p:nvPicPr>
        <p:blipFill>
          <a:blip r:embed="rId7"/>
          <a:stretch>
            <a:fillRect/>
          </a:stretch>
        </p:blipFill>
        <p:spPr>
          <a:xfrm>
            <a:off x="1001179" y="4005898"/>
            <a:ext cx="658017" cy="658017"/>
          </a:xfrm>
          <a:prstGeom prst="rect">
            <a:avLst/>
          </a:prstGeom>
        </p:spPr>
      </p:pic>
      <p:sp>
        <p:nvSpPr>
          <p:cNvPr id="20" name="TextBox 19"/>
          <p:cNvSpPr txBox="1"/>
          <p:nvPr/>
        </p:nvSpPr>
        <p:spPr>
          <a:xfrm>
            <a:off x="3295852" y="3990671"/>
            <a:ext cx="3098587" cy="1477328"/>
          </a:xfrm>
          <a:prstGeom prst="rect">
            <a:avLst/>
          </a:prstGeom>
          <a:noFill/>
        </p:spPr>
        <p:txBody>
          <a:bodyPr wrap="none" rtlCol="0">
            <a:spAutoFit/>
          </a:bodyPr>
          <a:lstStyle/>
          <a:p>
            <a:r>
              <a:rPr lang="en-US" b="1" dirty="0" smtClean="0"/>
              <a:t>Salamander limb regeneration</a:t>
            </a:r>
          </a:p>
          <a:p>
            <a:r>
              <a:rPr lang="en-US" dirty="0" smtClean="0">
                <a:solidFill>
                  <a:srgbClr val="000000"/>
                </a:solidFill>
              </a:rPr>
              <a:t>Jessica </a:t>
            </a:r>
            <a:r>
              <a:rPr lang="en-US" dirty="0" smtClean="0">
                <a:solidFill>
                  <a:srgbClr val="000000"/>
                </a:solidFill>
              </a:rPr>
              <a:t>Whited</a:t>
            </a:r>
          </a:p>
          <a:p>
            <a:r>
              <a:rPr lang="en-US" dirty="0" smtClean="0">
                <a:solidFill>
                  <a:srgbClr val="000000"/>
                </a:solidFill>
              </a:rPr>
              <a:t>Tia </a:t>
            </a:r>
            <a:r>
              <a:rPr lang="en-US" dirty="0" err="1" smtClean="0">
                <a:solidFill>
                  <a:srgbClr val="000000"/>
                </a:solidFill>
              </a:rPr>
              <a:t>DiTommaso</a:t>
            </a:r>
            <a:endParaRPr lang="en-US" dirty="0" smtClean="0">
              <a:solidFill>
                <a:srgbClr val="000000"/>
              </a:solidFill>
            </a:endParaRPr>
          </a:p>
          <a:p>
            <a:r>
              <a:rPr lang="en-US" dirty="0" smtClean="0">
                <a:solidFill>
                  <a:srgbClr val="000000"/>
                </a:solidFill>
              </a:rPr>
              <a:t>Tae </a:t>
            </a:r>
            <a:r>
              <a:rPr lang="en-US" dirty="0" smtClean="0">
                <a:solidFill>
                  <a:srgbClr val="000000"/>
                </a:solidFill>
              </a:rPr>
              <a:t>Lee</a:t>
            </a:r>
            <a:endParaRPr lang="en-US" dirty="0" smtClean="0">
              <a:solidFill>
                <a:srgbClr val="000000"/>
              </a:solidFill>
            </a:endParaRPr>
          </a:p>
          <a:p>
            <a:r>
              <a:rPr lang="en-US" dirty="0" smtClean="0">
                <a:solidFill>
                  <a:srgbClr val="000000"/>
                </a:solidFill>
              </a:rPr>
              <a:t>Anna </a:t>
            </a:r>
            <a:r>
              <a:rPr lang="en-US" dirty="0" err="1" smtClean="0">
                <a:solidFill>
                  <a:srgbClr val="000000"/>
                </a:solidFill>
              </a:rPr>
              <a:t>Guzikowski</a:t>
            </a:r>
            <a:endParaRPr lang="en-US" dirty="0" smtClean="0">
              <a:solidFill>
                <a:srgbClr val="000000"/>
              </a:solidFill>
            </a:endParaRPr>
          </a:p>
        </p:txBody>
      </p:sp>
      <p:pic>
        <p:nvPicPr>
          <p:cNvPr id="21" name="Picture 20"/>
          <p:cNvPicPr>
            <a:picLocks noChangeAspect="1"/>
          </p:cNvPicPr>
          <p:nvPr/>
        </p:nvPicPr>
        <p:blipFill>
          <a:blip r:embed="rId8"/>
          <a:stretch>
            <a:fillRect/>
          </a:stretch>
        </p:blipFill>
        <p:spPr>
          <a:xfrm>
            <a:off x="3419096" y="3299143"/>
            <a:ext cx="2318658" cy="633808"/>
          </a:xfrm>
          <a:prstGeom prst="rect">
            <a:avLst/>
          </a:prstGeom>
        </p:spPr>
      </p:pic>
    </p:spTree>
    <p:extLst>
      <p:ext uri="{BB962C8B-B14F-4D97-AF65-F5344CB8AC3E}">
        <p14:creationId xmlns:p14="http://schemas.microsoft.com/office/powerpoint/2010/main" val="364950085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597"/>
            <a:ext cx="8229600" cy="1143000"/>
          </a:xfrm>
        </p:spPr>
        <p:txBody>
          <a:bodyPr/>
          <a:lstStyle/>
          <a:p>
            <a:r>
              <a:rPr lang="en-US" dirty="0" smtClean="0"/>
              <a:t>Overview of RNA-Seq</a:t>
            </a:r>
            <a:endParaRPr lang="en-US" dirty="0"/>
          </a:p>
        </p:txBody>
      </p:sp>
      <p:pic>
        <p:nvPicPr>
          <p:cNvPr id="4" name="Picture 3"/>
          <p:cNvPicPr>
            <a:picLocks noChangeAspect="1"/>
          </p:cNvPicPr>
          <p:nvPr/>
        </p:nvPicPr>
        <p:blipFill>
          <a:blip r:embed="rId2"/>
          <a:stretch>
            <a:fillRect/>
          </a:stretch>
        </p:blipFill>
        <p:spPr>
          <a:xfrm>
            <a:off x="751495" y="940837"/>
            <a:ext cx="7662197" cy="5108131"/>
          </a:xfrm>
          <a:prstGeom prst="rect">
            <a:avLst/>
          </a:prstGeom>
        </p:spPr>
      </p:pic>
      <p:sp>
        <p:nvSpPr>
          <p:cNvPr id="5" name="TextBox 4"/>
          <p:cNvSpPr txBox="1"/>
          <p:nvPr/>
        </p:nvSpPr>
        <p:spPr>
          <a:xfrm>
            <a:off x="84390" y="6447276"/>
            <a:ext cx="7912242" cy="338554"/>
          </a:xfrm>
          <a:prstGeom prst="rect">
            <a:avLst/>
          </a:prstGeom>
          <a:noFill/>
        </p:spPr>
        <p:txBody>
          <a:bodyPr wrap="none" rtlCol="0">
            <a:spAutoFit/>
          </a:bodyPr>
          <a:lstStyle/>
          <a:p>
            <a:r>
              <a:rPr lang="en-US" sz="1600" dirty="0" smtClean="0"/>
              <a:t>From: http://www2.fml.tuebingen.mpg.de/</a:t>
            </a:r>
            <a:r>
              <a:rPr lang="en-US" sz="1600" dirty="0" err="1" smtClean="0"/>
              <a:t>raetsch</a:t>
            </a:r>
            <a:r>
              <a:rPr lang="en-US" sz="1600" dirty="0" smtClean="0"/>
              <a:t>/members/research/</a:t>
            </a:r>
            <a:r>
              <a:rPr lang="en-US" sz="1600" dirty="0" err="1" smtClean="0"/>
              <a:t>transcriptomics.html</a:t>
            </a:r>
            <a:endParaRPr lang="en-US" sz="1600" dirty="0"/>
          </a:p>
        </p:txBody>
      </p:sp>
      <p:grpSp>
        <p:nvGrpSpPr>
          <p:cNvPr id="11" name="Group 10"/>
          <p:cNvGrpSpPr/>
          <p:nvPr/>
        </p:nvGrpSpPr>
        <p:grpSpPr>
          <a:xfrm>
            <a:off x="321444" y="3121487"/>
            <a:ext cx="2201406" cy="2994910"/>
            <a:chOff x="321444" y="3121487"/>
            <a:chExt cx="2201406" cy="2994910"/>
          </a:xfrm>
        </p:grpSpPr>
        <p:grpSp>
          <p:nvGrpSpPr>
            <p:cNvPr id="9" name="Group 8"/>
            <p:cNvGrpSpPr/>
            <p:nvPr/>
          </p:nvGrpSpPr>
          <p:grpSpPr>
            <a:xfrm>
              <a:off x="786146" y="3121487"/>
              <a:ext cx="1451349" cy="2328419"/>
              <a:chOff x="846620" y="3124718"/>
              <a:chExt cx="1451349" cy="2328419"/>
            </a:xfrm>
          </p:grpSpPr>
          <p:cxnSp>
            <p:nvCxnSpPr>
              <p:cNvPr id="6" name="Straight Arrow Connector 5"/>
              <p:cNvCxnSpPr/>
              <p:nvPr/>
            </p:nvCxnSpPr>
            <p:spPr>
              <a:xfrm flipV="1">
                <a:off x="846620" y="3124718"/>
                <a:ext cx="20158" cy="2328419"/>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846620" y="5453137"/>
                <a:ext cx="1451349" cy="0"/>
              </a:xfrm>
              <a:prstGeom prst="line">
                <a:avLst/>
              </a:prstGeom>
              <a:ln w="57150" cmpd="sng">
                <a:solidFill>
                  <a:srgbClr val="660066"/>
                </a:solidFill>
              </a:ln>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321444" y="5470066"/>
              <a:ext cx="2201406" cy="646331"/>
            </a:xfrm>
            <a:prstGeom prst="rect">
              <a:avLst/>
            </a:prstGeom>
            <a:noFill/>
          </p:spPr>
          <p:txBody>
            <a:bodyPr wrap="none" rtlCol="0">
              <a:spAutoFit/>
            </a:bodyPr>
            <a:lstStyle/>
            <a:p>
              <a:r>
                <a:rPr lang="en-US" dirty="0" smtClean="0">
                  <a:ln>
                    <a:solidFill>
                      <a:srgbClr val="660066"/>
                    </a:solidFill>
                  </a:ln>
                </a:rPr>
                <a:t>Reconstruct original </a:t>
              </a:r>
              <a:br>
                <a:rPr lang="en-US" dirty="0" smtClean="0">
                  <a:ln>
                    <a:solidFill>
                      <a:srgbClr val="660066"/>
                    </a:solidFill>
                  </a:ln>
                </a:rPr>
              </a:br>
              <a:r>
                <a:rPr lang="en-US" dirty="0" smtClean="0">
                  <a:ln>
                    <a:solidFill>
                      <a:srgbClr val="660066"/>
                    </a:solidFill>
                  </a:ln>
                </a:rPr>
                <a:t>full-length transcripts</a:t>
              </a:r>
              <a:endParaRPr lang="en-US" dirty="0">
                <a:ln>
                  <a:solidFill>
                    <a:srgbClr val="660066"/>
                  </a:solidFill>
                </a:ln>
              </a:endParaRPr>
            </a:p>
          </p:txBody>
        </p:sp>
      </p:grpSp>
    </p:spTree>
    <p:extLst>
      <p:ext uri="{BB962C8B-B14F-4D97-AF65-F5344CB8AC3E}">
        <p14:creationId xmlns:p14="http://schemas.microsoft.com/office/powerpoint/2010/main" val="6150657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8" name="Rectangle 7"/>
          <p:cNvSpPr/>
          <p:nvPr/>
        </p:nvSpPr>
        <p:spPr>
          <a:xfrm>
            <a:off x="0" y="1912470"/>
            <a:ext cx="914400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p:nvGrpSpPr>
        <p:grpSpPr>
          <a:xfrm>
            <a:off x="384917" y="5442923"/>
            <a:ext cx="6367188" cy="1058426"/>
            <a:chOff x="1169314" y="4744559"/>
            <a:chExt cx="7903882" cy="1538449"/>
          </a:xfrm>
        </p:grpSpPr>
        <p:pic>
          <p:nvPicPr>
            <p:cNvPr id="9" name="Picture 8" descr="Picture 3.png"/>
            <p:cNvPicPr>
              <a:picLocks noChangeAspect="1"/>
            </p:cNvPicPr>
            <p:nvPr/>
          </p:nvPicPr>
          <p:blipFill>
            <a:blip r:embed="rId4"/>
            <a:stretch>
              <a:fillRect/>
            </a:stretch>
          </p:blipFill>
          <p:spPr>
            <a:xfrm>
              <a:off x="1169314" y="4744559"/>
              <a:ext cx="7903882" cy="1538449"/>
            </a:xfrm>
            <a:prstGeom prst="rect">
              <a:avLst/>
            </a:prstGeom>
            <a:ln w="44450">
              <a:gradFill flip="none" rotWithShape="1">
                <a:gsLst>
                  <a:gs pos="0">
                    <a:schemeClr val="accent1"/>
                  </a:gs>
                  <a:gs pos="100000">
                    <a:srgbClr val="FFFFFF"/>
                  </a:gs>
                </a:gsLst>
                <a:lin ang="0" scaled="1"/>
                <a:tileRect/>
              </a:gradFill>
              <a:prstDash val="sysDash"/>
            </a:ln>
          </p:spPr>
        </p:pic>
        <p:sp>
          <p:nvSpPr>
            <p:cNvPr id="10" name="TextBox 9"/>
            <p:cNvSpPr txBox="1"/>
            <p:nvPr/>
          </p:nvSpPr>
          <p:spPr>
            <a:xfrm>
              <a:off x="6855532" y="5432854"/>
              <a:ext cx="1880027" cy="402625"/>
            </a:xfrm>
            <a:prstGeom prst="rect">
              <a:avLst/>
            </a:prstGeom>
            <a:noFill/>
          </p:spPr>
          <p:txBody>
            <a:bodyPr wrap="none" rtlCol="0">
              <a:spAutoFit/>
            </a:bodyPr>
            <a:lstStyle/>
            <a:p>
              <a:r>
                <a:rPr lang="en-US" sz="1200" dirty="0" smtClean="0"/>
                <a:t>Nature Biotech, 2010</a:t>
              </a:r>
              <a:endParaRPr lang="en-US" sz="1200" dirty="0"/>
            </a:p>
          </p:txBody>
        </p:sp>
      </p:grpSp>
    </p:spTree>
    <p:extLst>
      <p:ext uri="{BB962C8B-B14F-4D97-AF65-F5344CB8AC3E}">
        <p14:creationId xmlns:p14="http://schemas.microsoft.com/office/powerpoint/2010/main" val="319863076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10496" y="4311579"/>
            <a:ext cx="5520945" cy="22473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Tree>
    <p:extLst>
      <p:ext uri="{BB962C8B-B14F-4D97-AF65-F5344CB8AC3E}">
        <p14:creationId xmlns:p14="http://schemas.microsoft.com/office/powerpoint/2010/main" val="48153517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036443" y="4536018"/>
            <a:ext cx="984915" cy="369332"/>
          </a:xfrm>
          <a:prstGeom prst="rect">
            <a:avLst/>
          </a:prstGeom>
          <a:noFill/>
        </p:spPr>
        <p:txBody>
          <a:bodyPr wrap="none" rtlCol="0">
            <a:spAutoFit/>
          </a:bodyPr>
          <a:lstStyle/>
          <a:p>
            <a:r>
              <a:rPr lang="en-US" dirty="0" smtClean="0"/>
              <a:t>Cufflinks</a:t>
            </a:r>
            <a:endParaRPr lang="en-US" dirty="0"/>
          </a:p>
        </p:txBody>
      </p:sp>
      <p:sp>
        <p:nvSpPr>
          <p:cNvPr id="7" name="TextBox 6"/>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Tree>
    <p:extLst>
      <p:ext uri="{BB962C8B-B14F-4D97-AF65-F5344CB8AC3E}">
        <p14:creationId xmlns:p14="http://schemas.microsoft.com/office/powerpoint/2010/main" val="318967720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smtClean="0"/>
              <a:t>Trinity</a:t>
            </a:r>
            <a:endParaRPr lang="en-US" dirty="0"/>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smtClean="0"/>
              <a:t>GMAP</a:t>
            </a:r>
            <a:endParaRPr lang="en-US" dirty="0"/>
          </a:p>
        </p:txBody>
      </p:sp>
      <p:sp>
        <p:nvSpPr>
          <p:cNvPr id="8" name="TextBox 7"/>
          <p:cNvSpPr txBox="1"/>
          <p:nvPr/>
        </p:nvSpPr>
        <p:spPr>
          <a:xfrm>
            <a:off x="3036443" y="4536018"/>
            <a:ext cx="984915" cy="369332"/>
          </a:xfrm>
          <a:prstGeom prst="rect">
            <a:avLst/>
          </a:prstGeom>
          <a:noFill/>
        </p:spPr>
        <p:txBody>
          <a:bodyPr wrap="none" rtlCol="0">
            <a:spAutoFit/>
          </a:bodyPr>
          <a:lstStyle/>
          <a:p>
            <a:r>
              <a:rPr lang="en-US" dirty="0" smtClean="0"/>
              <a:t>Cufflinks</a:t>
            </a:r>
            <a:endParaRPr lang="en-US" dirty="0"/>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
        <p:nvSpPr>
          <p:cNvPr id="11" name="Rectangle 10"/>
          <p:cNvSpPr/>
          <p:nvPr/>
        </p:nvSpPr>
        <p:spPr>
          <a:xfrm>
            <a:off x="5468315" y="1847000"/>
            <a:ext cx="3570940" cy="4930589"/>
          </a:xfrm>
          <a:prstGeom prst="rect">
            <a:avLst/>
          </a:prstGeom>
          <a:solidFill>
            <a:schemeClr val="bg1"/>
          </a:soli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4334808" y="2126348"/>
            <a:ext cx="908081" cy="681061"/>
          </a:xfrm>
          <a:prstGeom prst="rect">
            <a:avLst/>
          </a:prstGeom>
        </p:spPr>
      </p:pic>
      <p:pic>
        <p:nvPicPr>
          <p:cNvPr id="4" name="Picture 3"/>
          <p:cNvPicPr>
            <a:picLocks noChangeAspect="1"/>
          </p:cNvPicPr>
          <p:nvPr/>
        </p:nvPicPr>
        <p:blipFill>
          <a:blip r:embed="rId5"/>
          <a:stretch>
            <a:fillRect/>
          </a:stretch>
        </p:blipFill>
        <p:spPr>
          <a:xfrm>
            <a:off x="4110919" y="4457157"/>
            <a:ext cx="640949" cy="594185"/>
          </a:xfrm>
          <a:prstGeom prst="rect">
            <a:avLst/>
          </a:prstGeom>
        </p:spPr>
      </p:pic>
      <p:sp>
        <p:nvSpPr>
          <p:cNvPr id="12" name="TextBox 11"/>
          <p:cNvSpPr txBox="1"/>
          <p:nvPr/>
        </p:nvSpPr>
        <p:spPr>
          <a:xfrm>
            <a:off x="5769927" y="2170070"/>
            <a:ext cx="2721568" cy="1292662"/>
          </a:xfrm>
          <a:prstGeom prst="rect">
            <a:avLst/>
          </a:prstGeom>
          <a:noFill/>
        </p:spPr>
        <p:txBody>
          <a:bodyPr wrap="none" rtlCol="0">
            <a:spAutoFit/>
          </a:bodyPr>
          <a:lstStyle/>
          <a:p>
            <a:pPr algn="ctr"/>
            <a:r>
              <a:rPr lang="en-US" sz="2400" b="1" dirty="0" smtClean="0"/>
              <a:t>The Tuxedo Suite:</a:t>
            </a:r>
          </a:p>
          <a:p>
            <a:r>
              <a:rPr lang="en-US" dirty="0" smtClean="0"/>
              <a:t>End-to-end </a:t>
            </a:r>
            <a:r>
              <a:rPr lang="en-US" b="1" dirty="0" smtClean="0"/>
              <a:t>Genome</a:t>
            </a:r>
            <a:r>
              <a:rPr lang="en-US" dirty="0" smtClean="0"/>
              <a:t>-based</a:t>
            </a:r>
            <a:br>
              <a:rPr lang="en-US" dirty="0" smtClean="0"/>
            </a:br>
            <a:r>
              <a:rPr lang="en-US" dirty="0" smtClean="0"/>
              <a:t>RNA-</a:t>
            </a:r>
            <a:r>
              <a:rPr lang="en-US" dirty="0" err="1" smtClean="0"/>
              <a:t>Seq</a:t>
            </a:r>
            <a:r>
              <a:rPr lang="en-US" dirty="0" smtClean="0"/>
              <a:t> Analysis </a:t>
            </a:r>
            <a:br>
              <a:rPr lang="en-US" dirty="0" smtClean="0"/>
            </a:br>
            <a:r>
              <a:rPr lang="en-US" dirty="0" smtClean="0"/>
              <a:t>Software Package</a:t>
            </a:r>
            <a:endParaRPr lang="en-US" dirty="0"/>
          </a:p>
        </p:txBody>
      </p:sp>
      <p:pic>
        <p:nvPicPr>
          <p:cNvPr id="13" name="Picture 12" descr="Screen Shot 2012-10-21 at 5.43.21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41909" y="3503619"/>
            <a:ext cx="3344208" cy="2750210"/>
          </a:xfrm>
          <a:prstGeom prst="rect">
            <a:avLst/>
          </a:prstGeom>
        </p:spPr>
      </p:pic>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705178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smtClean="0"/>
              <a:t>Trinity</a:t>
            </a:r>
            <a:endParaRPr lang="en-US" dirty="0"/>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smtClean="0"/>
              <a:t>GMAP</a:t>
            </a:r>
            <a:endParaRPr lang="en-US" dirty="0"/>
          </a:p>
        </p:txBody>
      </p:sp>
      <p:sp>
        <p:nvSpPr>
          <p:cNvPr id="8" name="TextBox 7"/>
          <p:cNvSpPr txBox="1"/>
          <p:nvPr/>
        </p:nvSpPr>
        <p:spPr>
          <a:xfrm>
            <a:off x="3036443" y="4536018"/>
            <a:ext cx="984915" cy="369332"/>
          </a:xfrm>
          <a:prstGeom prst="rect">
            <a:avLst/>
          </a:prstGeom>
          <a:noFill/>
        </p:spPr>
        <p:txBody>
          <a:bodyPr wrap="none" rtlCol="0">
            <a:spAutoFit/>
          </a:bodyPr>
          <a:lstStyle/>
          <a:p>
            <a:r>
              <a:rPr lang="en-US" dirty="0" smtClean="0"/>
              <a:t>Cufflinks</a:t>
            </a:r>
            <a:endParaRPr lang="en-US" dirty="0"/>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
        <p:nvSpPr>
          <p:cNvPr id="11" name="Rectangle 10"/>
          <p:cNvSpPr/>
          <p:nvPr/>
        </p:nvSpPr>
        <p:spPr>
          <a:xfrm>
            <a:off x="5468315" y="1847000"/>
            <a:ext cx="3570940" cy="4930589"/>
          </a:xfrm>
          <a:prstGeom prst="rect">
            <a:avLst/>
          </a:prstGeom>
          <a:solidFill>
            <a:schemeClr val="bg1"/>
          </a:soli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4334808" y="2126348"/>
            <a:ext cx="908081" cy="681061"/>
          </a:xfrm>
          <a:prstGeom prst="rect">
            <a:avLst/>
          </a:prstGeom>
        </p:spPr>
      </p:pic>
      <p:pic>
        <p:nvPicPr>
          <p:cNvPr id="4" name="Picture 3"/>
          <p:cNvPicPr>
            <a:picLocks noChangeAspect="1"/>
          </p:cNvPicPr>
          <p:nvPr/>
        </p:nvPicPr>
        <p:blipFill>
          <a:blip r:embed="rId5"/>
          <a:stretch>
            <a:fillRect/>
          </a:stretch>
        </p:blipFill>
        <p:spPr>
          <a:xfrm>
            <a:off x="4110919" y="4457157"/>
            <a:ext cx="640949" cy="594185"/>
          </a:xfrm>
          <a:prstGeom prst="rect">
            <a:avLst/>
          </a:prstGeom>
        </p:spPr>
      </p:pic>
      <p:sp>
        <p:nvSpPr>
          <p:cNvPr id="12" name="TextBox 11"/>
          <p:cNvSpPr txBox="1"/>
          <p:nvPr/>
        </p:nvSpPr>
        <p:spPr>
          <a:xfrm>
            <a:off x="5769927" y="2170070"/>
            <a:ext cx="2721568" cy="1292662"/>
          </a:xfrm>
          <a:prstGeom prst="rect">
            <a:avLst/>
          </a:prstGeom>
          <a:noFill/>
        </p:spPr>
        <p:txBody>
          <a:bodyPr wrap="none" rtlCol="0">
            <a:spAutoFit/>
          </a:bodyPr>
          <a:lstStyle/>
          <a:p>
            <a:pPr algn="ctr"/>
            <a:r>
              <a:rPr lang="en-US" sz="2400" b="1" dirty="0" smtClean="0"/>
              <a:t>The Tuxedo Suite:</a:t>
            </a:r>
          </a:p>
          <a:p>
            <a:r>
              <a:rPr lang="en-US" dirty="0" smtClean="0"/>
              <a:t>End-to-end </a:t>
            </a:r>
            <a:r>
              <a:rPr lang="en-US" b="1" dirty="0" smtClean="0"/>
              <a:t>Genome</a:t>
            </a:r>
            <a:r>
              <a:rPr lang="en-US" dirty="0" smtClean="0"/>
              <a:t>-based</a:t>
            </a:r>
            <a:br>
              <a:rPr lang="en-US" dirty="0" smtClean="0"/>
            </a:br>
            <a:r>
              <a:rPr lang="en-US" dirty="0" smtClean="0"/>
              <a:t>RNA-</a:t>
            </a:r>
            <a:r>
              <a:rPr lang="en-US" dirty="0" err="1" smtClean="0"/>
              <a:t>Seq</a:t>
            </a:r>
            <a:r>
              <a:rPr lang="en-US" dirty="0" smtClean="0"/>
              <a:t> Analysis </a:t>
            </a:r>
            <a:br>
              <a:rPr lang="en-US" dirty="0" smtClean="0"/>
            </a:br>
            <a:r>
              <a:rPr lang="en-US" dirty="0" smtClean="0"/>
              <a:t>Software Package</a:t>
            </a:r>
            <a:endParaRPr lang="en-US" dirty="0"/>
          </a:p>
        </p:txBody>
      </p:sp>
      <p:pic>
        <p:nvPicPr>
          <p:cNvPr id="13" name="Picture 12" descr="Screen Shot 2012-10-21 at 5.43.21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41909" y="3503619"/>
            <a:ext cx="3344208" cy="2750210"/>
          </a:xfrm>
          <a:prstGeom prst="rect">
            <a:avLst/>
          </a:prstGeom>
        </p:spPr>
      </p:pic>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375212" y="2170070"/>
            <a:ext cx="4867677" cy="4355481"/>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476231" y="2126348"/>
            <a:ext cx="4618000" cy="4551603"/>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169314" y="3162125"/>
            <a:ext cx="3708831" cy="1384995"/>
          </a:xfrm>
          <a:prstGeom prst="rect">
            <a:avLst/>
          </a:prstGeom>
          <a:solidFill>
            <a:srgbClr val="FFFFFF">
              <a:alpha val="65000"/>
            </a:srgbClr>
          </a:solidFill>
        </p:spPr>
        <p:txBody>
          <a:bodyPr wrap="square" rtlCol="0">
            <a:spAutoFit/>
          </a:bodyPr>
          <a:lstStyle/>
          <a:p>
            <a:pPr algn="ctr"/>
            <a:r>
              <a:rPr lang="en-US" sz="2800" b="1" dirty="0" smtClean="0"/>
              <a:t>Non-model organisms:</a:t>
            </a:r>
          </a:p>
          <a:p>
            <a:pPr algn="ctr"/>
            <a:r>
              <a:rPr lang="en-US" sz="2800" b="1" dirty="0" smtClean="0"/>
              <a:t> “I don’t have a reference genome!”</a:t>
            </a:r>
            <a:endParaRPr lang="en-US" sz="2800" b="1" dirty="0"/>
          </a:p>
        </p:txBody>
      </p:sp>
    </p:spTree>
    <p:extLst>
      <p:ext uri="{BB962C8B-B14F-4D97-AF65-F5344CB8AC3E}">
        <p14:creationId xmlns:p14="http://schemas.microsoft.com/office/powerpoint/2010/main" val="307631168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573059" y="3643117"/>
            <a:ext cx="3570940" cy="31999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6087485" y="2146093"/>
            <a:ext cx="787395" cy="369332"/>
          </a:xfrm>
          <a:prstGeom prst="rect">
            <a:avLst/>
          </a:prstGeom>
          <a:noFill/>
        </p:spPr>
        <p:txBody>
          <a:bodyPr wrap="none" rtlCol="0">
            <a:spAutoFit/>
          </a:bodyPr>
          <a:lstStyle/>
          <a:p>
            <a:r>
              <a:rPr lang="en-US" dirty="0" smtClean="0"/>
              <a:t>Trinity</a:t>
            </a:r>
            <a:endParaRPr lang="en-US" dirty="0"/>
          </a:p>
        </p:txBody>
      </p:sp>
      <p:sp>
        <p:nvSpPr>
          <p:cNvPr id="7" name="TextBox 6"/>
          <p:cNvSpPr txBox="1"/>
          <p:nvPr/>
        </p:nvSpPr>
        <p:spPr>
          <a:xfrm>
            <a:off x="3036443" y="4536018"/>
            <a:ext cx="984915" cy="369332"/>
          </a:xfrm>
          <a:prstGeom prst="rect">
            <a:avLst/>
          </a:prstGeom>
          <a:noFill/>
        </p:spPr>
        <p:txBody>
          <a:bodyPr wrap="none" rtlCol="0">
            <a:spAutoFit/>
          </a:bodyPr>
          <a:lstStyle/>
          <a:p>
            <a:r>
              <a:rPr lang="en-US" dirty="0" smtClean="0"/>
              <a:t>Cufflinks</a:t>
            </a:r>
            <a:endParaRPr lang="en-US" dirty="0"/>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
        <p:nvSpPr>
          <p:cNvPr id="3" name="Rectangle 2"/>
          <p:cNvSpPr/>
          <p:nvPr/>
        </p:nvSpPr>
        <p:spPr>
          <a:xfrm>
            <a:off x="158744" y="1890369"/>
            <a:ext cx="5685912" cy="48341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527490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smtClean="0"/>
              <a:t>Trinity</a:t>
            </a:r>
            <a:endParaRPr lang="en-US" dirty="0"/>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smtClean="0"/>
              <a:t>GMAP</a:t>
            </a:r>
            <a:endParaRPr lang="en-US" dirty="0"/>
          </a:p>
        </p:txBody>
      </p:sp>
      <p:sp>
        <p:nvSpPr>
          <p:cNvPr id="8" name="TextBox 7"/>
          <p:cNvSpPr txBox="1"/>
          <p:nvPr/>
        </p:nvSpPr>
        <p:spPr>
          <a:xfrm>
            <a:off x="3036443" y="4536018"/>
            <a:ext cx="984915" cy="369332"/>
          </a:xfrm>
          <a:prstGeom prst="rect">
            <a:avLst/>
          </a:prstGeom>
          <a:noFill/>
        </p:spPr>
        <p:txBody>
          <a:bodyPr wrap="none" rtlCol="0">
            <a:spAutoFit/>
          </a:bodyPr>
          <a:lstStyle/>
          <a:p>
            <a:r>
              <a:rPr lang="en-US" dirty="0" smtClean="0"/>
              <a:t>Cufflinks</a:t>
            </a:r>
            <a:endParaRPr lang="en-US" dirty="0"/>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
        <p:nvSpPr>
          <p:cNvPr id="11" name="Rectangle 10"/>
          <p:cNvSpPr/>
          <p:nvPr/>
        </p:nvSpPr>
        <p:spPr>
          <a:xfrm>
            <a:off x="158744" y="1890369"/>
            <a:ext cx="5685912" cy="48341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115844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grpSp>
        <p:nvGrpSpPr>
          <p:cNvPr id="4" name="Group 3"/>
          <p:cNvGrpSpPr/>
          <p:nvPr/>
        </p:nvGrpSpPr>
        <p:grpSpPr>
          <a:xfrm>
            <a:off x="5646272" y="2472450"/>
            <a:ext cx="3331882" cy="1742661"/>
            <a:chOff x="5646272" y="2472450"/>
            <a:chExt cx="3331882" cy="1742661"/>
          </a:xfrm>
        </p:grpSpPr>
        <p:sp>
          <p:nvSpPr>
            <p:cNvPr id="10" name="Rounded Rectangle 9"/>
            <p:cNvSpPr/>
            <p:nvPr/>
          </p:nvSpPr>
          <p:spPr>
            <a:xfrm>
              <a:off x="5646272" y="2472450"/>
              <a:ext cx="3331882" cy="1742661"/>
            </a:xfrm>
            <a:prstGeom prst="roundRect">
              <a:avLst/>
            </a:prstGeom>
            <a:solidFill>
              <a:srgbClr val="FFFFFF">
                <a:alpha val="3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800" dirty="0" smtClean="0"/>
            </a:p>
            <a:p>
              <a:pPr algn="ctr"/>
              <a:endParaRPr lang="en-US" sz="4800" i="1" dirty="0" smtClean="0"/>
            </a:p>
            <a:p>
              <a:pPr algn="ctr">
                <a:buFont typeface="Arial"/>
                <a:buChar char="•"/>
              </a:pPr>
              <a:endParaRPr lang="en-US" sz="4800" dirty="0"/>
            </a:p>
          </p:txBody>
        </p:sp>
        <p:sp>
          <p:nvSpPr>
            <p:cNvPr id="2" name="TextBox 1"/>
            <p:cNvSpPr txBox="1"/>
            <p:nvPr/>
          </p:nvSpPr>
          <p:spPr>
            <a:xfrm>
              <a:off x="6404509" y="2891134"/>
              <a:ext cx="1789973" cy="830997"/>
            </a:xfrm>
            <a:prstGeom prst="rect">
              <a:avLst/>
            </a:prstGeom>
            <a:noFill/>
          </p:spPr>
          <p:txBody>
            <a:bodyPr wrap="none" rtlCol="0">
              <a:spAutoFit/>
            </a:bodyPr>
            <a:lstStyle/>
            <a:p>
              <a:r>
                <a:rPr lang="en-US" sz="4800" dirty="0" smtClean="0">
                  <a:solidFill>
                    <a:srgbClr val="000000"/>
                  </a:solidFill>
                </a:rPr>
                <a:t>Trinity</a:t>
              </a:r>
              <a:endParaRPr lang="en-US" sz="4800" dirty="0">
                <a:solidFill>
                  <a:srgbClr val="000000"/>
                </a:solidFill>
              </a:endParaRPr>
            </a:p>
          </p:txBody>
        </p:sp>
        <p:pic>
          <p:nvPicPr>
            <p:cNvPr id="11" name="Picture 10" descr="broad-logo.jpg"/>
            <p:cNvPicPr>
              <a:picLocks noChangeAspect="1"/>
            </p:cNvPicPr>
            <p:nvPr/>
          </p:nvPicPr>
          <p:blipFill>
            <a:blip r:embed="rId4"/>
            <a:stretch>
              <a:fillRect/>
            </a:stretch>
          </p:blipFill>
          <p:spPr>
            <a:xfrm>
              <a:off x="5860029" y="2564537"/>
              <a:ext cx="1440272" cy="361748"/>
            </a:xfrm>
            <a:prstGeom prst="rect">
              <a:avLst/>
            </a:prstGeom>
          </p:spPr>
        </p:pic>
      </p:grpSp>
      <p:sp>
        <p:nvSpPr>
          <p:cNvPr id="14" name="Rectangle 13"/>
          <p:cNvSpPr/>
          <p:nvPr/>
        </p:nvSpPr>
        <p:spPr>
          <a:xfrm>
            <a:off x="132907" y="1897268"/>
            <a:ext cx="5228855" cy="48137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a:off x="132906" y="1856884"/>
            <a:ext cx="4754476" cy="4930589"/>
            <a:chOff x="132906" y="1856884"/>
            <a:chExt cx="4754476" cy="4930589"/>
          </a:xfrm>
        </p:grpSpPr>
        <p:sp>
          <p:nvSpPr>
            <p:cNvPr id="21" name="TextBox 20"/>
            <p:cNvSpPr txBox="1"/>
            <p:nvPr/>
          </p:nvSpPr>
          <p:spPr>
            <a:xfrm>
              <a:off x="1502104" y="4448056"/>
              <a:ext cx="780457" cy="369332"/>
            </a:xfrm>
            <a:prstGeom prst="rect">
              <a:avLst/>
            </a:prstGeom>
            <a:noFill/>
          </p:spPr>
          <p:txBody>
            <a:bodyPr wrap="none" rtlCol="0">
              <a:spAutoFit/>
            </a:bodyPr>
            <a:lstStyle/>
            <a:p>
              <a:r>
                <a:rPr lang="en-US" dirty="0" smtClean="0"/>
                <a:t>GMAP</a:t>
              </a:r>
              <a:endParaRPr lang="en-US" dirty="0"/>
            </a:p>
          </p:txBody>
        </p:sp>
        <p:sp>
          <p:nvSpPr>
            <p:cNvPr id="23" name="TextBox 22"/>
            <p:cNvSpPr txBox="1"/>
            <p:nvPr/>
          </p:nvSpPr>
          <p:spPr>
            <a:xfrm>
              <a:off x="768015" y="2315021"/>
              <a:ext cx="3284561" cy="923330"/>
            </a:xfrm>
            <a:prstGeom prst="rect">
              <a:avLst/>
            </a:prstGeom>
            <a:noFill/>
          </p:spPr>
          <p:txBody>
            <a:bodyPr wrap="none" rtlCol="0">
              <a:spAutoFit/>
            </a:bodyPr>
            <a:lstStyle/>
            <a:p>
              <a:pPr algn="ctr"/>
              <a:r>
                <a:rPr lang="en-US" dirty="0" smtClean="0"/>
                <a:t>End-to-end </a:t>
              </a:r>
              <a:r>
                <a:rPr lang="en-US" b="1" dirty="0" smtClean="0"/>
                <a:t>Transcriptome</a:t>
              </a:r>
              <a:r>
                <a:rPr lang="en-US" dirty="0" smtClean="0"/>
                <a:t>-based</a:t>
              </a:r>
              <a:br>
                <a:rPr lang="en-US" dirty="0" smtClean="0"/>
              </a:br>
              <a:r>
                <a:rPr lang="en-US" dirty="0" smtClean="0"/>
                <a:t>RNA-Seq Analysis </a:t>
              </a:r>
              <a:br>
                <a:rPr lang="en-US" dirty="0" smtClean="0"/>
              </a:br>
              <a:r>
                <a:rPr lang="en-US" dirty="0" smtClean="0"/>
                <a:t>Software Package</a:t>
              </a:r>
              <a:endParaRPr lang="en-US" dirty="0"/>
            </a:p>
          </p:txBody>
        </p:sp>
        <p:sp>
          <p:nvSpPr>
            <p:cNvPr id="25" name="Rectangle 24"/>
            <p:cNvSpPr/>
            <p:nvPr/>
          </p:nvSpPr>
          <p:spPr>
            <a:xfrm>
              <a:off x="3400599" y="3513503"/>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creen Shot 2013-10-22 at 2.35.5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755" y="3448639"/>
              <a:ext cx="4651627" cy="2961248"/>
            </a:xfrm>
            <a:prstGeom prst="rect">
              <a:avLst/>
            </a:prstGeom>
          </p:spPr>
        </p:pic>
        <p:sp>
          <p:nvSpPr>
            <p:cNvPr id="26" name="Rectangle 25"/>
            <p:cNvSpPr/>
            <p:nvPr/>
          </p:nvSpPr>
          <p:spPr>
            <a:xfrm>
              <a:off x="4191588" y="3434717"/>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32906" y="1856884"/>
              <a:ext cx="4754475" cy="4930589"/>
            </a:xfrm>
            <a:prstGeom prst="rect">
              <a:avLst/>
            </a:prstGeom>
            <a:no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8423772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spect="1"/>
          </p:cNvPicPr>
          <p:nvPr/>
        </p:nvPicPr>
        <p:blipFill>
          <a:blip r:embed="rId3"/>
          <a:stretch>
            <a:fillRect/>
          </a:stretch>
        </p:blipFill>
        <p:spPr>
          <a:xfrm>
            <a:off x="394870" y="1042740"/>
            <a:ext cx="3572353" cy="2830234"/>
          </a:xfrm>
          <a:prstGeom prst="rect">
            <a:avLst/>
          </a:prstGeom>
        </p:spPr>
      </p:pic>
      <p:grpSp>
        <p:nvGrpSpPr>
          <p:cNvPr id="78" name="Group 77"/>
          <p:cNvGrpSpPr/>
          <p:nvPr/>
        </p:nvGrpSpPr>
        <p:grpSpPr>
          <a:xfrm>
            <a:off x="3967223" y="2341585"/>
            <a:ext cx="3954389" cy="1789070"/>
            <a:chOff x="3232335" y="1742072"/>
            <a:chExt cx="3954389" cy="1789070"/>
          </a:xfrm>
        </p:grpSpPr>
        <p:sp>
          <p:nvSpPr>
            <p:cNvPr id="60" name="Freeform 59"/>
            <p:cNvSpPr/>
            <p:nvPr/>
          </p:nvSpPr>
          <p:spPr>
            <a:xfrm rot="21359135">
              <a:off x="5716300" y="2936686"/>
              <a:ext cx="1245892" cy="594456"/>
            </a:xfrm>
            <a:custGeom>
              <a:avLst/>
              <a:gdLst>
                <a:gd name="connsiteX0" fmla="*/ 0 w 2433911"/>
                <a:gd name="connsiteY0" fmla="*/ 1016524 h 1016524"/>
                <a:gd name="connsiteX1" fmla="*/ 156307 w 2433911"/>
                <a:gd name="connsiteY1" fmla="*/ 576909 h 1016524"/>
                <a:gd name="connsiteX2" fmla="*/ 674077 w 2433911"/>
                <a:gd name="connsiteY2" fmla="*/ 635524 h 1016524"/>
                <a:gd name="connsiteX3" fmla="*/ 1221153 w 2433911"/>
                <a:gd name="connsiteY3" fmla="*/ 694140 h 1016524"/>
                <a:gd name="connsiteX4" fmla="*/ 1533769 w 2433911"/>
                <a:gd name="connsiteY4" fmla="*/ 293601 h 1016524"/>
                <a:gd name="connsiteX5" fmla="*/ 1856153 w 2433911"/>
                <a:gd name="connsiteY5" fmla="*/ 524 h 1016524"/>
                <a:gd name="connsiteX6" fmla="*/ 2413000 w 2433911"/>
                <a:gd name="connsiteY6" fmla="*/ 234986 h 1016524"/>
                <a:gd name="connsiteX7" fmla="*/ 2325077 w 2433911"/>
                <a:gd name="connsiteY7" fmla="*/ 694140 h 101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11" h="1016524">
                  <a:moveTo>
                    <a:pt x="0" y="1016524"/>
                  </a:moveTo>
                  <a:cubicBezTo>
                    <a:pt x="21980" y="828466"/>
                    <a:pt x="43961" y="640409"/>
                    <a:pt x="156307" y="576909"/>
                  </a:cubicBezTo>
                  <a:cubicBezTo>
                    <a:pt x="268653" y="513409"/>
                    <a:pt x="674077" y="635524"/>
                    <a:pt x="674077" y="635524"/>
                  </a:cubicBezTo>
                  <a:cubicBezTo>
                    <a:pt x="851551" y="655062"/>
                    <a:pt x="1077871" y="751127"/>
                    <a:pt x="1221153" y="694140"/>
                  </a:cubicBezTo>
                  <a:cubicBezTo>
                    <a:pt x="1364435" y="637153"/>
                    <a:pt x="1427936" y="409204"/>
                    <a:pt x="1533769" y="293601"/>
                  </a:cubicBezTo>
                  <a:cubicBezTo>
                    <a:pt x="1639602" y="177998"/>
                    <a:pt x="1709615" y="10293"/>
                    <a:pt x="1856153" y="524"/>
                  </a:cubicBezTo>
                  <a:cubicBezTo>
                    <a:pt x="2002691" y="-9245"/>
                    <a:pt x="2334846" y="119383"/>
                    <a:pt x="2413000" y="234986"/>
                  </a:cubicBezTo>
                  <a:cubicBezTo>
                    <a:pt x="2491154" y="350589"/>
                    <a:pt x="2325077" y="694140"/>
                    <a:pt x="2325077" y="694140"/>
                  </a:cubicBezTo>
                </a:path>
              </a:pathLst>
            </a:custGeom>
            <a:ln w="57150" cmpd="sng">
              <a:solidFill>
                <a:srgbClr val="C3D5A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rot="21359135">
              <a:off x="4673271" y="2998091"/>
              <a:ext cx="1575240" cy="400938"/>
            </a:xfrm>
            <a:custGeom>
              <a:avLst/>
              <a:gdLst>
                <a:gd name="connsiteX0" fmla="*/ 0 w 3077308"/>
                <a:gd name="connsiteY0" fmla="*/ 230128 h 685606"/>
                <a:gd name="connsiteX1" fmla="*/ 488462 w 3077308"/>
                <a:gd name="connsiteY1" fmla="*/ 679512 h 685606"/>
                <a:gd name="connsiteX2" fmla="*/ 1250462 w 3077308"/>
                <a:gd name="connsiteY2" fmla="*/ 464589 h 685606"/>
                <a:gd name="connsiteX3" fmla="*/ 1797539 w 3077308"/>
                <a:gd name="connsiteY3" fmla="*/ 103128 h 685606"/>
                <a:gd name="connsiteX4" fmla="*/ 2491154 w 3077308"/>
                <a:gd name="connsiteY4" fmla="*/ 5435 h 685606"/>
                <a:gd name="connsiteX5" fmla="*/ 3077308 w 3077308"/>
                <a:gd name="connsiteY5" fmla="*/ 230128 h 685606"/>
                <a:gd name="connsiteX6" fmla="*/ 3077308 w 3077308"/>
                <a:gd name="connsiteY6" fmla="*/ 230128 h 68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7308" h="685606">
                  <a:moveTo>
                    <a:pt x="0" y="230128"/>
                  </a:moveTo>
                  <a:cubicBezTo>
                    <a:pt x="140026" y="435281"/>
                    <a:pt x="280052" y="640435"/>
                    <a:pt x="488462" y="679512"/>
                  </a:cubicBezTo>
                  <a:cubicBezTo>
                    <a:pt x="696872" y="718589"/>
                    <a:pt x="1032283" y="560653"/>
                    <a:pt x="1250462" y="464589"/>
                  </a:cubicBezTo>
                  <a:cubicBezTo>
                    <a:pt x="1468641" y="368525"/>
                    <a:pt x="1590757" y="179654"/>
                    <a:pt x="1797539" y="103128"/>
                  </a:cubicBezTo>
                  <a:cubicBezTo>
                    <a:pt x="2004321" y="26602"/>
                    <a:pt x="2277859" y="-15732"/>
                    <a:pt x="2491154" y="5435"/>
                  </a:cubicBezTo>
                  <a:cubicBezTo>
                    <a:pt x="2704449" y="26602"/>
                    <a:pt x="3077308" y="230128"/>
                    <a:pt x="3077308" y="230128"/>
                  </a:cubicBezTo>
                  <a:lnTo>
                    <a:pt x="3077308" y="230128"/>
                  </a:lnTo>
                </a:path>
              </a:pathLst>
            </a:custGeom>
            <a:ln w="57150" cmpd="sng">
              <a:solidFill>
                <a:srgbClr val="FCBE97"/>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rot="511811">
              <a:off x="3713159" y="2410923"/>
              <a:ext cx="1845280" cy="988346"/>
            </a:xfrm>
            <a:custGeom>
              <a:avLst/>
              <a:gdLst>
                <a:gd name="connsiteX0" fmla="*/ 3604846 w 3604846"/>
                <a:gd name="connsiteY0" fmla="*/ 0 h 1690077"/>
                <a:gd name="connsiteX1" fmla="*/ 3204308 w 3604846"/>
                <a:gd name="connsiteY1" fmla="*/ 586154 h 1690077"/>
                <a:gd name="connsiteX2" fmla="*/ 2246923 w 3604846"/>
                <a:gd name="connsiteY2" fmla="*/ 849923 h 1690077"/>
                <a:gd name="connsiteX3" fmla="*/ 1592385 w 3604846"/>
                <a:gd name="connsiteY3" fmla="*/ 566615 h 1690077"/>
                <a:gd name="connsiteX4" fmla="*/ 918308 w 3604846"/>
                <a:gd name="connsiteY4" fmla="*/ 488461 h 1690077"/>
                <a:gd name="connsiteX5" fmla="*/ 683846 w 3604846"/>
                <a:gd name="connsiteY5" fmla="*/ 859692 h 1690077"/>
                <a:gd name="connsiteX6" fmla="*/ 703385 w 3604846"/>
                <a:gd name="connsiteY6" fmla="*/ 1064846 h 1690077"/>
                <a:gd name="connsiteX7" fmla="*/ 615462 w 3604846"/>
                <a:gd name="connsiteY7" fmla="*/ 1367692 h 1690077"/>
                <a:gd name="connsiteX8" fmla="*/ 0 w 3604846"/>
                <a:gd name="connsiteY8" fmla="*/ 1690077 h 169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4846" h="1690077">
                  <a:moveTo>
                    <a:pt x="3604846" y="0"/>
                  </a:moveTo>
                  <a:cubicBezTo>
                    <a:pt x="3517737" y="222250"/>
                    <a:pt x="3430628" y="444500"/>
                    <a:pt x="3204308" y="586154"/>
                  </a:cubicBezTo>
                  <a:cubicBezTo>
                    <a:pt x="2977988" y="727808"/>
                    <a:pt x="2515577" y="853179"/>
                    <a:pt x="2246923" y="849923"/>
                  </a:cubicBezTo>
                  <a:cubicBezTo>
                    <a:pt x="1978269" y="846667"/>
                    <a:pt x="1813821" y="626859"/>
                    <a:pt x="1592385" y="566615"/>
                  </a:cubicBezTo>
                  <a:cubicBezTo>
                    <a:pt x="1370949" y="506371"/>
                    <a:pt x="1069731" y="439615"/>
                    <a:pt x="918308" y="488461"/>
                  </a:cubicBezTo>
                  <a:cubicBezTo>
                    <a:pt x="766885" y="537307"/>
                    <a:pt x="719667" y="763628"/>
                    <a:pt x="683846" y="859692"/>
                  </a:cubicBezTo>
                  <a:cubicBezTo>
                    <a:pt x="648025" y="955756"/>
                    <a:pt x="714782" y="980179"/>
                    <a:pt x="703385" y="1064846"/>
                  </a:cubicBezTo>
                  <a:cubicBezTo>
                    <a:pt x="691988" y="1149513"/>
                    <a:pt x="732693" y="1263487"/>
                    <a:pt x="615462" y="1367692"/>
                  </a:cubicBezTo>
                  <a:cubicBezTo>
                    <a:pt x="498231" y="1471897"/>
                    <a:pt x="0" y="1690077"/>
                    <a:pt x="0" y="1690077"/>
                  </a:cubicBezTo>
                </a:path>
              </a:pathLst>
            </a:custGeom>
            <a:ln w="57150" cmpd="sng">
              <a:solidFill>
                <a:srgbClr val="B4A2C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TextBox 65"/>
            <p:cNvSpPr txBox="1"/>
            <p:nvPr/>
          </p:nvSpPr>
          <p:spPr>
            <a:xfrm>
              <a:off x="4232069" y="1917619"/>
              <a:ext cx="2954655" cy="369332"/>
            </a:xfrm>
            <a:prstGeom prst="rect">
              <a:avLst/>
            </a:prstGeom>
            <a:noFill/>
          </p:spPr>
          <p:txBody>
            <a:bodyPr wrap="none" rtlCol="0">
              <a:spAutoFit/>
            </a:bodyPr>
            <a:lstStyle/>
            <a:p>
              <a:r>
                <a:rPr lang="en-US" dirty="0" smtClean="0"/>
                <a:t>Extract RNA, convert to cDNA</a:t>
              </a:r>
              <a:endParaRPr lang="en-US" dirty="0"/>
            </a:p>
          </p:txBody>
        </p:sp>
        <p:sp>
          <p:nvSpPr>
            <p:cNvPr id="73" name="Freeform 72"/>
            <p:cNvSpPr/>
            <p:nvPr/>
          </p:nvSpPr>
          <p:spPr>
            <a:xfrm>
              <a:off x="3232335" y="1742072"/>
              <a:ext cx="713154" cy="537462"/>
            </a:xfrm>
            <a:custGeom>
              <a:avLst/>
              <a:gdLst>
                <a:gd name="connsiteX0" fmla="*/ 0 w 713154"/>
                <a:gd name="connsiteY0" fmla="*/ 154 h 537462"/>
                <a:gd name="connsiteX1" fmla="*/ 547077 w 713154"/>
                <a:gd name="connsiteY1" fmla="*/ 88077 h 537462"/>
                <a:gd name="connsiteX2" fmla="*/ 713154 w 713154"/>
                <a:gd name="connsiteY2" fmla="*/ 537462 h 537462"/>
              </a:gdLst>
              <a:ahLst/>
              <a:cxnLst>
                <a:cxn ang="0">
                  <a:pos x="connsiteX0" y="connsiteY0"/>
                </a:cxn>
                <a:cxn ang="0">
                  <a:pos x="connsiteX1" y="connsiteY1"/>
                </a:cxn>
                <a:cxn ang="0">
                  <a:pos x="connsiteX2" y="connsiteY2"/>
                </a:cxn>
              </a:cxnLst>
              <a:rect l="l" t="t" r="r" b="b"/>
              <a:pathLst>
                <a:path w="713154" h="537462">
                  <a:moveTo>
                    <a:pt x="0" y="154"/>
                  </a:moveTo>
                  <a:cubicBezTo>
                    <a:pt x="214109" y="-660"/>
                    <a:pt x="428218" y="-1474"/>
                    <a:pt x="547077" y="88077"/>
                  </a:cubicBezTo>
                  <a:cubicBezTo>
                    <a:pt x="665936" y="177628"/>
                    <a:pt x="713154" y="537462"/>
                    <a:pt x="713154" y="537462"/>
                  </a:cubicBezTo>
                </a:path>
              </a:pathLst>
            </a:cu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6" name="TextBox 75"/>
          <p:cNvSpPr txBox="1"/>
          <p:nvPr/>
        </p:nvSpPr>
        <p:spPr>
          <a:xfrm>
            <a:off x="1531789" y="250673"/>
            <a:ext cx="6434599" cy="523220"/>
          </a:xfrm>
          <a:prstGeom prst="rect">
            <a:avLst/>
          </a:prstGeom>
          <a:noFill/>
        </p:spPr>
        <p:txBody>
          <a:bodyPr wrap="none" rtlCol="0">
            <a:spAutoFit/>
          </a:bodyPr>
          <a:lstStyle/>
          <a:p>
            <a:r>
              <a:rPr lang="en-US" sz="2800" dirty="0" smtClean="0"/>
              <a:t>RNA-Seq Empowers Transcriptome Studies</a:t>
            </a:r>
            <a:endParaRPr lang="en-US" sz="2800" dirty="0"/>
          </a:p>
        </p:txBody>
      </p:sp>
      <p:grpSp>
        <p:nvGrpSpPr>
          <p:cNvPr id="3" name="Group 2"/>
          <p:cNvGrpSpPr/>
          <p:nvPr/>
        </p:nvGrpSpPr>
        <p:grpSpPr>
          <a:xfrm>
            <a:off x="2651867" y="4595839"/>
            <a:ext cx="5070088" cy="1793661"/>
            <a:chOff x="2651867" y="4595839"/>
            <a:chExt cx="5070088" cy="1793661"/>
          </a:xfrm>
        </p:grpSpPr>
        <p:grpSp>
          <p:nvGrpSpPr>
            <p:cNvPr id="79" name="Group 78"/>
            <p:cNvGrpSpPr/>
            <p:nvPr/>
          </p:nvGrpSpPr>
          <p:grpSpPr>
            <a:xfrm>
              <a:off x="2651867" y="4595839"/>
              <a:ext cx="3199306" cy="1793661"/>
              <a:chOff x="602318" y="3629012"/>
              <a:chExt cx="3199306" cy="1793661"/>
            </a:xfrm>
          </p:grpSpPr>
          <p:pic>
            <p:nvPicPr>
              <p:cNvPr id="59" name="Picture 58"/>
              <p:cNvPicPr>
                <a:picLocks noChangeAspect="1"/>
              </p:cNvPicPr>
              <p:nvPr/>
            </p:nvPicPr>
            <p:blipFill>
              <a:blip r:embed="rId4"/>
              <a:stretch>
                <a:fillRect/>
              </a:stretch>
            </p:blipFill>
            <p:spPr>
              <a:xfrm>
                <a:off x="602318" y="3797003"/>
                <a:ext cx="2315090" cy="1625670"/>
              </a:xfrm>
              <a:prstGeom prst="rect">
                <a:avLst/>
              </a:prstGeom>
            </p:spPr>
          </p:pic>
          <p:sp>
            <p:nvSpPr>
              <p:cNvPr id="64" name="Freeform 63"/>
              <p:cNvSpPr/>
              <p:nvPr/>
            </p:nvSpPr>
            <p:spPr>
              <a:xfrm>
                <a:off x="3059163" y="3629012"/>
                <a:ext cx="742461" cy="537308"/>
              </a:xfrm>
              <a:custGeom>
                <a:avLst/>
                <a:gdLst>
                  <a:gd name="connsiteX0" fmla="*/ 742461 w 742461"/>
                  <a:gd name="connsiteY0" fmla="*/ 0 h 537308"/>
                  <a:gd name="connsiteX1" fmla="*/ 586153 w 742461"/>
                  <a:gd name="connsiteY1" fmla="*/ 429846 h 537308"/>
                  <a:gd name="connsiteX2" fmla="*/ 0 w 742461"/>
                  <a:gd name="connsiteY2" fmla="*/ 537308 h 537308"/>
                </a:gdLst>
                <a:ahLst/>
                <a:cxnLst>
                  <a:cxn ang="0">
                    <a:pos x="connsiteX0" y="connsiteY0"/>
                  </a:cxn>
                  <a:cxn ang="0">
                    <a:pos x="connsiteX1" y="connsiteY1"/>
                  </a:cxn>
                  <a:cxn ang="0">
                    <a:pos x="connsiteX2" y="connsiteY2"/>
                  </a:cxn>
                </a:cxnLst>
                <a:rect l="l" t="t" r="r" b="b"/>
                <a:pathLst>
                  <a:path w="742461" h="537308">
                    <a:moveTo>
                      <a:pt x="742461" y="0"/>
                    </a:moveTo>
                    <a:cubicBezTo>
                      <a:pt x="726178" y="170147"/>
                      <a:pt x="709896" y="340295"/>
                      <a:pt x="586153" y="429846"/>
                    </a:cubicBezTo>
                    <a:cubicBezTo>
                      <a:pt x="462410" y="519397"/>
                      <a:pt x="0" y="537308"/>
                      <a:pt x="0" y="537308"/>
                    </a:cubicBezTo>
                  </a:path>
                </a:pathLst>
              </a:cu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0000"/>
                  </a:solidFill>
                </a:endParaRPr>
              </a:p>
            </p:txBody>
          </p:sp>
        </p:grpSp>
        <p:sp>
          <p:nvSpPr>
            <p:cNvPr id="2" name="TextBox 1"/>
            <p:cNvSpPr txBox="1"/>
            <p:nvPr/>
          </p:nvSpPr>
          <p:spPr>
            <a:xfrm>
              <a:off x="5635965" y="5122756"/>
              <a:ext cx="2085990" cy="615553"/>
            </a:xfrm>
            <a:prstGeom prst="rect">
              <a:avLst/>
            </a:prstGeom>
            <a:noFill/>
          </p:spPr>
          <p:txBody>
            <a:bodyPr wrap="none" rtlCol="0">
              <a:spAutoFit/>
            </a:bodyPr>
            <a:lstStyle/>
            <a:p>
              <a:pPr algn="ctr"/>
              <a:r>
                <a:rPr lang="en-US" dirty="0" smtClean="0"/>
                <a:t>Next-gen Sequencer</a:t>
              </a:r>
            </a:p>
            <a:p>
              <a:pPr algn="ctr"/>
              <a:r>
                <a:rPr lang="en-US" sz="1600" i="1" dirty="0" smtClean="0"/>
                <a:t>(pick your favorite)</a:t>
              </a:r>
              <a:endParaRPr lang="en-US" sz="1600" i="1" dirty="0"/>
            </a:p>
          </p:txBody>
        </p:sp>
      </p:grpSp>
    </p:spTree>
    <p:extLst>
      <p:ext uri="{BB962C8B-B14F-4D97-AF65-F5344CB8AC3E}">
        <p14:creationId xmlns:p14="http://schemas.microsoft.com/office/powerpoint/2010/main" val="14501041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dissolv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0160" y="2570798"/>
            <a:ext cx="6146800" cy="1143000"/>
          </a:xfrm>
        </p:spPr>
        <p:txBody>
          <a:bodyPr>
            <a:normAutofit fontScale="90000"/>
          </a:bodyPr>
          <a:lstStyle/>
          <a:p>
            <a:r>
              <a:rPr lang="en-US" dirty="0" smtClean="0"/>
              <a:t>The General Approach to </a:t>
            </a:r>
            <a:br>
              <a:rPr lang="en-US" dirty="0" smtClean="0"/>
            </a:br>
            <a:r>
              <a:rPr lang="en-US" i="1" dirty="0" smtClean="0"/>
              <a:t>De novo </a:t>
            </a:r>
            <a:r>
              <a:rPr lang="en-US" dirty="0" smtClean="0"/>
              <a:t>RNA-</a:t>
            </a:r>
            <a:r>
              <a:rPr lang="en-US" dirty="0" err="1" smtClean="0"/>
              <a:t>Seq</a:t>
            </a:r>
            <a:r>
              <a:rPr lang="en-US" dirty="0" smtClean="0"/>
              <a:t> Assembly</a:t>
            </a:r>
            <a:br>
              <a:rPr lang="en-US" dirty="0" smtClean="0"/>
            </a:br>
            <a:r>
              <a:rPr lang="en-US" dirty="0" smtClean="0"/>
              <a:t>Using De </a:t>
            </a:r>
            <a:r>
              <a:rPr lang="en-US" dirty="0" err="1" smtClean="0"/>
              <a:t>Bruijn</a:t>
            </a:r>
            <a:r>
              <a:rPr lang="en-US" dirty="0" smtClean="0"/>
              <a:t> Graphs</a:t>
            </a:r>
            <a:endParaRPr lang="en-US" dirty="0"/>
          </a:p>
        </p:txBody>
      </p:sp>
    </p:spTree>
    <p:extLst>
      <p:ext uri="{BB962C8B-B14F-4D97-AF65-F5344CB8AC3E}">
        <p14:creationId xmlns:p14="http://schemas.microsoft.com/office/powerpoint/2010/main" val="420606673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smtClean="0"/>
              <a:t>Sequence Assembly via De </a:t>
            </a:r>
            <a:r>
              <a:rPr lang="en-US" sz="3200" dirty="0" err="1" smtClean="0"/>
              <a:t>Bruijn</a:t>
            </a:r>
            <a:r>
              <a:rPr lang="en-US" sz="3200" dirty="0" smtClean="0"/>
              <a:t> Graphs</a:t>
            </a:r>
            <a:endParaRPr lang="en-US" sz="3200"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Tree>
    <p:extLst>
      <p:ext uri="{BB962C8B-B14F-4D97-AF65-F5344CB8AC3E}">
        <p14:creationId xmlns:p14="http://schemas.microsoft.com/office/powerpoint/2010/main" val="15929385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3.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280" y="361030"/>
            <a:ext cx="7233920" cy="2463275"/>
          </a:xfrm>
          <a:prstGeom prst="rect">
            <a:avLst/>
          </a:prstGeom>
        </p:spPr>
      </p:pic>
      <p:pic>
        <p:nvPicPr>
          <p:cNvPr id="5" name="Picture 4" descr="Screen Shot 2013-03-06 at 12.45.0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 y="3870960"/>
            <a:ext cx="7813040" cy="1152283"/>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
        <p:nvSpPr>
          <p:cNvPr id="8" name="Freeform 7"/>
          <p:cNvSpPr/>
          <p:nvPr/>
        </p:nvSpPr>
        <p:spPr>
          <a:xfrm>
            <a:off x="1311490" y="2009227"/>
            <a:ext cx="6584816" cy="786605"/>
          </a:xfrm>
          <a:custGeom>
            <a:avLst/>
            <a:gdLst>
              <a:gd name="connsiteX0" fmla="*/ 6432546 w 6584816"/>
              <a:gd name="connsiteY0" fmla="*/ 510145 h 786605"/>
              <a:gd name="connsiteX1" fmla="*/ 6328460 w 6584816"/>
              <a:gd name="connsiteY1" fmla="*/ 281111 h 786605"/>
              <a:gd name="connsiteX2" fmla="*/ 6245191 w 6584816"/>
              <a:gd name="connsiteY2" fmla="*/ 177004 h 786605"/>
              <a:gd name="connsiteX3" fmla="*/ 6203556 w 6584816"/>
              <a:gd name="connsiteY3" fmla="*/ 114541 h 786605"/>
              <a:gd name="connsiteX4" fmla="*/ 6141104 w 6584816"/>
              <a:gd name="connsiteY4" fmla="*/ 93719 h 786605"/>
              <a:gd name="connsiteX5" fmla="*/ 5787210 w 6584816"/>
              <a:gd name="connsiteY5" fmla="*/ 52077 h 786605"/>
              <a:gd name="connsiteX6" fmla="*/ 4725528 w 6584816"/>
              <a:gd name="connsiteY6" fmla="*/ 52077 h 786605"/>
              <a:gd name="connsiteX7" fmla="*/ 4413268 w 6584816"/>
              <a:gd name="connsiteY7" fmla="*/ 93719 h 786605"/>
              <a:gd name="connsiteX8" fmla="*/ 4267547 w 6584816"/>
              <a:gd name="connsiteY8" fmla="*/ 114541 h 786605"/>
              <a:gd name="connsiteX9" fmla="*/ 3330768 w 6584816"/>
              <a:gd name="connsiteY9" fmla="*/ 135362 h 786605"/>
              <a:gd name="connsiteX10" fmla="*/ 2602163 w 6584816"/>
              <a:gd name="connsiteY10" fmla="*/ 156183 h 786605"/>
              <a:gd name="connsiteX11" fmla="*/ 2164999 w 6584816"/>
              <a:gd name="connsiteY11" fmla="*/ 218647 h 786605"/>
              <a:gd name="connsiteX12" fmla="*/ 1602932 w 6584816"/>
              <a:gd name="connsiteY12" fmla="*/ 281111 h 786605"/>
              <a:gd name="connsiteX13" fmla="*/ 145721 w 6584816"/>
              <a:gd name="connsiteY13" fmla="*/ 301932 h 786605"/>
              <a:gd name="connsiteX14" fmla="*/ 104087 w 6584816"/>
              <a:gd name="connsiteY14" fmla="*/ 385217 h 786605"/>
              <a:gd name="connsiteX15" fmla="*/ 62452 w 6584816"/>
              <a:gd name="connsiteY15" fmla="*/ 447681 h 786605"/>
              <a:gd name="connsiteX16" fmla="*/ 20817 w 6584816"/>
              <a:gd name="connsiteY16" fmla="*/ 614251 h 786605"/>
              <a:gd name="connsiteX17" fmla="*/ 0 w 6584816"/>
              <a:gd name="connsiteY17" fmla="*/ 697536 h 786605"/>
              <a:gd name="connsiteX18" fmla="*/ 20817 w 6584816"/>
              <a:gd name="connsiteY18" fmla="*/ 780821 h 786605"/>
              <a:gd name="connsiteX19" fmla="*/ 562067 w 6584816"/>
              <a:gd name="connsiteY19" fmla="*/ 739178 h 786605"/>
              <a:gd name="connsiteX20" fmla="*/ 686971 w 6584816"/>
              <a:gd name="connsiteY20" fmla="*/ 697536 h 786605"/>
              <a:gd name="connsiteX21" fmla="*/ 895144 w 6584816"/>
              <a:gd name="connsiteY21" fmla="*/ 655893 h 786605"/>
              <a:gd name="connsiteX22" fmla="*/ 3726297 w 6584816"/>
              <a:gd name="connsiteY22" fmla="*/ 676715 h 786605"/>
              <a:gd name="connsiteX23" fmla="*/ 5599854 w 6584816"/>
              <a:gd name="connsiteY23" fmla="*/ 655893 h 786605"/>
              <a:gd name="connsiteX24" fmla="*/ 6141104 w 6584816"/>
              <a:gd name="connsiteY24" fmla="*/ 593430 h 786605"/>
              <a:gd name="connsiteX25" fmla="*/ 6203556 w 6584816"/>
              <a:gd name="connsiteY25" fmla="*/ 572608 h 786605"/>
              <a:gd name="connsiteX26" fmla="*/ 6453364 w 6584816"/>
              <a:gd name="connsiteY26" fmla="*/ 530966 h 786605"/>
              <a:gd name="connsiteX27" fmla="*/ 6515816 w 6584816"/>
              <a:gd name="connsiteY27" fmla="*/ 489323 h 786605"/>
              <a:gd name="connsiteX28" fmla="*/ 6557450 w 6584816"/>
              <a:gd name="connsiteY28" fmla="*/ 406038 h 786605"/>
              <a:gd name="connsiteX29" fmla="*/ 6515816 w 6584816"/>
              <a:gd name="connsiteY29" fmla="*/ 385217 h 786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584816" h="786605">
                <a:moveTo>
                  <a:pt x="6432546" y="510145"/>
                </a:moveTo>
                <a:cubicBezTo>
                  <a:pt x="6343763" y="154939"/>
                  <a:pt x="6451960" y="466398"/>
                  <a:pt x="6328460" y="281111"/>
                </a:cubicBezTo>
                <a:cubicBezTo>
                  <a:pt x="6248021" y="160428"/>
                  <a:pt x="6384857" y="270133"/>
                  <a:pt x="6245191" y="177004"/>
                </a:cubicBezTo>
                <a:cubicBezTo>
                  <a:pt x="6231313" y="156183"/>
                  <a:pt x="6223094" y="130174"/>
                  <a:pt x="6203556" y="114541"/>
                </a:cubicBezTo>
                <a:cubicBezTo>
                  <a:pt x="6186422" y="100831"/>
                  <a:pt x="6162203" y="99749"/>
                  <a:pt x="6141104" y="93719"/>
                </a:cubicBezTo>
                <a:cubicBezTo>
                  <a:pt x="5999324" y="53202"/>
                  <a:pt x="5993829" y="67974"/>
                  <a:pt x="5787210" y="52077"/>
                </a:cubicBezTo>
                <a:cubicBezTo>
                  <a:pt x="5283776" y="-31845"/>
                  <a:pt x="5577842" y="-1203"/>
                  <a:pt x="4725528" y="52077"/>
                </a:cubicBezTo>
                <a:cubicBezTo>
                  <a:pt x="4579209" y="61224"/>
                  <a:pt x="4544408" y="73540"/>
                  <a:pt x="4413268" y="93719"/>
                </a:cubicBezTo>
                <a:cubicBezTo>
                  <a:pt x="4364772" y="101181"/>
                  <a:pt x="4316578" y="112655"/>
                  <a:pt x="4267547" y="114541"/>
                </a:cubicBezTo>
                <a:cubicBezTo>
                  <a:pt x="3955441" y="126547"/>
                  <a:pt x="3643007" y="127555"/>
                  <a:pt x="3330768" y="135362"/>
                </a:cubicBezTo>
                <a:lnTo>
                  <a:pt x="2602163" y="156183"/>
                </a:lnTo>
                <a:cubicBezTo>
                  <a:pt x="2316744" y="203761"/>
                  <a:pt x="2660744" y="147813"/>
                  <a:pt x="2164999" y="218647"/>
                </a:cubicBezTo>
                <a:cubicBezTo>
                  <a:pt x="1932840" y="251819"/>
                  <a:pt x="1953338" y="276104"/>
                  <a:pt x="1602932" y="281111"/>
                </a:cubicBezTo>
                <a:lnTo>
                  <a:pt x="145721" y="301932"/>
                </a:lnTo>
                <a:cubicBezTo>
                  <a:pt x="131843" y="329694"/>
                  <a:pt x="119484" y="358268"/>
                  <a:pt x="104087" y="385217"/>
                </a:cubicBezTo>
                <a:cubicBezTo>
                  <a:pt x="91674" y="406944"/>
                  <a:pt x="73641" y="425299"/>
                  <a:pt x="62452" y="447681"/>
                </a:cubicBezTo>
                <a:cubicBezTo>
                  <a:pt x="40134" y="492325"/>
                  <a:pt x="30317" y="571494"/>
                  <a:pt x="20817" y="614251"/>
                </a:cubicBezTo>
                <a:cubicBezTo>
                  <a:pt x="14610" y="642186"/>
                  <a:pt x="6939" y="669774"/>
                  <a:pt x="0" y="697536"/>
                </a:cubicBezTo>
                <a:cubicBezTo>
                  <a:pt x="6939" y="725298"/>
                  <a:pt x="-7482" y="776575"/>
                  <a:pt x="20817" y="780821"/>
                </a:cubicBezTo>
                <a:cubicBezTo>
                  <a:pt x="157777" y="801369"/>
                  <a:pt x="399955" y="762342"/>
                  <a:pt x="562067" y="739178"/>
                </a:cubicBezTo>
                <a:cubicBezTo>
                  <a:pt x="603702" y="725297"/>
                  <a:pt x="644394" y="708182"/>
                  <a:pt x="686971" y="697536"/>
                </a:cubicBezTo>
                <a:cubicBezTo>
                  <a:pt x="755623" y="680370"/>
                  <a:pt x="895144" y="655893"/>
                  <a:pt x="895144" y="655893"/>
                </a:cubicBezTo>
                <a:lnTo>
                  <a:pt x="3726297" y="676715"/>
                </a:lnTo>
                <a:cubicBezTo>
                  <a:pt x="4350855" y="676715"/>
                  <a:pt x="4975533" y="673079"/>
                  <a:pt x="5599854" y="655893"/>
                </a:cubicBezTo>
                <a:cubicBezTo>
                  <a:pt x="5744686" y="651906"/>
                  <a:pt x="5974992" y="617165"/>
                  <a:pt x="6141104" y="593430"/>
                </a:cubicBezTo>
                <a:cubicBezTo>
                  <a:pt x="6161921" y="586489"/>
                  <a:pt x="6182268" y="577931"/>
                  <a:pt x="6203556" y="572608"/>
                </a:cubicBezTo>
                <a:cubicBezTo>
                  <a:pt x="6284724" y="552312"/>
                  <a:pt x="6371119" y="542717"/>
                  <a:pt x="6453364" y="530966"/>
                </a:cubicBezTo>
                <a:cubicBezTo>
                  <a:pt x="6474181" y="517085"/>
                  <a:pt x="6493438" y="500514"/>
                  <a:pt x="6515816" y="489323"/>
                </a:cubicBezTo>
                <a:cubicBezTo>
                  <a:pt x="6566290" y="464081"/>
                  <a:pt x="6618010" y="486799"/>
                  <a:pt x="6557450" y="406038"/>
                </a:cubicBezTo>
                <a:cubicBezTo>
                  <a:pt x="6548141" y="393624"/>
                  <a:pt x="6529694" y="392157"/>
                  <a:pt x="6515816" y="385217"/>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a:off x="6599085" y="2795832"/>
            <a:ext cx="291442" cy="1285133"/>
          </a:xfrm>
          <a:prstGeom prst="straightConnector1">
            <a:avLst/>
          </a:prstGeom>
          <a:ln w="3810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49970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heel(1)">
                                      <p:cBhvr>
                                        <p:cTn id="19" dur="2000"/>
                                        <p:tgtEl>
                                          <p:spTgt spid="8"/>
                                        </p:tgtEl>
                                      </p:cBhvr>
                                    </p:animEffect>
                                  </p:childTnLst>
                                </p:cTn>
                              </p:par>
                            </p:childTnLst>
                          </p:cTn>
                        </p:par>
                        <p:par>
                          <p:cTn id="20" fill="hold">
                            <p:stCondLst>
                              <p:cond delay="2000"/>
                            </p:stCondLst>
                            <p:childTnLst>
                              <p:par>
                                <p:cTn id="21" presetID="1"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5.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 y="904240"/>
            <a:ext cx="7813040" cy="1152283"/>
          </a:xfrm>
          <a:prstGeom prst="rect">
            <a:avLst/>
          </a:prstGeom>
        </p:spPr>
      </p:pic>
      <p:pic>
        <p:nvPicPr>
          <p:cNvPr id="5" name="Picture 4" descr="Screen Shot 2013-03-06 at 12.46.1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79" y="2646680"/>
            <a:ext cx="7455747" cy="1813560"/>
          </a:xfrm>
          <a:prstGeom prst="rect">
            <a:avLst/>
          </a:prstGeom>
        </p:spPr>
      </p:pic>
      <p:pic>
        <p:nvPicPr>
          <p:cNvPr id="6" name="Picture 5" descr="Screen Shot 2013-03-06 at 12.47.0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480" y="5054600"/>
            <a:ext cx="6949441" cy="864994"/>
          </a:xfrm>
          <a:prstGeom prst="rect">
            <a:avLst/>
          </a:prstGeom>
        </p:spPr>
      </p:pic>
      <p:sp>
        <p:nvSpPr>
          <p:cNvPr id="7" name="TextBox 6"/>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Tree>
    <p:extLst>
      <p:ext uri="{BB962C8B-B14F-4D97-AF65-F5344CB8AC3E}">
        <p14:creationId xmlns:p14="http://schemas.microsoft.com/office/powerpoint/2010/main" val="36272095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9886"/>
            <a:ext cx="8229600" cy="1143000"/>
          </a:xfrm>
        </p:spPr>
        <p:txBody>
          <a:bodyPr>
            <a:noAutofit/>
          </a:bodyPr>
          <a:lstStyle/>
          <a:p>
            <a:r>
              <a:rPr lang="en-US" sz="2800" b="1" dirty="0" smtClean="0"/>
              <a:t>Contrasting Genome and </a:t>
            </a:r>
            <a:r>
              <a:rPr lang="en-US" sz="2800" b="1" dirty="0" err="1" smtClean="0"/>
              <a:t>Transcriptome</a:t>
            </a:r>
            <a:r>
              <a:rPr lang="en-US" sz="2800" b="1" dirty="0" smtClean="0"/>
              <a:t> Assembly</a:t>
            </a:r>
            <a:endParaRPr lang="en-US" sz="2800" b="1" dirty="0"/>
          </a:p>
        </p:txBody>
      </p:sp>
      <p:sp>
        <p:nvSpPr>
          <p:cNvPr id="4" name="TextBox 3"/>
          <p:cNvSpPr txBox="1"/>
          <p:nvPr/>
        </p:nvSpPr>
        <p:spPr>
          <a:xfrm>
            <a:off x="521197" y="2321808"/>
            <a:ext cx="2565125" cy="461665"/>
          </a:xfrm>
          <a:prstGeom prst="rect">
            <a:avLst/>
          </a:prstGeom>
          <a:noFill/>
        </p:spPr>
        <p:txBody>
          <a:bodyPr wrap="none" rtlCol="0">
            <a:spAutoFit/>
          </a:bodyPr>
          <a:lstStyle/>
          <a:p>
            <a:r>
              <a:rPr lang="en-US" sz="2400" b="1" u="sng" dirty="0" smtClean="0"/>
              <a:t>Genome Assembly</a:t>
            </a:r>
            <a:endParaRPr lang="en-US" sz="2400" b="1" u="sng" dirty="0"/>
          </a:p>
        </p:txBody>
      </p:sp>
      <p:sp>
        <p:nvSpPr>
          <p:cNvPr id="5" name="TextBox 4"/>
          <p:cNvSpPr txBox="1"/>
          <p:nvPr/>
        </p:nvSpPr>
        <p:spPr>
          <a:xfrm>
            <a:off x="4435701" y="2296152"/>
            <a:ext cx="3336220" cy="461665"/>
          </a:xfrm>
          <a:prstGeom prst="rect">
            <a:avLst/>
          </a:prstGeom>
          <a:noFill/>
        </p:spPr>
        <p:txBody>
          <a:bodyPr wrap="none" rtlCol="0">
            <a:spAutoFit/>
          </a:bodyPr>
          <a:lstStyle/>
          <a:p>
            <a:r>
              <a:rPr lang="en-US" sz="2400" b="1" u="sng" dirty="0" err="1" smtClean="0"/>
              <a:t>Transcriptome</a:t>
            </a:r>
            <a:r>
              <a:rPr lang="en-US" sz="2400" b="1" u="sng" dirty="0" smtClean="0"/>
              <a:t> Assembly</a:t>
            </a:r>
            <a:endParaRPr lang="en-US" sz="2400" b="1" u="sng" dirty="0"/>
          </a:p>
        </p:txBody>
      </p:sp>
      <p:sp>
        <p:nvSpPr>
          <p:cNvPr id="6" name="TextBox 5"/>
          <p:cNvSpPr txBox="1"/>
          <p:nvPr/>
        </p:nvSpPr>
        <p:spPr>
          <a:xfrm>
            <a:off x="423371" y="2886226"/>
            <a:ext cx="2787943" cy="1015663"/>
          </a:xfrm>
          <a:prstGeom prst="rect">
            <a:avLst/>
          </a:prstGeom>
          <a:noFill/>
        </p:spPr>
        <p:txBody>
          <a:bodyPr wrap="none" rtlCol="0">
            <a:spAutoFit/>
          </a:bodyPr>
          <a:lstStyle/>
          <a:p>
            <a:pPr marL="285750" indent="-285750">
              <a:buFont typeface="Arial"/>
              <a:buChar char="•"/>
            </a:pPr>
            <a:r>
              <a:rPr lang="en-US" sz="2000" dirty="0" smtClean="0"/>
              <a:t>Uniform coverage</a:t>
            </a:r>
          </a:p>
          <a:p>
            <a:pPr marL="285750" indent="-285750">
              <a:buFont typeface="Arial"/>
              <a:buChar char="•"/>
            </a:pPr>
            <a:r>
              <a:rPr lang="en-US" sz="2000" dirty="0" smtClean="0"/>
              <a:t>Single </a:t>
            </a:r>
            <a:r>
              <a:rPr lang="en-US" sz="2000" dirty="0" err="1" smtClean="0"/>
              <a:t>contig</a:t>
            </a:r>
            <a:r>
              <a:rPr lang="en-US" sz="2000" dirty="0" smtClean="0"/>
              <a:t> per locus</a:t>
            </a:r>
          </a:p>
          <a:p>
            <a:pPr marL="285750" indent="-285750">
              <a:buFont typeface="Arial"/>
              <a:buChar char="•"/>
            </a:pPr>
            <a:r>
              <a:rPr lang="en-US" sz="2000" dirty="0" smtClean="0"/>
              <a:t>Double-stranded</a:t>
            </a:r>
            <a:endParaRPr lang="en-US" sz="2000" dirty="0"/>
          </a:p>
        </p:txBody>
      </p:sp>
      <p:sp>
        <p:nvSpPr>
          <p:cNvPr id="7" name="TextBox 6"/>
          <p:cNvSpPr txBox="1"/>
          <p:nvPr/>
        </p:nvSpPr>
        <p:spPr>
          <a:xfrm>
            <a:off x="3846805" y="2886225"/>
            <a:ext cx="4724370" cy="1015663"/>
          </a:xfrm>
          <a:prstGeom prst="rect">
            <a:avLst/>
          </a:prstGeom>
          <a:noFill/>
        </p:spPr>
        <p:txBody>
          <a:bodyPr wrap="none" rtlCol="0">
            <a:spAutoFit/>
          </a:bodyPr>
          <a:lstStyle/>
          <a:p>
            <a:pPr marL="285750" indent="-285750">
              <a:buFont typeface="Arial"/>
              <a:buChar char="•"/>
            </a:pPr>
            <a:r>
              <a:rPr lang="en-US" sz="2000" dirty="0" smtClean="0"/>
              <a:t>Exponentially distributed coverage levels</a:t>
            </a:r>
          </a:p>
          <a:p>
            <a:pPr marL="285750" indent="-285750">
              <a:buFont typeface="Arial"/>
              <a:buChar char="•"/>
            </a:pPr>
            <a:r>
              <a:rPr lang="en-US" sz="2000" dirty="0" smtClean="0"/>
              <a:t>Multiple </a:t>
            </a:r>
            <a:r>
              <a:rPr lang="en-US" sz="2000" dirty="0" err="1" smtClean="0"/>
              <a:t>contigs</a:t>
            </a:r>
            <a:r>
              <a:rPr lang="en-US" sz="2000" dirty="0" smtClean="0"/>
              <a:t> per locus (alt splicing)</a:t>
            </a:r>
          </a:p>
          <a:p>
            <a:pPr marL="285750" indent="-285750">
              <a:buFont typeface="Arial"/>
              <a:buChar char="•"/>
            </a:pPr>
            <a:r>
              <a:rPr lang="en-US" sz="2000" dirty="0" smtClean="0"/>
              <a:t>Strand-specific</a:t>
            </a:r>
            <a:endParaRPr lang="en-US" sz="2000" dirty="0"/>
          </a:p>
        </p:txBody>
      </p:sp>
      <p:cxnSp>
        <p:nvCxnSpPr>
          <p:cNvPr id="12" name="Straight Connector 11"/>
          <p:cNvCxnSpPr/>
          <p:nvPr/>
        </p:nvCxnSpPr>
        <p:spPr>
          <a:xfrm>
            <a:off x="3335588" y="2321808"/>
            <a:ext cx="12829" cy="386113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pic>
        <p:nvPicPr>
          <p:cNvPr id="15" name="Picture 14" descr="TrinitySimpleLogo.jpg"/>
          <p:cNvPicPr>
            <a:picLocks noChangeAspect="1"/>
          </p:cNvPicPr>
          <p:nvPr/>
        </p:nvPicPr>
        <p:blipFill>
          <a:blip r:embed="rId3"/>
          <a:stretch>
            <a:fillRect/>
          </a:stretch>
        </p:blipFill>
        <p:spPr>
          <a:xfrm>
            <a:off x="3846805" y="4181647"/>
            <a:ext cx="4529601" cy="899005"/>
          </a:xfrm>
          <a:prstGeom prst="rect">
            <a:avLst/>
          </a:prstGeom>
        </p:spPr>
      </p:pic>
    </p:spTree>
    <p:extLst>
      <p:ext uri="{BB962C8B-B14F-4D97-AF65-F5344CB8AC3E}">
        <p14:creationId xmlns:p14="http://schemas.microsoft.com/office/powerpoint/2010/main" val="38359710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Trinity Aggregates Isolated Transcript Graphs</a:t>
            </a:r>
            <a:endParaRPr lang="en-US" sz="3200" dirty="0"/>
          </a:p>
        </p:txBody>
      </p:sp>
      <p:sp>
        <p:nvSpPr>
          <p:cNvPr id="4" name="Freeform 3"/>
          <p:cNvSpPr/>
          <p:nvPr/>
        </p:nvSpPr>
        <p:spPr>
          <a:xfrm>
            <a:off x="461445" y="2862935"/>
            <a:ext cx="3134700" cy="3015820"/>
          </a:xfrm>
          <a:custGeom>
            <a:avLst/>
            <a:gdLst>
              <a:gd name="connsiteX0" fmla="*/ 1553839 w 3134700"/>
              <a:gd name="connsiteY0" fmla="*/ 3015820 h 3015820"/>
              <a:gd name="connsiteX1" fmla="*/ 1621397 w 3134700"/>
              <a:gd name="connsiteY1" fmla="*/ 3002310 h 3015820"/>
              <a:gd name="connsiteX2" fmla="*/ 1702467 w 3134700"/>
              <a:gd name="connsiteY2" fmla="*/ 2934760 h 3015820"/>
              <a:gd name="connsiteX3" fmla="*/ 1756513 w 3134700"/>
              <a:gd name="connsiteY3" fmla="*/ 2907741 h 3015820"/>
              <a:gd name="connsiteX4" fmla="*/ 1810560 w 3134700"/>
              <a:gd name="connsiteY4" fmla="*/ 2840191 h 3015820"/>
              <a:gd name="connsiteX5" fmla="*/ 1878118 w 3134700"/>
              <a:gd name="connsiteY5" fmla="*/ 2799661 h 3015820"/>
              <a:gd name="connsiteX6" fmla="*/ 1945676 w 3134700"/>
              <a:gd name="connsiteY6" fmla="*/ 2745621 h 3015820"/>
              <a:gd name="connsiteX7" fmla="*/ 1986211 w 3134700"/>
              <a:gd name="connsiteY7" fmla="*/ 2718601 h 3015820"/>
              <a:gd name="connsiteX8" fmla="*/ 2013234 w 3134700"/>
              <a:gd name="connsiteY8" fmla="*/ 2678071 h 3015820"/>
              <a:gd name="connsiteX9" fmla="*/ 1972699 w 3134700"/>
              <a:gd name="connsiteY9" fmla="*/ 2610521 h 3015820"/>
              <a:gd name="connsiteX10" fmla="*/ 1959188 w 3134700"/>
              <a:gd name="connsiteY10" fmla="*/ 2569991 h 3015820"/>
              <a:gd name="connsiteX11" fmla="*/ 1932164 w 3134700"/>
              <a:gd name="connsiteY11" fmla="*/ 2542971 h 3015820"/>
              <a:gd name="connsiteX12" fmla="*/ 1878118 w 3134700"/>
              <a:gd name="connsiteY12" fmla="*/ 2461911 h 3015820"/>
              <a:gd name="connsiteX13" fmla="*/ 1810560 w 3134700"/>
              <a:gd name="connsiteY13" fmla="*/ 2353832 h 3015820"/>
              <a:gd name="connsiteX14" fmla="*/ 1770025 w 3134700"/>
              <a:gd name="connsiteY14" fmla="*/ 2326812 h 3015820"/>
              <a:gd name="connsiteX15" fmla="*/ 1702467 w 3134700"/>
              <a:gd name="connsiteY15" fmla="*/ 2232242 h 3015820"/>
              <a:gd name="connsiteX16" fmla="*/ 1675443 w 3134700"/>
              <a:gd name="connsiteY16" fmla="*/ 2191712 h 3015820"/>
              <a:gd name="connsiteX17" fmla="*/ 1634908 w 3134700"/>
              <a:gd name="connsiteY17" fmla="*/ 2124162 h 3015820"/>
              <a:gd name="connsiteX18" fmla="*/ 1607885 w 3134700"/>
              <a:gd name="connsiteY18" fmla="*/ 2056612 h 3015820"/>
              <a:gd name="connsiteX19" fmla="*/ 1540327 w 3134700"/>
              <a:gd name="connsiteY19" fmla="*/ 1962042 h 3015820"/>
              <a:gd name="connsiteX20" fmla="*/ 1499792 w 3134700"/>
              <a:gd name="connsiteY20" fmla="*/ 1853963 h 3015820"/>
              <a:gd name="connsiteX21" fmla="*/ 1526815 w 3134700"/>
              <a:gd name="connsiteY21" fmla="*/ 1435153 h 3015820"/>
              <a:gd name="connsiteX22" fmla="*/ 1540327 w 3134700"/>
              <a:gd name="connsiteY22" fmla="*/ 1394624 h 3015820"/>
              <a:gd name="connsiteX23" fmla="*/ 1621397 w 3134700"/>
              <a:gd name="connsiteY23" fmla="*/ 1259524 h 3015820"/>
              <a:gd name="connsiteX24" fmla="*/ 1634908 w 3134700"/>
              <a:gd name="connsiteY24" fmla="*/ 1205484 h 3015820"/>
              <a:gd name="connsiteX25" fmla="*/ 1702467 w 3134700"/>
              <a:gd name="connsiteY25" fmla="*/ 1097404 h 3015820"/>
              <a:gd name="connsiteX26" fmla="*/ 1743001 w 3134700"/>
              <a:gd name="connsiteY26" fmla="*/ 1016344 h 3015820"/>
              <a:gd name="connsiteX27" fmla="*/ 1783536 w 3134700"/>
              <a:gd name="connsiteY27" fmla="*/ 1002834 h 3015820"/>
              <a:gd name="connsiteX28" fmla="*/ 1878118 w 3134700"/>
              <a:gd name="connsiteY28" fmla="*/ 881245 h 3015820"/>
              <a:gd name="connsiteX29" fmla="*/ 1918653 w 3134700"/>
              <a:gd name="connsiteY29" fmla="*/ 854225 h 3015820"/>
              <a:gd name="connsiteX30" fmla="*/ 1864606 w 3134700"/>
              <a:gd name="connsiteY30" fmla="*/ 611045 h 3015820"/>
              <a:gd name="connsiteX31" fmla="*/ 1824071 w 3134700"/>
              <a:gd name="connsiteY31" fmla="*/ 584025 h 3015820"/>
              <a:gd name="connsiteX32" fmla="*/ 1715978 w 3134700"/>
              <a:gd name="connsiteY32" fmla="*/ 557005 h 3015820"/>
              <a:gd name="connsiteX33" fmla="*/ 1675443 w 3134700"/>
              <a:gd name="connsiteY33" fmla="*/ 543495 h 3015820"/>
              <a:gd name="connsiteX34" fmla="*/ 1607885 w 3134700"/>
              <a:gd name="connsiteY34" fmla="*/ 475945 h 3015820"/>
              <a:gd name="connsiteX35" fmla="*/ 1594373 w 3134700"/>
              <a:gd name="connsiteY35" fmla="*/ 435416 h 3015820"/>
              <a:gd name="connsiteX36" fmla="*/ 1553839 w 3134700"/>
              <a:gd name="connsiteY36" fmla="*/ 394886 h 3015820"/>
              <a:gd name="connsiteX37" fmla="*/ 1418722 w 3134700"/>
              <a:gd name="connsiteY37" fmla="*/ 408396 h 3015820"/>
              <a:gd name="connsiteX38" fmla="*/ 1391699 w 3134700"/>
              <a:gd name="connsiteY38" fmla="*/ 448925 h 3015820"/>
              <a:gd name="connsiteX39" fmla="*/ 1364676 w 3134700"/>
              <a:gd name="connsiteY39" fmla="*/ 557005 h 3015820"/>
              <a:gd name="connsiteX40" fmla="*/ 1391699 w 3134700"/>
              <a:gd name="connsiteY40" fmla="*/ 746145 h 3015820"/>
              <a:gd name="connsiteX41" fmla="*/ 1472769 w 3134700"/>
              <a:gd name="connsiteY41" fmla="*/ 800185 h 3015820"/>
              <a:gd name="connsiteX42" fmla="*/ 1567350 w 3134700"/>
              <a:gd name="connsiteY42" fmla="*/ 894755 h 3015820"/>
              <a:gd name="connsiteX43" fmla="*/ 1648420 w 3134700"/>
              <a:gd name="connsiteY43" fmla="*/ 948794 h 3015820"/>
              <a:gd name="connsiteX44" fmla="*/ 1743001 w 3134700"/>
              <a:gd name="connsiteY44" fmla="*/ 1043364 h 3015820"/>
              <a:gd name="connsiteX45" fmla="*/ 1810560 w 3134700"/>
              <a:gd name="connsiteY45" fmla="*/ 1137934 h 3015820"/>
              <a:gd name="connsiteX46" fmla="*/ 1878118 w 3134700"/>
              <a:gd name="connsiteY46" fmla="*/ 1205484 h 3015820"/>
              <a:gd name="connsiteX47" fmla="*/ 1905141 w 3134700"/>
              <a:gd name="connsiteY47" fmla="*/ 1246014 h 3015820"/>
              <a:gd name="connsiteX48" fmla="*/ 1999723 w 3134700"/>
              <a:gd name="connsiteY48" fmla="*/ 1327074 h 3015820"/>
              <a:gd name="connsiteX49" fmla="*/ 2094304 w 3134700"/>
              <a:gd name="connsiteY49" fmla="*/ 1502703 h 3015820"/>
              <a:gd name="connsiteX50" fmla="*/ 2121327 w 3134700"/>
              <a:gd name="connsiteY50" fmla="*/ 1597273 h 3015820"/>
              <a:gd name="connsiteX51" fmla="*/ 2148351 w 3134700"/>
              <a:gd name="connsiteY51" fmla="*/ 1705353 h 3015820"/>
              <a:gd name="connsiteX52" fmla="*/ 2188885 w 3134700"/>
              <a:gd name="connsiteY52" fmla="*/ 1840453 h 3015820"/>
              <a:gd name="connsiteX53" fmla="*/ 2202397 w 3134700"/>
              <a:gd name="connsiteY53" fmla="*/ 1948532 h 3015820"/>
              <a:gd name="connsiteX54" fmla="*/ 2229420 w 3134700"/>
              <a:gd name="connsiteY54" fmla="*/ 2029592 h 3015820"/>
              <a:gd name="connsiteX55" fmla="*/ 2242932 w 3134700"/>
              <a:gd name="connsiteY55" fmla="*/ 2110652 h 3015820"/>
              <a:gd name="connsiteX56" fmla="*/ 2229420 w 3134700"/>
              <a:gd name="connsiteY56" fmla="*/ 2286282 h 3015820"/>
              <a:gd name="connsiteX57" fmla="*/ 2094304 w 3134700"/>
              <a:gd name="connsiteY57" fmla="*/ 2353832 h 3015820"/>
              <a:gd name="connsiteX58" fmla="*/ 1499792 w 3134700"/>
              <a:gd name="connsiteY58" fmla="*/ 2367342 h 3015820"/>
              <a:gd name="connsiteX59" fmla="*/ 1337652 w 3134700"/>
              <a:gd name="connsiteY59" fmla="*/ 2394362 h 3015820"/>
              <a:gd name="connsiteX60" fmla="*/ 1216048 w 3134700"/>
              <a:gd name="connsiteY60" fmla="*/ 2421382 h 3015820"/>
              <a:gd name="connsiteX61" fmla="*/ 1134978 w 3134700"/>
              <a:gd name="connsiteY61" fmla="*/ 2434891 h 3015820"/>
              <a:gd name="connsiteX62" fmla="*/ 972838 w 3134700"/>
              <a:gd name="connsiteY62" fmla="*/ 2448401 h 3015820"/>
              <a:gd name="connsiteX63" fmla="*/ 918792 w 3134700"/>
              <a:gd name="connsiteY63" fmla="*/ 2461911 h 3015820"/>
              <a:gd name="connsiteX64" fmla="*/ 878257 w 3134700"/>
              <a:gd name="connsiteY64" fmla="*/ 2475421 h 3015820"/>
              <a:gd name="connsiteX65" fmla="*/ 770164 w 3134700"/>
              <a:gd name="connsiteY65" fmla="*/ 2394362 h 3015820"/>
              <a:gd name="connsiteX66" fmla="*/ 756652 w 3134700"/>
              <a:gd name="connsiteY66" fmla="*/ 2313302 h 3015820"/>
              <a:gd name="connsiteX67" fmla="*/ 824210 w 3134700"/>
              <a:gd name="connsiteY67" fmla="*/ 2002572 h 3015820"/>
              <a:gd name="connsiteX68" fmla="*/ 878257 w 3134700"/>
              <a:gd name="connsiteY68" fmla="*/ 1948532 h 3015820"/>
              <a:gd name="connsiteX69" fmla="*/ 959327 w 3134700"/>
              <a:gd name="connsiteY69" fmla="*/ 1880983 h 3015820"/>
              <a:gd name="connsiteX70" fmla="*/ 1053908 w 3134700"/>
              <a:gd name="connsiteY70" fmla="*/ 1826943 h 3015820"/>
              <a:gd name="connsiteX71" fmla="*/ 1134978 w 3134700"/>
              <a:gd name="connsiteY71" fmla="*/ 1745883 h 3015820"/>
              <a:gd name="connsiteX72" fmla="*/ 1310629 w 3134700"/>
              <a:gd name="connsiteY72" fmla="*/ 1678333 h 3015820"/>
              <a:gd name="connsiteX73" fmla="*/ 1810560 w 3134700"/>
              <a:gd name="connsiteY73" fmla="*/ 1705353 h 3015820"/>
              <a:gd name="connsiteX74" fmla="*/ 2026746 w 3134700"/>
              <a:gd name="connsiteY74" fmla="*/ 1732373 h 3015820"/>
              <a:gd name="connsiteX75" fmla="*/ 2391560 w 3134700"/>
              <a:gd name="connsiteY75" fmla="*/ 1678333 h 3015820"/>
              <a:gd name="connsiteX76" fmla="*/ 2445607 w 3134700"/>
              <a:gd name="connsiteY76" fmla="*/ 1624293 h 3015820"/>
              <a:gd name="connsiteX77" fmla="*/ 2499653 w 3134700"/>
              <a:gd name="connsiteY77" fmla="*/ 1475683 h 3015820"/>
              <a:gd name="connsiteX78" fmla="*/ 2513165 w 3134700"/>
              <a:gd name="connsiteY78" fmla="*/ 1354094 h 3015820"/>
              <a:gd name="connsiteX79" fmla="*/ 2499653 w 3134700"/>
              <a:gd name="connsiteY79" fmla="*/ 867735 h 3015820"/>
              <a:gd name="connsiteX80" fmla="*/ 2459118 w 3134700"/>
              <a:gd name="connsiteY80" fmla="*/ 786675 h 3015820"/>
              <a:gd name="connsiteX81" fmla="*/ 2378048 w 3134700"/>
              <a:gd name="connsiteY81" fmla="*/ 665085 h 3015820"/>
              <a:gd name="connsiteX82" fmla="*/ 2283467 w 3134700"/>
              <a:gd name="connsiteY82" fmla="*/ 597535 h 3015820"/>
              <a:gd name="connsiteX83" fmla="*/ 1905141 w 3134700"/>
              <a:gd name="connsiteY83" fmla="*/ 624555 h 3015820"/>
              <a:gd name="connsiteX84" fmla="*/ 1729490 w 3134700"/>
              <a:gd name="connsiteY84" fmla="*/ 705615 h 3015820"/>
              <a:gd name="connsiteX85" fmla="*/ 1675443 w 3134700"/>
              <a:gd name="connsiteY85" fmla="*/ 732635 h 3015820"/>
              <a:gd name="connsiteX86" fmla="*/ 1580862 w 3134700"/>
              <a:gd name="connsiteY86" fmla="*/ 813695 h 3015820"/>
              <a:gd name="connsiteX87" fmla="*/ 1526815 w 3134700"/>
              <a:gd name="connsiteY87" fmla="*/ 854225 h 3015820"/>
              <a:gd name="connsiteX88" fmla="*/ 1486280 w 3134700"/>
              <a:gd name="connsiteY88" fmla="*/ 894755 h 3015820"/>
              <a:gd name="connsiteX89" fmla="*/ 1445745 w 3134700"/>
              <a:gd name="connsiteY89" fmla="*/ 921775 h 3015820"/>
              <a:gd name="connsiteX90" fmla="*/ 1216048 w 3134700"/>
              <a:gd name="connsiteY90" fmla="*/ 1097404 h 3015820"/>
              <a:gd name="connsiteX91" fmla="*/ 1094443 w 3134700"/>
              <a:gd name="connsiteY91" fmla="*/ 1151444 h 3015820"/>
              <a:gd name="connsiteX92" fmla="*/ 1040396 w 3134700"/>
              <a:gd name="connsiteY92" fmla="*/ 1178464 h 3015820"/>
              <a:gd name="connsiteX93" fmla="*/ 1337652 w 3134700"/>
              <a:gd name="connsiteY93" fmla="*/ 1218994 h 3015820"/>
              <a:gd name="connsiteX94" fmla="*/ 1634908 w 3134700"/>
              <a:gd name="connsiteY94" fmla="*/ 1273034 h 3015820"/>
              <a:gd name="connsiteX95" fmla="*/ 1824071 w 3134700"/>
              <a:gd name="connsiteY95" fmla="*/ 1300054 h 3015820"/>
              <a:gd name="connsiteX96" fmla="*/ 1932164 w 3134700"/>
              <a:gd name="connsiteY96" fmla="*/ 1340584 h 3015820"/>
              <a:gd name="connsiteX97" fmla="*/ 2188885 w 3134700"/>
              <a:gd name="connsiteY97" fmla="*/ 1408134 h 3015820"/>
              <a:gd name="connsiteX98" fmla="*/ 2283467 w 3134700"/>
              <a:gd name="connsiteY98" fmla="*/ 1462173 h 3015820"/>
              <a:gd name="connsiteX99" fmla="*/ 2405072 w 3134700"/>
              <a:gd name="connsiteY99" fmla="*/ 1556743 h 3015820"/>
              <a:gd name="connsiteX100" fmla="*/ 2445607 w 3134700"/>
              <a:gd name="connsiteY100" fmla="*/ 1678333 h 3015820"/>
              <a:gd name="connsiteX101" fmla="*/ 2432095 w 3134700"/>
              <a:gd name="connsiteY101" fmla="*/ 1813433 h 3015820"/>
              <a:gd name="connsiteX102" fmla="*/ 2351025 w 3134700"/>
              <a:gd name="connsiteY102" fmla="*/ 1867473 h 3015820"/>
              <a:gd name="connsiteX103" fmla="*/ 2242932 w 3134700"/>
              <a:gd name="connsiteY103" fmla="*/ 1880983 h 3015820"/>
              <a:gd name="connsiteX104" fmla="*/ 2040257 w 3134700"/>
              <a:gd name="connsiteY104" fmla="*/ 1894493 h 3015820"/>
              <a:gd name="connsiteX105" fmla="*/ 770164 w 3134700"/>
              <a:gd name="connsiteY105" fmla="*/ 1908003 h 3015820"/>
              <a:gd name="connsiteX106" fmla="*/ 986350 w 3134700"/>
              <a:gd name="connsiteY106" fmla="*/ 2029592 h 3015820"/>
              <a:gd name="connsiteX107" fmla="*/ 1162001 w 3134700"/>
              <a:gd name="connsiteY107" fmla="*/ 2178202 h 3015820"/>
              <a:gd name="connsiteX108" fmla="*/ 1256583 w 3134700"/>
              <a:gd name="connsiteY108" fmla="*/ 2245752 h 3015820"/>
              <a:gd name="connsiteX109" fmla="*/ 1405211 w 3134700"/>
              <a:gd name="connsiteY109" fmla="*/ 2380852 h 3015820"/>
              <a:gd name="connsiteX110" fmla="*/ 1675443 w 3134700"/>
              <a:gd name="connsiteY110" fmla="*/ 2542971 h 3015820"/>
              <a:gd name="connsiteX111" fmla="*/ 2013234 w 3134700"/>
              <a:gd name="connsiteY111" fmla="*/ 2772641 h 3015820"/>
              <a:gd name="connsiteX112" fmla="*/ 2013234 w 3134700"/>
              <a:gd name="connsiteY112" fmla="*/ 2299792 h 3015820"/>
              <a:gd name="connsiteX113" fmla="*/ 1824071 w 3134700"/>
              <a:gd name="connsiteY113" fmla="*/ 1705353 h 3015820"/>
              <a:gd name="connsiteX114" fmla="*/ 1567350 w 3134700"/>
              <a:gd name="connsiteY114" fmla="*/ 1043364 h 3015820"/>
              <a:gd name="connsiteX115" fmla="*/ 1513304 w 3134700"/>
              <a:gd name="connsiteY115" fmla="*/ 921775 h 3015820"/>
              <a:gd name="connsiteX116" fmla="*/ 1459257 w 3134700"/>
              <a:gd name="connsiteY116" fmla="*/ 786675 h 3015820"/>
              <a:gd name="connsiteX117" fmla="*/ 1418722 w 3134700"/>
              <a:gd name="connsiteY117" fmla="*/ 746145 h 3015820"/>
              <a:gd name="connsiteX118" fmla="*/ 1391699 w 3134700"/>
              <a:gd name="connsiteY118" fmla="*/ 705615 h 3015820"/>
              <a:gd name="connsiteX119" fmla="*/ 1337652 w 3134700"/>
              <a:gd name="connsiteY119" fmla="*/ 638065 h 3015820"/>
              <a:gd name="connsiteX120" fmla="*/ 1310629 w 3134700"/>
              <a:gd name="connsiteY120" fmla="*/ 570515 h 3015820"/>
              <a:gd name="connsiteX121" fmla="*/ 1283606 w 3134700"/>
              <a:gd name="connsiteY121" fmla="*/ 489455 h 3015820"/>
              <a:gd name="connsiteX122" fmla="*/ 1297117 w 3134700"/>
              <a:gd name="connsiteY122" fmla="*/ 448925 h 3015820"/>
              <a:gd name="connsiteX123" fmla="*/ 1513304 w 3134700"/>
              <a:gd name="connsiteY123" fmla="*/ 448925 h 3015820"/>
              <a:gd name="connsiteX124" fmla="*/ 1891629 w 3134700"/>
              <a:gd name="connsiteY124" fmla="*/ 881245 h 3015820"/>
              <a:gd name="connsiteX125" fmla="*/ 2053769 w 3134700"/>
              <a:gd name="connsiteY125" fmla="*/ 1137934 h 3015820"/>
              <a:gd name="connsiteX126" fmla="*/ 2175374 w 3134700"/>
              <a:gd name="connsiteY126" fmla="*/ 1286544 h 3015820"/>
              <a:gd name="connsiteX127" fmla="*/ 2351025 w 3134700"/>
              <a:gd name="connsiteY127" fmla="*/ 1529723 h 3015820"/>
              <a:gd name="connsiteX128" fmla="*/ 2459118 w 3134700"/>
              <a:gd name="connsiteY128" fmla="*/ 1624293 h 3015820"/>
              <a:gd name="connsiteX129" fmla="*/ 2553700 w 3134700"/>
              <a:gd name="connsiteY129" fmla="*/ 1732373 h 3015820"/>
              <a:gd name="connsiteX130" fmla="*/ 2675304 w 3134700"/>
              <a:gd name="connsiteY130" fmla="*/ 1867473 h 3015820"/>
              <a:gd name="connsiteX131" fmla="*/ 2729351 w 3134700"/>
              <a:gd name="connsiteY131" fmla="*/ 1880983 h 3015820"/>
              <a:gd name="connsiteX132" fmla="*/ 2796909 w 3134700"/>
              <a:gd name="connsiteY132" fmla="*/ 1867473 h 3015820"/>
              <a:gd name="connsiteX133" fmla="*/ 2837444 w 3134700"/>
              <a:gd name="connsiteY133" fmla="*/ 1759393 h 3015820"/>
              <a:gd name="connsiteX134" fmla="*/ 2769886 w 3134700"/>
              <a:gd name="connsiteY134" fmla="*/ 1489193 h 3015820"/>
              <a:gd name="connsiteX135" fmla="*/ 2594235 w 3134700"/>
              <a:gd name="connsiteY135" fmla="*/ 1205484 h 3015820"/>
              <a:gd name="connsiteX136" fmla="*/ 2364537 w 3134700"/>
              <a:gd name="connsiteY136" fmla="*/ 962304 h 3015820"/>
              <a:gd name="connsiteX137" fmla="*/ 2296979 w 3134700"/>
              <a:gd name="connsiteY137" fmla="*/ 948794 h 3015820"/>
              <a:gd name="connsiteX138" fmla="*/ 2215909 w 3134700"/>
              <a:gd name="connsiteY138" fmla="*/ 908265 h 3015820"/>
              <a:gd name="connsiteX139" fmla="*/ 1715978 w 3134700"/>
              <a:gd name="connsiteY139" fmla="*/ 935285 h 3015820"/>
              <a:gd name="connsiteX140" fmla="*/ 1580862 w 3134700"/>
              <a:gd name="connsiteY140" fmla="*/ 1016344 h 3015820"/>
              <a:gd name="connsiteX141" fmla="*/ 1270094 w 3134700"/>
              <a:gd name="connsiteY141" fmla="*/ 1300054 h 3015820"/>
              <a:gd name="connsiteX142" fmla="*/ 1189024 w 3134700"/>
              <a:gd name="connsiteY142" fmla="*/ 1408134 h 3015820"/>
              <a:gd name="connsiteX143" fmla="*/ 1107955 w 3134700"/>
              <a:gd name="connsiteY143" fmla="*/ 1502703 h 3015820"/>
              <a:gd name="connsiteX144" fmla="*/ 1040396 w 3134700"/>
              <a:gd name="connsiteY144" fmla="*/ 1637803 h 3015820"/>
              <a:gd name="connsiteX145" fmla="*/ 1026885 w 3134700"/>
              <a:gd name="connsiteY145" fmla="*/ 1718863 h 3015820"/>
              <a:gd name="connsiteX146" fmla="*/ 1013373 w 3134700"/>
              <a:gd name="connsiteY146" fmla="*/ 1759393 h 3015820"/>
              <a:gd name="connsiteX147" fmla="*/ 972838 w 3134700"/>
              <a:gd name="connsiteY147" fmla="*/ 1880983 h 3015820"/>
              <a:gd name="connsiteX148" fmla="*/ 959327 w 3134700"/>
              <a:gd name="connsiteY148" fmla="*/ 1962042 h 3015820"/>
              <a:gd name="connsiteX149" fmla="*/ 932303 w 3134700"/>
              <a:gd name="connsiteY149" fmla="*/ 2029592 h 3015820"/>
              <a:gd name="connsiteX150" fmla="*/ 918792 w 3134700"/>
              <a:gd name="connsiteY150" fmla="*/ 2164692 h 3015820"/>
              <a:gd name="connsiteX151" fmla="*/ 999861 w 3134700"/>
              <a:gd name="connsiteY151" fmla="*/ 2367342 h 3015820"/>
              <a:gd name="connsiteX152" fmla="*/ 1080931 w 3134700"/>
              <a:gd name="connsiteY152" fmla="*/ 2380852 h 3015820"/>
              <a:gd name="connsiteX153" fmla="*/ 1216048 w 3134700"/>
              <a:gd name="connsiteY153" fmla="*/ 2394362 h 3015820"/>
              <a:gd name="connsiteX154" fmla="*/ 1851095 w 3134700"/>
              <a:gd name="connsiteY154" fmla="*/ 2448401 h 3015820"/>
              <a:gd name="connsiteX155" fmla="*/ 1986211 w 3134700"/>
              <a:gd name="connsiteY155" fmla="*/ 2529461 h 3015820"/>
              <a:gd name="connsiteX156" fmla="*/ 2053769 w 3134700"/>
              <a:gd name="connsiteY156" fmla="*/ 2542971 h 3015820"/>
              <a:gd name="connsiteX157" fmla="*/ 2229420 w 3134700"/>
              <a:gd name="connsiteY157" fmla="*/ 2583501 h 3015820"/>
              <a:gd name="connsiteX158" fmla="*/ 2364537 w 3134700"/>
              <a:gd name="connsiteY158" fmla="*/ 2651051 h 3015820"/>
              <a:gd name="connsiteX159" fmla="*/ 2418583 w 3134700"/>
              <a:gd name="connsiteY159" fmla="*/ 2718601 h 3015820"/>
              <a:gd name="connsiteX160" fmla="*/ 2472630 w 3134700"/>
              <a:gd name="connsiteY160" fmla="*/ 2772641 h 3015820"/>
              <a:gd name="connsiteX161" fmla="*/ 2513165 w 3134700"/>
              <a:gd name="connsiteY161" fmla="*/ 2867211 h 3015820"/>
              <a:gd name="connsiteX162" fmla="*/ 2499653 w 3134700"/>
              <a:gd name="connsiteY162" fmla="*/ 2759131 h 3015820"/>
              <a:gd name="connsiteX163" fmla="*/ 2405072 w 3134700"/>
              <a:gd name="connsiteY163" fmla="*/ 2597011 h 3015820"/>
              <a:gd name="connsiteX164" fmla="*/ 2364537 w 3134700"/>
              <a:gd name="connsiteY164" fmla="*/ 2488931 h 3015820"/>
              <a:gd name="connsiteX165" fmla="*/ 2175374 w 3134700"/>
              <a:gd name="connsiteY165" fmla="*/ 1962042 h 3015820"/>
              <a:gd name="connsiteX166" fmla="*/ 1864606 w 3134700"/>
              <a:gd name="connsiteY166" fmla="*/ 1502703 h 3015820"/>
              <a:gd name="connsiteX167" fmla="*/ 1216048 w 3134700"/>
              <a:gd name="connsiteY167" fmla="*/ 800185 h 3015820"/>
              <a:gd name="connsiteX168" fmla="*/ 1067420 w 3134700"/>
              <a:gd name="connsiteY168" fmla="*/ 719125 h 3015820"/>
              <a:gd name="connsiteX169" fmla="*/ 810699 w 3134700"/>
              <a:gd name="connsiteY169" fmla="*/ 746145 h 3015820"/>
              <a:gd name="connsiteX170" fmla="*/ 675582 w 3134700"/>
              <a:gd name="connsiteY170" fmla="*/ 827205 h 3015820"/>
              <a:gd name="connsiteX171" fmla="*/ 256721 w 3134700"/>
              <a:gd name="connsiteY171" fmla="*/ 1191974 h 3015820"/>
              <a:gd name="connsiteX172" fmla="*/ 121605 w 3134700"/>
              <a:gd name="connsiteY172" fmla="*/ 1300054 h 3015820"/>
              <a:gd name="connsiteX173" fmla="*/ 13512 w 3134700"/>
              <a:gd name="connsiteY173" fmla="*/ 1435153 h 3015820"/>
              <a:gd name="connsiteX174" fmla="*/ 0 w 3134700"/>
              <a:gd name="connsiteY174" fmla="*/ 1475683 h 3015820"/>
              <a:gd name="connsiteX175" fmla="*/ 13512 w 3134700"/>
              <a:gd name="connsiteY175" fmla="*/ 1556743 h 3015820"/>
              <a:gd name="connsiteX176" fmla="*/ 54047 w 3134700"/>
              <a:gd name="connsiteY176" fmla="*/ 1570253 h 3015820"/>
              <a:gd name="connsiteX177" fmla="*/ 135117 w 3134700"/>
              <a:gd name="connsiteY177" fmla="*/ 1583763 h 3015820"/>
              <a:gd name="connsiteX178" fmla="*/ 1324141 w 3134700"/>
              <a:gd name="connsiteY178" fmla="*/ 1570253 h 3015820"/>
              <a:gd name="connsiteX179" fmla="*/ 1472769 w 3134700"/>
              <a:gd name="connsiteY179" fmla="*/ 1462173 h 3015820"/>
              <a:gd name="connsiteX180" fmla="*/ 1553839 w 3134700"/>
              <a:gd name="connsiteY180" fmla="*/ 1340584 h 3015820"/>
              <a:gd name="connsiteX181" fmla="*/ 1648420 w 3134700"/>
              <a:gd name="connsiteY181" fmla="*/ 1002834 h 3015820"/>
              <a:gd name="connsiteX182" fmla="*/ 1688955 w 3134700"/>
              <a:gd name="connsiteY182" fmla="*/ 611045 h 3015820"/>
              <a:gd name="connsiteX183" fmla="*/ 1702467 w 3134700"/>
              <a:gd name="connsiteY183" fmla="*/ 435416 h 3015820"/>
              <a:gd name="connsiteX184" fmla="*/ 1729490 w 3134700"/>
              <a:gd name="connsiteY184" fmla="*/ 313826 h 3015820"/>
              <a:gd name="connsiteX185" fmla="*/ 1743001 w 3134700"/>
              <a:gd name="connsiteY185" fmla="*/ 219256 h 3015820"/>
              <a:gd name="connsiteX186" fmla="*/ 1770025 w 3134700"/>
              <a:gd name="connsiteY186" fmla="*/ 70646 h 3015820"/>
              <a:gd name="connsiteX187" fmla="*/ 1783536 w 3134700"/>
              <a:gd name="connsiteY187" fmla="*/ 30116 h 3015820"/>
              <a:gd name="connsiteX188" fmla="*/ 1634908 w 3134700"/>
              <a:gd name="connsiteY188" fmla="*/ 84156 h 3015820"/>
              <a:gd name="connsiteX189" fmla="*/ 1256583 w 3134700"/>
              <a:gd name="connsiteY189" fmla="*/ 435416 h 3015820"/>
              <a:gd name="connsiteX190" fmla="*/ 972838 w 3134700"/>
              <a:gd name="connsiteY190" fmla="*/ 786675 h 3015820"/>
              <a:gd name="connsiteX191" fmla="*/ 729629 w 3134700"/>
              <a:gd name="connsiteY191" fmla="*/ 1097404 h 3015820"/>
              <a:gd name="connsiteX192" fmla="*/ 526954 w 3134700"/>
              <a:gd name="connsiteY192" fmla="*/ 1435153 h 3015820"/>
              <a:gd name="connsiteX193" fmla="*/ 459396 w 3134700"/>
              <a:gd name="connsiteY193" fmla="*/ 1556743 h 3015820"/>
              <a:gd name="connsiteX194" fmla="*/ 391838 w 3134700"/>
              <a:gd name="connsiteY194" fmla="*/ 1732373 h 3015820"/>
              <a:gd name="connsiteX195" fmla="*/ 324280 w 3134700"/>
              <a:gd name="connsiteY195" fmla="*/ 1948532 h 3015820"/>
              <a:gd name="connsiteX196" fmla="*/ 310768 w 3134700"/>
              <a:gd name="connsiteY196" fmla="*/ 2016082 h 3015820"/>
              <a:gd name="connsiteX197" fmla="*/ 324280 w 3134700"/>
              <a:gd name="connsiteY197" fmla="*/ 2097142 h 3015820"/>
              <a:gd name="connsiteX198" fmla="*/ 445884 w 3134700"/>
              <a:gd name="connsiteY198" fmla="*/ 2137672 h 3015820"/>
              <a:gd name="connsiteX199" fmla="*/ 770164 w 3134700"/>
              <a:gd name="connsiteY199" fmla="*/ 2178202 h 3015820"/>
              <a:gd name="connsiteX200" fmla="*/ 1567350 w 3134700"/>
              <a:gd name="connsiteY200" fmla="*/ 2205222 h 3015820"/>
              <a:gd name="connsiteX201" fmla="*/ 1743001 w 3134700"/>
              <a:gd name="connsiteY201" fmla="*/ 2232242 h 3015820"/>
              <a:gd name="connsiteX202" fmla="*/ 1851095 w 3134700"/>
              <a:gd name="connsiteY202" fmla="*/ 2259262 h 3015820"/>
              <a:gd name="connsiteX203" fmla="*/ 1932164 w 3134700"/>
              <a:gd name="connsiteY203" fmla="*/ 2272772 h 3015820"/>
              <a:gd name="connsiteX204" fmla="*/ 2053769 w 3134700"/>
              <a:gd name="connsiteY204" fmla="*/ 2259262 h 3015820"/>
              <a:gd name="connsiteX205" fmla="*/ 2067281 w 3134700"/>
              <a:gd name="connsiteY205" fmla="*/ 2178202 h 3015820"/>
              <a:gd name="connsiteX206" fmla="*/ 2080792 w 3134700"/>
              <a:gd name="connsiteY206" fmla="*/ 2083632 h 3015820"/>
              <a:gd name="connsiteX207" fmla="*/ 2067281 w 3134700"/>
              <a:gd name="connsiteY207" fmla="*/ 1597273 h 3015820"/>
              <a:gd name="connsiteX208" fmla="*/ 1972699 w 3134700"/>
              <a:gd name="connsiteY208" fmla="*/ 1421644 h 3015820"/>
              <a:gd name="connsiteX209" fmla="*/ 1891629 w 3134700"/>
              <a:gd name="connsiteY209" fmla="*/ 1232504 h 3015820"/>
              <a:gd name="connsiteX210" fmla="*/ 1810560 w 3134700"/>
              <a:gd name="connsiteY210" fmla="*/ 1124424 h 3015820"/>
              <a:gd name="connsiteX211" fmla="*/ 1648420 w 3134700"/>
              <a:gd name="connsiteY211" fmla="*/ 962304 h 3015820"/>
              <a:gd name="connsiteX212" fmla="*/ 1499792 w 3134700"/>
              <a:gd name="connsiteY212" fmla="*/ 935285 h 3015820"/>
              <a:gd name="connsiteX213" fmla="*/ 1351164 w 3134700"/>
              <a:gd name="connsiteY213" fmla="*/ 948794 h 3015820"/>
              <a:gd name="connsiteX214" fmla="*/ 1337652 w 3134700"/>
              <a:gd name="connsiteY214" fmla="*/ 1043364 h 3015820"/>
              <a:gd name="connsiteX215" fmla="*/ 1418722 w 3134700"/>
              <a:gd name="connsiteY215" fmla="*/ 1367604 h 3015820"/>
              <a:gd name="connsiteX216" fmla="*/ 1580862 w 3134700"/>
              <a:gd name="connsiteY216" fmla="*/ 1583763 h 3015820"/>
              <a:gd name="connsiteX217" fmla="*/ 2026746 w 3134700"/>
              <a:gd name="connsiteY217" fmla="*/ 1935022 h 3015820"/>
              <a:gd name="connsiteX218" fmla="*/ 2215909 w 3134700"/>
              <a:gd name="connsiteY218" fmla="*/ 2016082 h 3015820"/>
              <a:gd name="connsiteX219" fmla="*/ 2364537 w 3134700"/>
              <a:gd name="connsiteY219" fmla="*/ 2070122 h 3015820"/>
              <a:gd name="connsiteX220" fmla="*/ 2472630 w 3134700"/>
              <a:gd name="connsiteY220" fmla="*/ 2124162 h 3015820"/>
              <a:gd name="connsiteX221" fmla="*/ 2621258 w 3134700"/>
              <a:gd name="connsiteY221" fmla="*/ 2164692 h 3015820"/>
              <a:gd name="connsiteX222" fmla="*/ 2688816 w 3134700"/>
              <a:gd name="connsiteY222" fmla="*/ 2191712 h 3015820"/>
              <a:gd name="connsiteX223" fmla="*/ 2715839 w 3134700"/>
              <a:gd name="connsiteY223" fmla="*/ 1772903 h 3015820"/>
              <a:gd name="connsiteX224" fmla="*/ 2661793 w 3134700"/>
              <a:gd name="connsiteY224" fmla="*/ 1583763 h 3015820"/>
              <a:gd name="connsiteX225" fmla="*/ 2540188 w 3134700"/>
              <a:gd name="connsiteY225" fmla="*/ 1286544 h 3015820"/>
              <a:gd name="connsiteX226" fmla="*/ 2486141 w 3134700"/>
              <a:gd name="connsiteY226" fmla="*/ 1151444 h 3015820"/>
              <a:gd name="connsiteX227" fmla="*/ 2459118 w 3134700"/>
              <a:gd name="connsiteY227" fmla="*/ 1097404 h 3015820"/>
              <a:gd name="connsiteX228" fmla="*/ 2418583 w 3134700"/>
              <a:gd name="connsiteY228" fmla="*/ 1029854 h 3015820"/>
              <a:gd name="connsiteX229" fmla="*/ 2391560 w 3134700"/>
              <a:gd name="connsiteY229" fmla="*/ 962304 h 3015820"/>
              <a:gd name="connsiteX230" fmla="*/ 2310490 w 3134700"/>
              <a:gd name="connsiteY230" fmla="*/ 867735 h 3015820"/>
              <a:gd name="connsiteX231" fmla="*/ 2256444 w 3134700"/>
              <a:gd name="connsiteY231" fmla="*/ 773165 h 3015820"/>
              <a:gd name="connsiteX232" fmla="*/ 2175374 w 3134700"/>
              <a:gd name="connsiteY232" fmla="*/ 732635 h 3015820"/>
              <a:gd name="connsiteX233" fmla="*/ 2080792 w 3134700"/>
              <a:gd name="connsiteY233" fmla="*/ 678595 h 3015820"/>
              <a:gd name="connsiteX234" fmla="*/ 1959188 w 3134700"/>
              <a:gd name="connsiteY234" fmla="*/ 705615 h 3015820"/>
              <a:gd name="connsiteX235" fmla="*/ 1986211 w 3134700"/>
              <a:gd name="connsiteY235" fmla="*/ 786675 h 3015820"/>
              <a:gd name="connsiteX236" fmla="*/ 2107816 w 3134700"/>
              <a:gd name="connsiteY236" fmla="*/ 908265 h 3015820"/>
              <a:gd name="connsiteX237" fmla="*/ 2378048 w 3134700"/>
              <a:gd name="connsiteY237" fmla="*/ 1070384 h 3015820"/>
              <a:gd name="connsiteX238" fmla="*/ 2540188 w 3134700"/>
              <a:gd name="connsiteY238" fmla="*/ 1097404 h 3015820"/>
              <a:gd name="connsiteX239" fmla="*/ 2661793 w 3134700"/>
              <a:gd name="connsiteY239" fmla="*/ 1124424 h 3015820"/>
              <a:gd name="connsiteX240" fmla="*/ 2837444 w 3134700"/>
              <a:gd name="connsiteY240" fmla="*/ 1083894 h 3015820"/>
              <a:gd name="connsiteX241" fmla="*/ 2850956 w 3134700"/>
              <a:gd name="connsiteY241" fmla="*/ 1016344 h 3015820"/>
              <a:gd name="connsiteX242" fmla="*/ 2796909 w 3134700"/>
              <a:gd name="connsiteY242" fmla="*/ 786675 h 3015820"/>
              <a:gd name="connsiteX243" fmla="*/ 2540188 w 3134700"/>
              <a:gd name="connsiteY243" fmla="*/ 502965 h 3015820"/>
              <a:gd name="connsiteX244" fmla="*/ 2486141 w 3134700"/>
              <a:gd name="connsiteY244" fmla="*/ 462435 h 3015820"/>
              <a:gd name="connsiteX245" fmla="*/ 2405072 w 3134700"/>
              <a:gd name="connsiteY245" fmla="*/ 448925 h 3015820"/>
              <a:gd name="connsiteX246" fmla="*/ 2121327 w 3134700"/>
              <a:gd name="connsiteY246" fmla="*/ 611045 h 3015820"/>
              <a:gd name="connsiteX247" fmla="*/ 1999723 w 3134700"/>
              <a:gd name="connsiteY247" fmla="*/ 719125 h 3015820"/>
              <a:gd name="connsiteX248" fmla="*/ 1837583 w 3134700"/>
              <a:gd name="connsiteY248" fmla="*/ 1110914 h 3015820"/>
              <a:gd name="connsiteX249" fmla="*/ 1932164 w 3134700"/>
              <a:gd name="connsiteY249" fmla="*/ 1502703 h 3015820"/>
              <a:gd name="connsiteX250" fmla="*/ 2080792 w 3134700"/>
              <a:gd name="connsiteY250" fmla="*/ 1678333 h 3015820"/>
              <a:gd name="connsiteX251" fmla="*/ 2499653 w 3134700"/>
              <a:gd name="connsiteY251" fmla="*/ 2124162 h 3015820"/>
              <a:gd name="connsiteX252" fmla="*/ 2729351 w 3134700"/>
              <a:gd name="connsiteY252" fmla="*/ 2407872 h 3015820"/>
              <a:gd name="connsiteX253" fmla="*/ 2891491 w 3134700"/>
              <a:gd name="connsiteY253" fmla="*/ 2569991 h 3015820"/>
              <a:gd name="connsiteX254" fmla="*/ 2932025 w 3134700"/>
              <a:gd name="connsiteY254" fmla="*/ 2610521 h 3015820"/>
              <a:gd name="connsiteX255" fmla="*/ 2783397 w 3134700"/>
              <a:gd name="connsiteY255" fmla="*/ 2556481 h 3015820"/>
              <a:gd name="connsiteX256" fmla="*/ 2729351 w 3134700"/>
              <a:gd name="connsiteY256" fmla="*/ 2502441 h 3015820"/>
              <a:gd name="connsiteX257" fmla="*/ 2634769 w 3134700"/>
              <a:gd name="connsiteY257" fmla="*/ 2434891 h 3015820"/>
              <a:gd name="connsiteX258" fmla="*/ 2553700 w 3134700"/>
              <a:gd name="connsiteY258" fmla="*/ 2259262 h 3015820"/>
              <a:gd name="connsiteX259" fmla="*/ 2526676 w 3134700"/>
              <a:gd name="connsiteY259" fmla="*/ 2124162 h 3015820"/>
              <a:gd name="connsiteX260" fmla="*/ 2553700 w 3134700"/>
              <a:gd name="connsiteY260" fmla="*/ 1880983 h 3015820"/>
              <a:gd name="connsiteX261" fmla="*/ 2661793 w 3134700"/>
              <a:gd name="connsiteY261" fmla="*/ 1948532 h 3015820"/>
              <a:gd name="connsiteX262" fmla="*/ 2715839 w 3134700"/>
              <a:gd name="connsiteY262" fmla="*/ 2056612 h 3015820"/>
              <a:gd name="connsiteX263" fmla="*/ 2783397 w 3134700"/>
              <a:gd name="connsiteY263" fmla="*/ 2232242 h 3015820"/>
              <a:gd name="connsiteX264" fmla="*/ 2796909 w 3134700"/>
              <a:gd name="connsiteY264" fmla="*/ 2299792 h 3015820"/>
              <a:gd name="connsiteX265" fmla="*/ 2810421 w 3134700"/>
              <a:gd name="connsiteY265" fmla="*/ 2353832 h 3015820"/>
              <a:gd name="connsiteX266" fmla="*/ 2769886 w 3134700"/>
              <a:gd name="connsiteY266" fmla="*/ 2461911 h 3015820"/>
              <a:gd name="connsiteX267" fmla="*/ 2715839 w 3134700"/>
              <a:gd name="connsiteY267" fmla="*/ 2502441 h 3015820"/>
              <a:gd name="connsiteX268" fmla="*/ 2688816 w 3134700"/>
              <a:gd name="connsiteY268" fmla="*/ 2542971 h 3015820"/>
              <a:gd name="connsiteX269" fmla="*/ 2594235 w 3134700"/>
              <a:gd name="connsiteY269" fmla="*/ 2610521 h 3015820"/>
              <a:gd name="connsiteX270" fmla="*/ 2486141 w 3134700"/>
              <a:gd name="connsiteY270" fmla="*/ 2637541 h 3015820"/>
              <a:gd name="connsiteX271" fmla="*/ 2269955 w 3134700"/>
              <a:gd name="connsiteY271" fmla="*/ 2664561 h 3015820"/>
              <a:gd name="connsiteX272" fmla="*/ 1918653 w 3134700"/>
              <a:gd name="connsiteY272" fmla="*/ 2624031 h 3015820"/>
              <a:gd name="connsiteX273" fmla="*/ 1607885 w 3134700"/>
              <a:gd name="connsiteY273" fmla="*/ 2461911 h 3015820"/>
              <a:gd name="connsiteX274" fmla="*/ 1472769 w 3134700"/>
              <a:gd name="connsiteY274" fmla="*/ 2394362 h 3015820"/>
              <a:gd name="connsiteX275" fmla="*/ 1364676 w 3134700"/>
              <a:gd name="connsiteY275" fmla="*/ 2313302 h 3015820"/>
              <a:gd name="connsiteX276" fmla="*/ 1256583 w 3134700"/>
              <a:gd name="connsiteY276" fmla="*/ 2205222 h 3015820"/>
              <a:gd name="connsiteX277" fmla="*/ 1162001 w 3134700"/>
              <a:gd name="connsiteY277" fmla="*/ 2124162 h 3015820"/>
              <a:gd name="connsiteX278" fmla="*/ 1094443 w 3134700"/>
              <a:gd name="connsiteY278" fmla="*/ 2056612 h 3015820"/>
              <a:gd name="connsiteX279" fmla="*/ 972838 w 3134700"/>
              <a:gd name="connsiteY279" fmla="*/ 1962042 h 3015820"/>
              <a:gd name="connsiteX280" fmla="*/ 945815 w 3134700"/>
              <a:gd name="connsiteY280" fmla="*/ 1908003 h 3015820"/>
              <a:gd name="connsiteX281" fmla="*/ 932303 w 3134700"/>
              <a:gd name="connsiteY281" fmla="*/ 1732373 h 3015820"/>
              <a:gd name="connsiteX282" fmla="*/ 918792 w 3134700"/>
              <a:gd name="connsiteY282" fmla="*/ 1691843 h 3015820"/>
              <a:gd name="connsiteX283" fmla="*/ 864745 w 3134700"/>
              <a:gd name="connsiteY283" fmla="*/ 1597273 h 3015820"/>
              <a:gd name="connsiteX284" fmla="*/ 905280 w 3134700"/>
              <a:gd name="connsiteY284" fmla="*/ 1556743 h 3015820"/>
              <a:gd name="connsiteX285" fmla="*/ 1107955 w 3134700"/>
              <a:gd name="connsiteY285" fmla="*/ 1475683 h 3015820"/>
              <a:gd name="connsiteX286" fmla="*/ 1202536 w 3134700"/>
              <a:gd name="connsiteY286" fmla="*/ 1394624 h 3015820"/>
              <a:gd name="connsiteX287" fmla="*/ 1405211 w 3134700"/>
              <a:gd name="connsiteY287" fmla="*/ 1300054 h 3015820"/>
              <a:gd name="connsiteX288" fmla="*/ 1499792 w 3134700"/>
              <a:gd name="connsiteY288" fmla="*/ 1286544 h 3015820"/>
              <a:gd name="connsiteX289" fmla="*/ 1837583 w 3134700"/>
              <a:gd name="connsiteY289" fmla="*/ 1300054 h 3015820"/>
              <a:gd name="connsiteX290" fmla="*/ 1945676 w 3134700"/>
              <a:gd name="connsiteY290" fmla="*/ 1313564 h 3015820"/>
              <a:gd name="connsiteX291" fmla="*/ 2175374 w 3134700"/>
              <a:gd name="connsiteY291" fmla="*/ 1327074 h 3015820"/>
              <a:gd name="connsiteX292" fmla="*/ 2283467 w 3134700"/>
              <a:gd name="connsiteY292" fmla="*/ 1354094 h 3015820"/>
              <a:gd name="connsiteX293" fmla="*/ 2499653 w 3134700"/>
              <a:gd name="connsiteY293" fmla="*/ 1367604 h 3015820"/>
              <a:gd name="connsiteX294" fmla="*/ 2688816 w 3134700"/>
              <a:gd name="connsiteY294" fmla="*/ 1462173 h 3015820"/>
              <a:gd name="connsiteX295" fmla="*/ 2756374 w 3134700"/>
              <a:gd name="connsiteY295" fmla="*/ 1556743 h 3015820"/>
              <a:gd name="connsiteX296" fmla="*/ 2810421 w 3134700"/>
              <a:gd name="connsiteY296" fmla="*/ 1610783 h 3015820"/>
              <a:gd name="connsiteX297" fmla="*/ 2837444 w 3134700"/>
              <a:gd name="connsiteY297" fmla="*/ 1678333 h 3015820"/>
              <a:gd name="connsiteX298" fmla="*/ 2864467 w 3134700"/>
              <a:gd name="connsiteY298" fmla="*/ 1718863 h 3015820"/>
              <a:gd name="connsiteX299" fmla="*/ 2810421 w 3134700"/>
              <a:gd name="connsiteY299" fmla="*/ 1705353 h 3015820"/>
              <a:gd name="connsiteX300" fmla="*/ 2594235 w 3134700"/>
              <a:gd name="connsiteY300" fmla="*/ 1313564 h 3015820"/>
              <a:gd name="connsiteX301" fmla="*/ 2364537 w 3134700"/>
              <a:gd name="connsiteY301" fmla="*/ 786675 h 3015820"/>
              <a:gd name="connsiteX302" fmla="*/ 2175374 w 3134700"/>
              <a:gd name="connsiteY302" fmla="*/ 367866 h 3015820"/>
              <a:gd name="connsiteX303" fmla="*/ 1986211 w 3134700"/>
              <a:gd name="connsiteY303" fmla="*/ 178726 h 3015820"/>
              <a:gd name="connsiteX304" fmla="*/ 1905141 w 3134700"/>
              <a:gd name="connsiteY304" fmla="*/ 165216 h 3015820"/>
              <a:gd name="connsiteX305" fmla="*/ 1688955 w 3134700"/>
              <a:gd name="connsiteY305" fmla="*/ 219256 h 3015820"/>
              <a:gd name="connsiteX306" fmla="*/ 1553839 w 3134700"/>
              <a:gd name="connsiteY306" fmla="*/ 340846 h 3015820"/>
              <a:gd name="connsiteX307" fmla="*/ 1472769 w 3134700"/>
              <a:gd name="connsiteY307" fmla="*/ 435416 h 3015820"/>
              <a:gd name="connsiteX308" fmla="*/ 1391699 w 3134700"/>
              <a:gd name="connsiteY308" fmla="*/ 502965 h 3015820"/>
              <a:gd name="connsiteX309" fmla="*/ 1229559 w 3134700"/>
              <a:gd name="connsiteY309" fmla="*/ 746145 h 3015820"/>
              <a:gd name="connsiteX310" fmla="*/ 1202536 w 3134700"/>
              <a:gd name="connsiteY310" fmla="*/ 840715 h 3015820"/>
              <a:gd name="connsiteX311" fmla="*/ 1162001 w 3134700"/>
              <a:gd name="connsiteY311" fmla="*/ 962304 h 3015820"/>
              <a:gd name="connsiteX312" fmla="*/ 1175513 w 3134700"/>
              <a:gd name="connsiteY312" fmla="*/ 1151444 h 3015820"/>
              <a:gd name="connsiteX313" fmla="*/ 1229559 w 3134700"/>
              <a:gd name="connsiteY313" fmla="*/ 1205484 h 3015820"/>
              <a:gd name="connsiteX314" fmla="*/ 1324141 w 3134700"/>
              <a:gd name="connsiteY314" fmla="*/ 1259524 h 3015820"/>
              <a:gd name="connsiteX315" fmla="*/ 1418722 w 3134700"/>
              <a:gd name="connsiteY315" fmla="*/ 1327074 h 3015820"/>
              <a:gd name="connsiteX316" fmla="*/ 1824071 w 3134700"/>
              <a:gd name="connsiteY316" fmla="*/ 1462173 h 3015820"/>
              <a:gd name="connsiteX317" fmla="*/ 1918653 w 3134700"/>
              <a:gd name="connsiteY317" fmla="*/ 1489193 h 3015820"/>
              <a:gd name="connsiteX318" fmla="*/ 2242932 w 3134700"/>
              <a:gd name="connsiteY318" fmla="*/ 1529723 h 3015820"/>
              <a:gd name="connsiteX319" fmla="*/ 2310490 w 3134700"/>
              <a:gd name="connsiteY319" fmla="*/ 1556743 h 3015820"/>
              <a:gd name="connsiteX320" fmla="*/ 2742863 w 3134700"/>
              <a:gd name="connsiteY320" fmla="*/ 1556743 h 3015820"/>
              <a:gd name="connsiteX321" fmla="*/ 2864467 w 3134700"/>
              <a:gd name="connsiteY321" fmla="*/ 1408134 h 3015820"/>
              <a:gd name="connsiteX322" fmla="*/ 2891491 w 3134700"/>
              <a:gd name="connsiteY322" fmla="*/ 1313564 h 3015820"/>
              <a:gd name="connsiteX323" fmla="*/ 2932025 w 3134700"/>
              <a:gd name="connsiteY323" fmla="*/ 1191974 h 3015820"/>
              <a:gd name="connsiteX324" fmla="*/ 2918514 w 3134700"/>
              <a:gd name="connsiteY324" fmla="*/ 1151444 h 3015820"/>
              <a:gd name="connsiteX325" fmla="*/ 2715839 w 3134700"/>
              <a:gd name="connsiteY325" fmla="*/ 1205484 h 3015820"/>
              <a:gd name="connsiteX326" fmla="*/ 2607746 w 3134700"/>
              <a:gd name="connsiteY326" fmla="*/ 1313564 h 3015820"/>
              <a:gd name="connsiteX327" fmla="*/ 2580723 w 3134700"/>
              <a:gd name="connsiteY327" fmla="*/ 1394624 h 3015820"/>
              <a:gd name="connsiteX328" fmla="*/ 2580723 w 3134700"/>
              <a:gd name="connsiteY328" fmla="*/ 1840453 h 3015820"/>
              <a:gd name="connsiteX329" fmla="*/ 2621258 w 3134700"/>
              <a:gd name="connsiteY329" fmla="*/ 1921513 h 3015820"/>
              <a:gd name="connsiteX330" fmla="*/ 2648281 w 3134700"/>
              <a:gd name="connsiteY330" fmla="*/ 1989062 h 3015820"/>
              <a:gd name="connsiteX331" fmla="*/ 2756374 w 3134700"/>
              <a:gd name="connsiteY331" fmla="*/ 2070122 h 3015820"/>
              <a:gd name="connsiteX332" fmla="*/ 2810421 w 3134700"/>
              <a:gd name="connsiteY332" fmla="*/ 2083632 h 3015820"/>
              <a:gd name="connsiteX333" fmla="*/ 2932025 w 3134700"/>
              <a:gd name="connsiteY333" fmla="*/ 2056612 h 3015820"/>
              <a:gd name="connsiteX334" fmla="*/ 2796909 w 3134700"/>
              <a:gd name="connsiteY334" fmla="*/ 1718863 h 3015820"/>
              <a:gd name="connsiteX335" fmla="*/ 2540188 w 3134700"/>
              <a:gd name="connsiteY335" fmla="*/ 1556743 h 3015820"/>
              <a:gd name="connsiteX336" fmla="*/ 2445607 w 3134700"/>
              <a:gd name="connsiteY336" fmla="*/ 1529723 h 3015820"/>
              <a:gd name="connsiteX337" fmla="*/ 2296979 w 3134700"/>
              <a:gd name="connsiteY337" fmla="*/ 1516213 h 3015820"/>
              <a:gd name="connsiteX338" fmla="*/ 2067281 w 3134700"/>
              <a:gd name="connsiteY338" fmla="*/ 1610783 h 3015820"/>
              <a:gd name="connsiteX339" fmla="*/ 1972699 w 3134700"/>
              <a:gd name="connsiteY339" fmla="*/ 1718863 h 3015820"/>
              <a:gd name="connsiteX340" fmla="*/ 1891629 w 3134700"/>
              <a:gd name="connsiteY340" fmla="*/ 1867473 h 3015820"/>
              <a:gd name="connsiteX341" fmla="*/ 1810560 w 3134700"/>
              <a:gd name="connsiteY341" fmla="*/ 2056612 h 3015820"/>
              <a:gd name="connsiteX342" fmla="*/ 1783536 w 3134700"/>
              <a:gd name="connsiteY342" fmla="*/ 2164692 h 3015820"/>
              <a:gd name="connsiteX343" fmla="*/ 1797048 w 3134700"/>
              <a:gd name="connsiteY343" fmla="*/ 2407872 h 3015820"/>
              <a:gd name="connsiteX344" fmla="*/ 1891629 w 3134700"/>
              <a:gd name="connsiteY344" fmla="*/ 2380852 h 3015820"/>
              <a:gd name="connsiteX345" fmla="*/ 1702467 w 3134700"/>
              <a:gd name="connsiteY345" fmla="*/ 2218732 h 3015820"/>
              <a:gd name="connsiteX346" fmla="*/ 1202536 w 3134700"/>
              <a:gd name="connsiteY346" fmla="*/ 2029592 h 3015820"/>
              <a:gd name="connsiteX347" fmla="*/ 999861 w 3134700"/>
              <a:gd name="connsiteY347" fmla="*/ 2083632 h 3015820"/>
              <a:gd name="connsiteX348" fmla="*/ 932303 w 3134700"/>
              <a:gd name="connsiteY348" fmla="*/ 2259262 h 3015820"/>
              <a:gd name="connsiteX349" fmla="*/ 986350 w 3134700"/>
              <a:gd name="connsiteY349" fmla="*/ 2529461 h 3015820"/>
              <a:gd name="connsiteX350" fmla="*/ 1162001 w 3134700"/>
              <a:gd name="connsiteY350" fmla="*/ 2651051 h 3015820"/>
              <a:gd name="connsiteX351" fmla="*/ 1270094 w 3134700"/>
              <a:gd name="connsiteY351" fmla="*/ 2637541 h 3015820"/>
              <a:gd name="connsiteX352" fmla="*/ 1310629 w 3134700"/>
              <a:gd name="connsiteY352" fmla="*/ 2569991 h 3015820"/>
              <a:gd name="connsiteX353" fmla="*/ 1337652 w 3134700"/>
              <a:gd name="connsiteY353" fmla="*/ 2313302 h 3015820"/>
              <a:gd name="connsiteX354" fmla="*/ 1297117 w 3134700"/>
              <a:gd name="connsiteY354" fmla="*/ 2016082 h 3015820"/>
              <a:gd name="connsiteX355" fmla="*/ 1053908 w 3134700"/>
              <a:gd name="connsiteY355" fmla="*/ 1732373 h 3015820"/>
              <a:gd name="connsiteX356" fmla="*/ 972838 w 3134700"/>
              <a:gd name="connsiteY356" fmla="*/ 1691843 h 3015820"/>
              <a:gd name="connsiteX357" fmla="*/ 905280 w 3134700"/>
              <a:gd name="connsiteY357" fmla="*/ 1678333 h 3015820"/>
              <a:gd name="connsiteX358" fmla="*/ 810699 w 3134700"/>
              <a:gd name="connsiteY358" fmla="*/ 1705353 h 3015820"/>
              <a:gd name="connsiteX359" fmla="*/ 797187 w 3134700"/>
              <a:gd name="connsiteY359" fmla="*/ 1786413 h 3015820"/>
              <a:gd name="connsiteX360" fmla="*/ 837722 w 3134700"/>
              <a:gd name="connsiteY360" fmla="*/ 1975552 h 3015820"/>
              <a:gd name="connsiteX361" fmla="*/ 1013373 w 3134700"/>
              <a:gd name="connsiteY361" fmla="*/ 2110652 h 3015820"/>
              <a:gd name="connsiteX362" fmla="*/ 1175513 w 3134700"/>
              <a:gd name="connsiteY362" fmla="*/ 2205222 h 3015820"/>
              <a:gd name="connsiteX363" fmla="*/ 1283606 w 3134700"/>
              <a:gd name="connsiteY363" fmla="*/ 2232242 h 3015820"/>
              <a:gd name="connsiteX364" fmla="*/ 1351164 w 3134700"/>
              <a:gd name="connsiteY364" fmla="*/ 2259262 h 3015820"/>
              <a:gd name="connsiteX365" fmla="*/ 1418722 w 3134700"/>
              <a:gd name="connsiteY365" fmla="*/ 2191712 h 3015820"/>
              <a:gd name="connsiteX366" fmla="*/ 1297117 w 3134700"/>
              <a:gd name="connsiteY366" fmla="*/ 1867473 h 3015820"/>
              <a:gd name="connsiteX367" fmla="*/ 1121466 w 3134700"/>
              <a:gd name="connsiteY367" fmla="*/ 1664823 h 3015820"/>
              <a:gd name="connsiteX368" fmla="*/ 999861 w 3134700"/>
              <a:gd name="connsiteY368" fmla="*/ 1489193 h 3015820"/>
              <a:gd name="connsiteX369" fmla="*/ 891768 w 3134700"/>
              <a:gd name="connsiteY369" fmla="*/ 1381114 h 3015820"/>
              <a:gd name="connsiteX370" fmla="*/ 783675 w 3134700"/>
              <a:gd name="connsiteY370" fmla="*/ 1218994 h 3015820"/>
              <a:gd name="connsiteX371" fmla="*/ 864745 w 3134700"/>
              <a:gd name="connsiteY371" fmla="*/ 1164954 h 3015820"/>
              <a:gd name="connsiteX372" fmla="*/ 1351164 w 3134700"/>
              <a:gd name="connsiteY372" fmla="*/ 1124424 h 3015820"/>
              <a:gd name="connsiteX373" fmla="*/ 1391699 w 3134700"/>
              <a:gd name="connsiteY373" fmla="*/ 1056874 h 3015820"/>
              <a:gd name="connsiteX374" fmla="*/ 1378187 w 3134700"/>
              <a:gd name="connsiteY374" fmla="*/ 557005 h 3015820"/>
              <a:gd name="connsiteX375" fmla="*/ 1459257 w 3134700"/>
              <a:gd name="connsiteY375" fmla="*/ 462435 h 3015820"/>
              <a:gd name="connsiteX376" fmla="*/ 1594373 w 3134700"/>
              <a:gd name="connsiteY376" fmla="*/ 408396 h 3015820"/>
              <a:gd name="connsiteX377" fmla="*/ 1918653 w 3134700"/>
              <a:gd name="connsiteY377" fmla="*/ 421906 h 3015820"/>
              <a:gd name="connsiteX378" fmla="*/ 2067281 w 3134700"/>
              <a:gd name="connsiteY378" fmla="*/ 529985 h 3015820"/>
              <a:gd name="connsiteX379" fmla="*/ 2378048 w 3134700"/>
              <a:gd name="connsiteY379" fmla="*/ 786675 h 3015820"/>
              <a:gd name="connsiteX380" fmla="*/ 2459118 w 3134700"/>
              <a:gd name="connsiteY380" fmla="*/ 854225 h 3015820"/>
              <a:gd name="connsiteX381" fmla="*/ 2526676 w 3134700"/>
              <a:gd name="connsiteY381" fmla="*/ 908265 h 3015820"/>
              <a:gd name="connsiteX382" fmla="*/ 2621258 w 3134700"/>
              <a:gd name="connsiteY382" fmla="*/ 948794 h 3015820"/>
              <a:gd name="connsiteX383" fmla="*/ 2648281 w 3134700"/>
              <a:gd name="connsiteY383" fmla="*/ 1043364 h 3015820"/>
              <a:gd name="connsiteX384" fmla="*/ 2823932 w 3134700"/>
              <a:gd name="connsiteY384" fmla="*/ 1327074 h 3015820"/>
              <a:gd name="connsiteX385" fmla="*/ 3134700 w 3134700"/>
              <a:gd name="connsiteY385" fmla="*/ 1651313 h 3015820"/>
              <a:gd name="connsiteX386" fmla="*/ 3121188 w 3134700"/>
              <a:gd name="connsiteY386" fmla="*/ 1786413 h 3015820"/>
              <a:gd name="connsiteX387" fmla="*/ 3040119 w 3134700"/>
              <a:gd name="connsiteY387" fmla="*/ 1908003 h 3015820"/>
              <a:gd name="connsiteX388" fmla="*/ 2986072 w 3134700"/>
              <a:gd name="connsiteY388" fmla="*/ 1975552 h 3015820"/>
              <a:gd name="connsiteX389" fmla="*/ 2945537 w 3134700"/>
              <a:gd name="connsiteY389" fmla="*/ 2002572 h 3015820"/>
              <a:gd name="connsiteX390" fmla="*/ 2837444 w 3134700"/>
              <a:gd name="connsiteY390" fmla="*/ 2083632 h 3015820"/>
              <a:gd name="connsiteX391" fmla="*/ 2296979 w 3134700"/>
              <a:gd name="connsiteY391" fmla="*/ 2529461 h 3015820"/>
              <a:gd name="connsiteX392" fmla="*/ 2121327 w 3134700"/>
              <a:gd name="connsiteY392" fmla="*/ 2718601 h 3015820"/>
              <a:gd name="connsiteX393" fmla="*/ 2161862 w 3134700"/>
              <a:gd name="connsiteY393" fmla="*/ 2772641 h 3015820"/>
              <a:gd name="connsiteX394" fmla="*/ 2526676 w 3134700"/>
              <a:gd name="connsiteY394" fmla="*/ 2732111 h 3015820"/>
              <a:gd name="connsiteX395" fmla="*/ 2742863 w 3134700"/>
              <a:gd name="connsiteY395" fmla="*/ 2434891 h 3015820"/>
              <a:gd name="connsiteX396" fmla="*/ 2702328 w 3134700"/>
              <a:gd name="connsiteY396" fmla="*/ 2367342 h 3015820"/>
              <a:gd name="connsiteX397" fmla="*/ 2607746 w 3134700"/>
              <a:gd name="connsiteY397" fmla="*/ 2353832 h 3015820"/>
              <a:gd name="connsiteX398" fmla="*/ 2324002 w 3134700"/>
              <a:gd name="connsiteY398" fmla="*/ 2299792 h 3015820"/>
              <a:gd name="connsiteX399" fmla="*/ 1743001 w 3134700"/>
              <a:gd name="connsiteY399" fmla="*/ 2313302 h 3015820"/>
              <a:gd name="connsiteX400" fmla="*/ 1567350 w 3134700"/>
              <a:gd name="connsiteY400" fmla="*/ 2340322 h 3015820"/>
              <a:gd name="connsiteX401" fmla="*/ 1256583 w 3134700"/>
              <a:gd name="connsiteY401" fmla="*/ 2353832 h 3015820"/>
              <a:gd name="connsiteX402" fmla="*/ 864745 w 3134700"/>
              <a:gd name="connsiteY402" fmla="*/ 2124162 h 3015820"/>
              <a:gd name="connsiteX403" fmla="*/ 608024 w 3134700"/>
              <a:gd name="connsiteY403" fmla="*/ 1948532 h 3015820"/>
              <a:gd name="connsiteX404" fmla="*/ 567489 w 3134700"/>
              <a:gd name="connsiteY404" fmla="*/ 1894493 h 3015820"/>
              <a:gd name="connsiteX405" fmla="*/ 499931 w 3134700"/>
              <a:gd name="connsiteY405" fmla="*/ 1759393 h 3015820"/>
              <a:gd name="connsiteX406" fmla="*/ 486419 w 3134700"/>
              <a:gd name="connsiteY406" fmla="*/ 1705353 h 3015820"/>
              <a:gd name="connsiteX407" fmla="*/ 621536 w 3134700"/>
              <a:gd name="connsiteY407" fmla="*/ 1489193 h 3015820"/>
              <a:gd name="connsiteX408" fmla="*/ 891768 w 3134700"/>
              <a:gd name="connsiteY408" fmla="*/ 1448663 h 3015820"/>
              <a:gd name="connsiteX409" fmla="*/ 2026746 w 3134700"/>
              <a:gd name="connsiteY409" fmla="*/ 1502703 h 3015820"/>
              <a:gd name="connsiteX410" fmla="*/ 2040257 w 3134700"/>
              <a:gd name="connsiteY410" fmla="*/ 1408134 h 3015820"/>
              <a:gd name="connsiteX411" fmla="*/ 1918653 w 3134700"/>
              <a:gd name="connsiteY411" fmla="*/ 1056874 h 3015820"/>
              <a:gd name="connsiteX412" fmla="*/ 1824071 w 3134700"/>
              <a:gd name="connsiteY412" fmla="*/ 894755 h 3015820"/>
              <a:gd name="connsiteX413" fmla="*/ 1715978 w 3134700"/>
              <a:gd name="connsiteY413" fmla="*/ 786675 h 3015820"/>
              <a:gd name="connsiteX414" fmla="*/ 1594373 w 3134700"/>
              <a:gd name="connsiteY414" fmla="*/ 678595 h 3015820"/>
              <a:gd name="connsiteX415" fmla="*/ 1378187 w 3134700"/>
              <a:gd name="connsiteY415" fmla="*/ 570515 h 3015820"/>
              <a:gd name="connsiteX416" fmla="*/ 1297117 w 3134700"/>
              <a:gd name="connsiteY416" fmla="*/ 557005 h 3015820"/>
              <a:gd name="connsiteX417" fmla="*/ 1175513 w 3134700"/>
              <a:gd name="connsiteY417" fmla="*/ 624555 h 3015820"/>
              <a:gd name="connsiteX418" fmla="*/ 1310629 w 3134700"/>
              <a:gd name="connsiteY418" fmla="*/ 1002834 h 3015820"/>
              <a:gd name="connsiteX419" fmla="*/ 1459257 w 3134700"/>
              <a:gd name="connsiteY419" fmla="*/ 1205484 h 3015820"/>
              <a:gd name="connsiteX420" fmla="*/ 1797048 w 3134700"/>
              <a:gd name="connsiteY420" fmla="*/ 1556743 h 3015820"/>
              <a:gd name="connsiteX421" fmla="*/ 1945676 w 3134700"/>
              <a:gd name="connsiteY421" fmla="*/ 1718863 h 3015820"/>
              <a:gd name="connsiteX422" fmla="*/ 2405072 w 3134700"/>
              <a:gd name="connsiteY422" fmla="*/ 2043102 h 3015820"/>
              <a:gd name="connsiteX423" fmla="*/ 2540188 w 3134700"/>
              <a:gd name="connsiteY423" fmla="*/ 2097142 h 3015820"/>
              <a:gd name="connsiteX424" fmla="*/ 2796909 w 3134700"/>
              <a:gd name="connsiteY424" fmla="*/ 2232242 h 3015820"/>
              <a:gd name="connsiteX425" fmla="*/ 2864467 w 3134700"/>
              <a:gd name="connsiteY425" fmla="*/ 2245752 h 3015820"/>
              <a:gd name="connsiteX426" fmla="*/ 2918514 w 3134700"/>
              <a:gd name="connsiteY426" fmla="*/ 2218732 h 3015820"/>
              <a:gd name="connsiteX427" fmla="*/ 2877979 w 3134700"/>
              <a:gd name="connsiteY427" fmla="*/ 1799923 h 3015820"/>
              <a:gd name="connsiteX428" fmla="*/ 2850956 w 3134700"/>
              <a:gd name="connsiteY428" fmla="*/ 1759393 h 3015820"/>
              <a:gd name="connsiteX429" fmla="*/ 2837444 w 3134700"/>
              <a:gd name="connsiteY429" fmla="*/ 1705353 h 3015820"/>
              <a:gd name="connsiteX430" fmla="*/ 2810421 w 3134700"/>
              <a:gd name="connsiteY430" fmla="*/ 1610783 h 3015820"/>
              <a:gd name="connsiteX431" fmla="*/ 2756374 w 3134700"/>
              <a:gd name="connsiteY431" fmla="*/ 1273034 h 3015820"/>
              <a:gd name="connsiteX432" fmla="*/ 2594235 w 3134700"/>
              <a:gd name="connsiteY432" fmla="*/ 948794 h 3015820"/>
              <a:gd name="connsiteX433" fmla="*/ 2445607 w 3134700"/>
              <a:gd name="connsiteY433" fmla="*/ 827205 h 3015820"/>
              <a:gd name="connsiteX434" fmla="*/ 2351025 w 3134700"/>
              <a:gd name="connsiteY434" fmla="*/ 813695 h 3015820"/>
              <a:gd name="connsiteX435" fmla="*/ 2296979 w 3134700"/>
              <a:gd name="connsiteY435" fmla="*/ 881245 h 3015820"/>
              <a:gd name="connsiteX436" fmla="*/ 2256444 w 3134700"/>
              <a:gd name="connsiteY436" fmla="*/ 989324 h 3015820"/>
              <a:gd name="connsiteX437" fmla="*/ 2202397 w 3134700"/>
              <a:gd name="connsiteY437" fmla="*/ 1083894 h 3015820"/>
              <a:gd name="connsiteX438" fmla="*/ 2148351 w 3134700"/>
              <a:gd name="connsiteY438" fmla="*/ 1191974 h 3015820"/>
              <a:gd name="connsiteX439" fmla="*/ 1918653 w 3134700"/>
              <a:gd name="connsiteY439" fmla="*/ 1462173 h 3015820"/>
              <a:gd name="connsiteX440" fmla="*/ 1851095 w 3134700"/>
              <a:gd name="connsiteY440" fmla="*/ 1543233 h 3015820"/>
              <a:gd name="connsiteX441" fmla="*/ 1783536 w 3134700"/>
              <a:gd name="connsiteY441" fmla="*/ 1651313 h 3015820"/>
              <a:gd name="connsiteX442" fmla="*/ 1607885 w 3134700"/>
              <a:gd name="connsiteY442" fmla="*/ 2056612 h 3015820"/>
              <a:gd name="connsiteX443" fmla="*/ 1567350 w 3134700"/>
              <a:gd name="connsiteY443" fmla="*/ 2178202 h 3015820"/>
              <a:gd name="connsiteX444" fmla="*/ 1513304 w 3134700"/>
              <a:gd name="connsiteY444" fmla="*/ 2421382 h 3015820"/>
              <a:gd name="connsiteX445" fmla="*/ 1486280 w 3134700"/>
              <a:gd name="connsiteY445" fmla="*/ 2475421 h 3015820"/>
              <a:gd name="connsiteX446" fmla="*/ 1472769 w 3134700"/>
              <a:gd name="connsiteY446" fmla="*/ 2515951 h 3015820"/>
              <a:gd name="connsiteX447" fmla="*/ 1702467 w 3134700"/>
              <a:gd name="connsiteY447" fmla="*/ 2502441 h 3015820"/>
              <a:gd name="connsiteX448" fmla="*/ 2026746 w 3134700"/>
              <a:gd name="connsiteY448" fmla="*/ 2367342 h 3015820"/>
              <a:gd name="connsiteX449" fmla="*/ 2175374 w 3134700"/>
              <a:gd name="connsiteY449" fmla="*/ 2259262 h 3015820"/>
              <a:gd name="connsiteX450" fmla="*/ 2351025 w 3134700"/>
              <a:gd name="connsiteY450" fmla="*/ 2070122 h 3015820"/>
              <a:gd name="connsiteX451" fmla="*/ 2405072 w 3134700"/>
              <a:gd name="connsiteY451" fmla="*/ 1989062 h 3015820"/>
              <a:gd name="connsiteX452" fmla="*/ 2418583 w 3134700"/>
              <a:gd name="connsiteY452" fmla="*/ 1908003 h 3015820"/>
              <a:gd name="connsiteX453" fmla="*/ 2378048 w 3134700"/>
              <a:gd name="connsiteY453" fmla="*/ 1826943 h 3015820"/>
              <a:gd name="connsiteX454" fmla="*/ 2202397 w 3134700"/>
              <a:gd name="connsiteY454" fmla="*/ 1786413 h 3015820"/>
              <a:gd name="connsiteX455" fmla="*/ 499931 w 3134700"/>
              <a:gd name="connsiteY455" fmla="*/ 1772903 h 3015820"/>
              <a:gd name="connsiteX456" fmla="*/ 526954 w 3134700"/>
              <a:gd name="connsiteY456" fmla="*/ 1691843 h 3015820"/>
              <a:gd name="connsiteX457" fmla="*/ 540466 w 3134700"/>
              <a:gd name="connsiteY457" fmla="*/ 1610783 h 3015820"/>
              <a:gd name="connsiteX458" fmla="*/ 567489 w 3134700"/>
              <a:gd name="connsiteY458" fmla="*/ 1462173 h 3015820"/>
              <a:gd name="connsiteX459" fmla="*/ 581001 w 3134700"/>
              <a:gd name="connsiteY459" fmla="*/ 1259524 h 3015820"/>
              <a:gd name="connsiteX460" fmla="*/ 608024 w 3134700"/>
              <a:gd name="connsiteY460" fmla="*/ 1205484 h 3015820"/>
              <a:gd name="connsiteX461" fmla="*/ 702605 w 3134700"/>
              <a:gd name="connsiteY461" fmla="*/ 1083894 h 3015820"/>
              <a:gd name="connsiteX462" fmla="*/ 783675 w 3134700"/>
              <a:gd name="connsiteY462" fmla="*/ 1056874 h 3015820"/>
              <a:gd name="connsiteX463" fmla="*/ 1013373 w 3134700"/>
              <a:gd name="connsiteY463" fmla="*/ 989324 h 3015820"/>
              <a:gd name="connsiteX464" fmla="*/ 1540327 w 3134700"/>
              <a:gd name="connsiteY464" fmla="*/ 1218994 h 3015820"/>
              <a:gd name="connsiteX465" fmla="*/ 1648420 w 3134700"/>
              <a:gd name="connsiteY465" fmla="*/ 1340584 h 3015820"/>
              <a:gd name="connsiteX466" fmla="*/ 1878118 w 3134700"/>
              <a:gd name="connsiteY466" fmla="*/ 1583763 h 3015820"/>
              <a:gd name="connsiteX467" fmla="*/ 1945676 w 3134700"/>
              <a:gd name="connsiteY467" fmla="*/ 1678333 h 3015820"/>
              <a:gd name="connsiteX468" fmla="*/ 2067281 w 3134700"/>
              <a:gd name="connsiteY468" fmla="*/ 1813433 h 3015820"/>
              <a:gd name="connsiteX469" fmla="*/ 2134839 w 3134700"/>
              <a:gd name="connsiteY469" fmla="*/ 1962042 h 3015820"/>
              <a:gd name="connsiteX470" fmla="*/ 2107816 w 3134700"/>
              <a:gd name="connsiteY470" fmla="*/ 2016082 h 3015820"/>
              <a:gd name="connsiteX471" fmla="*/ 1810560 w 3134700"/>
              <a:gd name="connsiteY471" fmla="*/ 2178202 h 3015820"/>
              <a:gd name="connsiteX472" fmla="*/ 1675443 w 3134700"/>
              <a:gd name="connsiteY472" fmla="*/ 2205222 h 3015820"/>
              <a:gd name="connsiteX473" fmla="*/ 1283606 w 3134700"/>
              <a:gd name="connsiteY473" fmla="*/ 2218732 h 3015820"/>
              <a:gd name="connsiteX474" fmla="*/ 1405211 w 3134700"/>
              <a:gd name="connsiteY474" fmla="*/ 2434891 h 3015820"/>
              <a:gd name="connsiteX475" fmla="*/ 1661932 w 3134700"/>
              <a:gd name="connsiteY475" fmla="*/ 2745621 h 3015820"/>
              <a:gd name="connsiteX476" fmla="*/ 1770025 w 3134700"/>
              <a:gd name="connsiteY476" fmla="*/ 2867211 h 3015820"/>
              <a:gd name="connsiteX477" fmla="*/ 1918653 w 3134700"/>
              <a:gd name="connsiteY477" fmla="*/ 2948270 h 3015820"/>
              <a:gd name="connsiteX478" fmla="*/ 1999723 w 3134700"/>
              <a:gd name="connsiteY478" fmla="*/ 2907741 h 3015820"/>
              <a:gd name="connsiteX479" fmla="*/ 2026746 w 3134700"/>
              <a:gd name="connsiteY479" fmla="*/ 2799661 h 3015820"/>
              <a:gd name="connsiteX480" fmla="*/ 2067281 w 3134700"/>
              <a:gd name="connsiteY480" fmla="*/ 2705091 h 3015820"/>
              <a:gd name="connsiteX481" fmla="*/ 2229420 w 3134700"/>
              <a:gd name="connsiteY481" fmla="*/ 2502441 h 3015820"/>
              <a:gd name="connsiteX482" fmla="*/ 2296979 w 3134700"/>
              <a:gd name="connsiteY482" fmla="*/ 2407872 h 3015820"/>
              <a:gd name="connsiteX483" fmla="*/ 2351025 w 3134700"/>
              <a:gd name="connsiteY483" fmla="*/ 2353832 h 3015820"/>
              <a:gd name="connsiteX484" fmla="*/ 2499653 w 3134700"/>
              <a:gd name="connsiteY484" fmla="*/ 2178202 h 3015820"/>
              <a:gd name="connsiteX485" fmla="*/ 2526676 w 3134700"/>
              <a:gd name="connsiteY485" fmla="*/ 2110652 h 3015820"/>
              <a:gd name="connsiteX486" fmla="*/ 2580723 w 3134700"/>
              <a:gd name="connsiteY486" fmla="*/ 2016082 h 3015820"/>
              <a:gd name="connsiteX487" fmla="*/ 2594235 w 3134700"/>
              <a:gd name="connsiteY487" fmla="*/ 1921513 h 3015820"/>
              <a:gd name="connsiteX488" fmla="*/ 2621258 w 3134700"/>
              <a:gd name="connsiteY488" fmla="*/ 1853963 h 3015820"/>
              <a:gd name="connsiteX489" fmla="*/ 2702328 w 3134700"/>
              <a:gd name="connsiteY489" fmla="*/ 1637803 h 3015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Lst>
            <a:rect l="l" t="t" r="r" b="b"/>
            <a:pathLst>
              <a:path w="3134700" h="3015820">
                <a:moveTo>
                  <a:pt x="1553839" y="3015820"/>
                </a:moveTo>
                <a:cubicBezTo>
                  <a:pt x="1576358" y="3011317"/>
                  <a:pt x="1600411" y="3011636"/>
                  <a:pt x="1621397" y="3002310"/>
                </a:cubicBezTo>
                <a:cubicBezTo>
                  <a:pt x="1711187" y="2962408"/>
                  <a:pt x="1645064" y="2973023"/>
                  <a:pt x="1702467" y="2934760"/>
                </a:cubicBezTo>
                <a:cubicBezTo>
                  <a:pt x="1719226" y="2923589"/>
                  <a:pt x="1738498" y="2916747"/>
                  <a:pt x="1756513" y="2907741"/>
                </a:cubicBezTo>
                <a:cubicBezTo>
                  <a:pt x="1774529" y="2885224"/>
                  <a:pt x="1789006" y="2859348"/>
                  <a:pt x="1810560" y="2840191"/>
                </a:cubicBezTo>
                <a:cubicBezTo>
                  <a:pt x="1830189" y="2822745"/>
                  <a:pt x="1856603" y="2814720"/>
                  <a:pt x="1878118" y="2799661"/>
                </a:cubicBezTo>
                <a:cubicBezTo>
                  <a:pt x="1901744" y="2783125"/>
                  <a:pt x="1922605" y="2762922"/>
                  <a:pt x="1945676" y="2745621"/>
                </a:cubicBezTo>
                <a:cubicBezTo>
                  <a:pt x="1958667" y="2735879"/>
                  <a:pt x="1972699" y="2727608"/>
                  <a:pt x="1986211" y="2718601"/>
                </a:cubicBezTo>
                <a:cubicBezTo>
                  <a:pt x="1995219" y="2705091"/>
                  <a:pt x="2010564" y="2694088"/>
                  <a:pt x="2013234" y="2678071"/>
                </a:cubicBezTo>
                <a:cubicBezTo>
                  <a:pt x="2018246" y="2648004"/>
                  <a:pt x="1989622" y="2627441"/>
                  <a:pt x="1972699" y="2610521"/>
                </a:cubicBezTo>
                <a:cubicBezTo>
                  <a:pt x="1968195" y="2597011"/>
                  <a:pt x="1966516" y="2582202"/>
                  <a:pt x="1959188" y="2569991"/>
                </a:cubicBezTo>
                <a:cubicBezTo>
                  <a:pt x="1952634" y="2559068"/>
                  <a:pt x="1939808" y="2553161"/>
                  <a:pt x="1932164" y="2542971"/>
                </a:cubicBezTo>
                <a:cubicBezTo>
                  <a:pt x="1912677" y="2516992"/>
                  <a:pt x="1892643" y="2490957"/>
                  <a:pt x="1878118" y="2461911"/>
                </a:cubicBezTo>
                <a:cubicBezTo>
                  <a:pt x="1856712" y="2419104"/>
                  <a:pt x="1845640" y="2388907"/>
                  <a:pt x="1810560" y="2353832"/>
                </a:cubicBezTo>
                <a:cubicBezTo>
                  <a:pt x="1799077" y="2342350"/>
                  <a:pt x="1783537" y="2335819"/>
                  <a:pt x="1770025" y="2326812"/>
                </a:cubicBezTo>
                <a:cubicBezTo>
                  <a:pt x="1706338" y="2231295"/>
                  <a:pt x="1786264" y="2349544"/>
                  <a:pt x="1702467" y="2232242"/>
                </a:cubicBezTo>
                <a:cubicBezTo>
                  <a:pt x="1693028" y="2219029"/>
                  <a:pt x="1684451" y="2205222"/>
                  <a:pt x="1675443" y="2191712"/>
                </a:cubicBezTo>
                <a:cubicBezTo>
                  <a:pt x="1633024" y="2064465"/>
                  <a:pt x="1694257" y="2228009"/>
                  <a:pt x="1634908" y="2124162"/>
                </a:cubicBezTo>
                <a:cubicBezTo>
                  <a:pt x="1622875" y="2103106"/>
                  <a:pt x="1618732" y="2078303"/>
                  <a:pt x="1607885" y="2056612"/>
                </a:cubicBezTo>
                <a:cubicBezTo>
                  <a:pt x="1593592" y="2028030"/>
                  <a:pt x="1555629" y="1986521"/>
                  <a:pt x="1540327" y="1962042"/>
                </a:cubicBezTo>
                <a:cubicBezTo>
                  <a:pt x="1510887" y="1914945"/>
                  <a:pt x="1512761" y="1905830"/>
                  <a:pt x="1499792" y="1853963"/>
                </a:cubicBezTo>
                <a:cubicBezTo>
                  <a:pt x="1504755" y="1729903"/>
                  <a:pt x="1497124" y="1568747"/>
                  <a:pt x="1526815" y="1435153"/>
                </a:cubicBezTo>
                <a:cubicBezTo>
                  <a:pt x="1529905" y="1421252"/>
                  <a:pt x="1533410" y="1407072"/>
                  <a:pt x="1540327" y="1394624"/>
                </a:cubicBezTo>
                <a:cubicBezTo>
                  <a:pt x="1703387" y="1101154"/>
                  <a:pt x="1519170" y="1463948"/>
                  <a:pt x="1621397" y="1259524"/>
                </a:cubicBezTo>
                <a:cubicBezTo>
                  <a:pt x="1625901" y="1241511"/>
                  <a:pt x="1628388" y="1222869"/>
                  <a:pt x="1634908" y="1205484"/>
                </a:cubicBezTo>
                <a:cubicBezTo>
                  <a:pt x="1653454" y="1156033"/>
                  <a:pt x="1670586" y="1139907"/>
                  <a:pt x="1702467" y="1097404"/>
                </a:cubicBezTo>
                <a:cubicBezTo>
                  <a:pt x="1711368" y="1070703"/>
                  <a:pt x="1719189" y="1035391"/>
                  <a:pt x="1743001" y="1016344"/>
                </a:cubicBezTo>
                <a:cubicBezTo>
                  <a:pt x="1754123" y="1007448"/>
                  <a:pt x="1770024" y="1007337"/>
                  <a:pt x="1783536" y="1002834"/>
                </a:cubicBezTo>
                <a:cubicBezTo>
                  <a:pt x="1821200" y="946346"/>
                  <a:pt x="1830494" y="920927"/>
                  <a:pt x="1878118" y="881245"/>
                </a:cubicBezTo>
                <a:cubicBezTo>
                  <a:pt x="1890593" y="870850"/>
                  <a:pt x="1905141" y="863232"/>
                  <a:pt x="1918653" y="854225"/>
                </a:cubicBezTo>
                <a:cubicBezTo>
                  <a:pt x="1900637" y="773165"/>
                  <a:pt x="1892041" y="689420"/>
                  <a:pt x="1864606" y="611045"/>
                </a:cubicBezTo>
                <a:cubicBezTo>
                  <a:pt x="1859241" y="595718"/>
                  <a:pt x="1838595" y="591286"/>
                  <a:pt x="1824071" y="584025"/>
                </a:cubicBezTo>
                <a:cubicBezTo>
                  <a:pt x="1793185" y="568584"/>
                  <a:pt x="1746812" y="564713"/>
                  <a:pt x="1715978" y="557005"/>
                </a:cubicBezTo>
                <a:cubicBezTo>
                  <a:pt x="1702161" y="553551"/>
                  <a:pt x="1688955" y="547998"/>
                  <a:pt x="1675443" y="543495"/>
                </a:cubicBezTo>
                <a:cubicBezTo>
                  <a:pt x="1652924" y="520978"/>
                  <a:pt x="1626994" y="501420"/>
                  <a:pt x="1607885" y="475945"/>
                </a:cubicBezTo>
                <a:cubicBezTo>
                  <a:pt x="1599340" y="464553"/>
                  <a:pt x="1602273" y="447265"/>
                  <a:pt x="1594373" y="435416"/>
                </a:cubicBezTo>
                <a:cubicBezTo>
                  <a:pt x="1583773" y="419519"/>
                  <a:pt x="1567350" y="408396"/>
                  <a:pt x="1553839" y="394886"/>
                </a:cubicBezTo>
                <a:cubicBezTo>
                  <a:pt x="1508800" y="399389"/>
                  <a:pt x="1461663" y="394084"/>
                  <a:pt x="1418722" y="408396"/>
                </a:cubicBezTo>
                <a:cubicBezTo>
                  <a:pt x="1403318" y="413530"/>
                  <a:pt x="1397249" y="433666"/>
                  <a:pt x="1391699" y="448925"/>
                </a:cubicBezTo>
                <a:cubicBezTo>
                  <a:pt x="1379007" y="483824"/>
                  <a:pt x="1373684" y="520978"/>
                  <a:pt x="1364676" y="557005"/>
                </a:cubicBezTo>
                <a:cubicBezTo>
                  <a:pt x="1373684" y="620052"/>
                  <a:pt x="1365831" y="687948"/>
                  <a:pt x="1391699" y="746145"/>
                </a:cubicBezTo>
                <a:cubicBezTo>
                  <a:pt x="1404890" y="775822"/>
                  <a:pt x="1449803" y="777222"/>
                  <a:pt x="1472769" y="800185"/>
                </a:cubicBezTo>
                <a:cubicBezTo>
                  <a:pt x="1504296" y="831708"/>
                  <a:pt x="1530253" y="870027"/>
                  <a:pt x="1567350" y="894755"/>
                </a:cubicBezTo>
                <a:cubicBezTo>
                  <a:pt x="1594373" y="912768"/>
                  <a:pt x="1623627" y="927818"/>
                  <a:pt x="1648420" y="948794"/>
                </a:cubicBezTo>
                <a:cubicBezTo>
                  <a:pt x="1682456" y="977590"/>
                  <a:pt x="1718268" y="1006270"/>
                  <a:pt x="1743001" y="1043364"/>
                </a:cubicBezTo>
                <a:cubicBezTo>
                  <a:pt x="1762373" y="1072417"/>
                  <a:pt x="1788217" y="1112801"/>
                  <a:pt x="1810560" y="1137934"/>
                </a:cubicBezTo>
                <a:cubicBezTo>
                  <a:pt x="1831718" y="1161734"/>
                  <a:pt x="1857146" y="1181519"/>
                  <a:pt x="1878118" y="1205484"/>
                </a:cubicBezTo>
                <a:cubicBezTo>
                  <a:pt x="1888811" y="1217703"/>
                  <a:pt x="1894745" y="1233541"/>
                  <a:pt x="1905141" y="1246014"/>
                </a:cubicBezTo>
                <a:cubicBezTo>
                  <a:pt x="1936507" y="1283649"/>
                  <a:pt x="1959963" y="1297258"/>
                  <a:pt x="1999723" y="1327074"/>
                </a:cubicBezTo>
                <a:cubicBezTo>
                  <a:pt x="2036580" y="1382353"/>
                  <a:pt x="2075600" y="1437246"/>
                  <a:pt x="2094304" y="1502703"/>
                </a:cubicBezTo>
                <a:cubicBezTo>
                  <a:pt x="2103312" y="1534226"/>
                  <a:pt x="2112878" y="1565595"/>
                  <a:pt x="2121327" y="1597273"/>
                </a:cubicBezTo>
                <a:cubicBezTo>
                  <a:pt x="2130897" y="1633155"/>
                  <a:pt x="2138411" y="1669572"/>
                  <a:pt x="2148351" y="1705353"/>
                </a:cubicBezTo>
                <a:cubicBezTo>
                  <a:pt x="2160936" y="1750654"/>
                  <a:pt x="2175374" y="1795420"/>
                  <a:pt x="2188885" y="1840453"/>
                </a:cubicBezTo>
                <a:cubicBezTo>
                  <a:pt x="2193389" y="1876479"/>
                  <a:pt x="2194789" y="1913031"/>
                  <a:pt x="2202397" y="1948532"/>
                </a:cubicBezTo>
                <a:cubicBezTo>
                  <a:pt x="2208366" y="1976382"/>
                  <a:pt x="2222511" y="2001961"/>
                  <a:pt x="2229420" y="2029592"/>
                </a:cubicBezTo>
                <a:cubicBezTo>
                  <a:pt x="2236065" y="2056167"/>
                  <a:pt x="2238428" y="2083632"/>
                  <a:pt x="2242932" y="2110652"/>
                </a:cubicBezTo>
                <a:cubicBezTo>
                  <a:pt x="2238428" y="2169195"/>
                  <a:pt x="2250039" y="2231305"/>
                  <a:pt x="2229420" y="2286282"/>
                </a:cubicBezTo>
                <a:cubicBezTo>
                  <a:pt x="2224093" y="2300485"/>
                  <a:pt x="2109563" y="2352898"/>
                  <a:pt x="2094304" y="2353832"/>
                </a:cubicBezTo>
                <a:cubicBezTo>
                  <a:pt x="1896453" y="2365944"/>
                  <a:pt x="1697963" y="2362839"/>
                  <a:pt x="1499792" y="2367342"/>
                </a:cubicBezTo>
                <a:cubicBezTo>
                  <a:pt x="1340579" y="2399181"/>
                  <a:pt x="1538765" y="2360847"/>
                  <a:pt x="1337652" y="2394362"/>
                </a:cubicBezTo>
                <a:cubicBezTo>
                  <a:pt x="1196028" y="2417963"/>
                  <a:pt x="1337539" y="2397088"/>
                  <a:pt x="1216048" y="2421382"/>
                </a:cubicBezTo>
                <a:cubicBezTo>
                  <a:pt x="1189184" y="2426754"/>
                  <a:pt x="1162206" y="2431866"/>
                  <a:pt x="1134978" y="2434891"/>
                </a:cubicBezTo>
                <a:cubicBezTo>
                  <a:pt x="1081076" y="2440879"/>
                  <a:pt x="1026885" y="2443898"/>
                  <a:pt x="972838" y="2448401"/>
                </a:cubicBezTo>
                <a:cubicBezTo>
                  <a:pt x="954823" y="2452904"/>
                  <a:pt x="936647" y="2456810"/>
                  <a:pt x="918792" y="2461911"/>
                </a:cubicBezTo>
                <a:cubicBezTo>
                  <a:pt x="905097" y="2465823"/>
                  <a:pt x="891223" y="2481314"/>
                  <a:pt x="878257" y="2475421"/>
                </a:cubicBezTo>
                <a:cubicBezTo>
                  <a:pt x="837256" y="2456787"/>
                  <a:pt x="806195" y="2421382"/>
                  <a:pt x="770164" y="2394362"/>
                </a:cubicBezTo>
                <a:cubicBezTo>
                  <a:pt x="765660" y="2367342"/>
                  <a:pt x="754467" y="2340608"/>
                  <a:pt x="756652" y="2313302"/>
                </a:cubicBezTo>
                <a:cubicBezTo>
                  <a:pt x="759321" y="2279948"/>
                  <a:pt x="767979" y="2077538"/>
                  <a:pt x="824210" y="2002572"/>
                </a:cubicBezTo>
                <a:cubicBezTo>
                  <a:pt x="839497" y="1982192"/>
                  <a:pt x="859319" y="1965574"/>
                  <a:pt x="878257" y="1948532"/>
                </a:cubicBezTo>
                <a:cubicBezTo>
                  <a:pt x="904404" y="1925003"/>
                  <a:pt x="930406" y="1901003"/>
                  <a:pt x="959327" y="1880983"/>
                </a:cubicBezTo>
                <a:cubicBezTo>
                  <a:pt x="989182" y="1860317"/>
                  <a:pt x="1025126" y="1849080"/>
                  <a:pt x="1053908" y="1826943"/>
                </a:cubicBezTo>
                <a:cubicBezTo>
                  <a:pt x="1084199" y="1803645"/>
                  <a:pt x="1105400" y="1770080"/>
                  <a:pt x="1134978" y="1745883"/>
                </a:cubicBezTo>
                <a:cubicBezTo>
                  <a:pt x="1196212" y="1695788"/>
                  <a:pt x="1231043" y="1698227"/>
                  <a:pt x="1310629" y="1678333"/>
                </a:cubicBezTo>
                <a:lnTo>
                  <a:pt x="1810560" y="1705353"/>
                </a:lnTo>
                <a:cubicBezTo>
                  <a:pt x="1873223" y="1709439"/>
                  <a:pt x="1962532" y="1723201"/>
                  <a:pt x="2026746" y="1732373"/>
                </a:cubicBezTo>
                <a:cubicBezTo>
                  <a:pt x="2181399" y="1725009"/>
                  <a:pt x="2276614" y="1758785"/>
                  <a:pt x="2391560" y="1678333"/>
                </a:cubicBezTo>
                <a:cubicBezTo>
                  <a:pt x="2412432" y="1663725"/>
                  <a:pt x="2427591" y="1642306"/>
                  <a:pt x="2445607" y="1624293"/>
                </a:cubicBezTo>
                <a:cubicBezTo>
                  <a:pt x="2459577" y="1589371"/>
                  <a:pt x="2492714" y="1510373"/>
                  <a:pt x="2499653" y="1475683"/>
                </a:cubicBezTo>
                <a:cubicBezTo>
                  <a:pt x="2507651" y="1435696"/>
                  <a:pt x="2508661" y="1394624"/>
                  <a:pt x="2513165" y="1354094"/>
                </a:cubicBezTo>
                <a:cubicBezTo>
                  <a:pt x="2508661" y="1191974"/>
                  <a:pt x="2515031" y="1029186"/>
                  <a:pt x="2499653" y="867735"/>
                </a:cubicBezTo>
                <a:cubicBezTo>
                  <a:pt x="2496788" y="837661"/>
                  <a:pt x="2473586" y="813195"/>
                  <a:pt x="2459118" y="786675"/>
                </a:cubicBezTo>
                <a:cubicBezTo>
                  <a:pt x="2443679" y="758374"/>
                  <a:pt x="2402885" y="689919"/>
                  <a:pt x="2378048" y="665085"/>
                </a:cubicBezTo>
                <a:cubicBezTo>
                  <a:pt x="2361287" y="648326"/>
                  <a:pt x="2306484" y="612878"/>
                  <a:pt x="2283467" y="597535"/>
                </a:cubicBezTo>
                <a:cubicBezTo>
                  <a:pt x="2157358" y="606542"/>
                  <a:pt x="2030369" y="607164"/>
                  <a:pt x="1905141" y="624555"/>
                </a:cubicBezTo>
                <a:cubicBezTo>
                  <a:pt x="1831928" y="634722"/>
                  <a:pt x="1789461" y="672302"/>
                  <a:pt x="1729490" y="705615"/>
                </a:cubicBezTo>
                <a:cubicBezTo>
                  <a:pt x="1711883" y="715396"/>
                  <a:pt x="1692524" y="721961"/>
                  <a:pt x="1675443" y="732635"/>
                </a:cubicBezTo>
                <a:cubicBezTo>
                  <a:pt x="1602498" y="778220"/>
                  <a:pt x="1640386" y="762681"/>
                  <a:pt x="1580862" y="813695"/>
                </a:cubicBezTo>
                <a:cubicBezTo>
                  <a:pt x="1563764" y="828349"/>
                  <a:pt x="1543913" y="839571"/>
                  <a:pt x="1526815" y="854225"/>
                </a:cubicBezTo>
                <a:cubicBezTo>
                  <a:pt x="1512307" y="866659"/>
                  <a:pt x="1500959" y="882524"/>
                  <a:pt x="1486280" y="894755"/>
                </a:cubicBezTo>
                <a:cubicBezTo>
                  <a:pt x="1473805" y="905150"/>
                  <a:pt x="1458617" y="911875"/>
                  <a:pt x="1445745" y="921775"/>
                </a:cubicBezTo>
                <a:cubicBezTo>
                  <a:pt x="1382740" y="970234"/>
                  <a:pt x="1288801" y="1052638"/>
                  <a:pt x="1216048" y="1097404"/>
                </a:cubicBezTo>
                <a:cubicBezTo>
                  <a:pt x="1105350" y="1165518"/>
                  <a:pt x="1171602" y="1118380"/>
                  <a:pt x="1094443" y="1151444"/>
                </a:cubicBezTo>
                <a:cubicBezTo>
                  <a:pt x="1075930" y="1159377"/>
                  <a:pt x="1058412" y="1169457"/>
                  <a:pt x="1040396" y="1178464"/>
                </a:cubicBezTo>
                <a:cubicBezTo>
                  <a:pt x="1229098" y="1232372"/>
                  <a:pt x="1042344" y="1186186"/>
                  <a:pt x="1337652" y="1218994"/>
                </a:cubicBezTo>
                <a:cubicBezTo>
                  <a:pt x="1472824" y="1234011"/>
                  <a:pt x="1506648" y="1251660"/>
                  <a:pt x="1634908" y="1273034"/>
                </a:cubicBezTo>
                <a:cubicBezTo>
                  <a:pt x="1751795" y="1292513"/>
                  <a:pt x="1688794" y="1283146"/>
                  <a:pt x="1824071" y="1300054"/>
                </a:cubicBezTo>
                <a:cubicBezTo>
                  <a:pt x="1860102" y="1313564"/>
                  <a:pt x="1894950" y="1330792"/>
                  <a:pt x="1932164" y="1340584"/>
                </a:cubicBezTo>
                <a:cubicBezTo>
                  <a:pt x="2101691" y="1385191"/>
                  <a:pt x="2046604" y="1341745"/>
                  <a:pt x="2188885" y="1408134"/>
                </a:cubicBezTo>
                <a:cubicBezTo>
                  <a:pt x="2221790" y="1423487"/>
                  <a:pt x="2253544" y="1441604"/>
                  <a:pt x="2283467" y="1462173"/>
                </a:cubicBezTo>
                <a:cubicBezTo>
                  <a:pt x="2325783" y="1491262"/>
                  <a:pt x="2405072" y="1556743"/>
                  <a:pt x="2405072" y="1556743"/>
                </a:cubicBezTo>
                <a:cubicBezTo>
                  <a:pt x="2427049" y="1600693"/>
                  <a:pt x="2445607" y="1625955"/>
                  <a:pt x="2445607" y="1678333"/>
                </a:cubicBezTo>
                <a:cubicBezTo>
                  <a:pt x="2445607" y="1723591"/>
                  <a:pt x="2452337" y="1772954"/>
                  <a:pt x="2432095" y="1813433"/>
                </a:cubicBezTo>
                <a:cubicBezTo>
                  <a:pt x="2417569" y="1842480"/>
                  <a:pt x="2381610" y="1856551"/>
                  <a:pt x="2351025" y="1867473"/>
                </a:cubicBezTo>
                <a:cubicBezTo>
                  <a:pt x="2316829" y="1879685"/>
                  <a:pt x="2279107" y="1877838"/>
                  <a:pt x="2242932" y="1880983"/>
                </a:cubicBezTo>
                <a:cubicBezTo>
                  <a:pt x="2175478" y="1886848"/>
                  <a:pt x="2107954" y="1893251"/>
                  <a:pt x="2040257" y="1894493"/>
                </a:cubicBezTo>
                <a:lnTo>
                  <a:pt x="770164" y="1908003"/>
                </a:lnTo>
                <a:cubicBezTo>
                  <a:pt x="842226" y="1948533"/>
                  <a:pt x="923232" y="1976191"/>
                  <a:pt x="986350" y="2029592"/>
                </a:cubicBezTo>
                <a:cubicBezTo>
                  <a:pt x="1044900" y="2079129"/>
                  <a:pt x="1099590" y="2133628"/>
                  <a:pt x="1162001" y="2178202"/>
                </a:cubicBezTo>
                <a:cubicBezTo>
                  <a:pt x="1193528" y="2200719"/>
                  <a:pt x="1226819" y="2220952"/>
                  <a:pt x="1256583" y="2245752"/>
                </a:cubicBezTo>
                <a:cubicBezTo>
                  <a:pt x="1339301" y="2314675"/>
                  <a:pt x="1310405" y="2318871"/>
                  <a:pt x="1405211" y="2380852"/>
                </a:cubicBezTo>
                <a:cubicBezTo>
                  <a:pt x="1493133" y="2438332"/>
                  <a:pt x="1589962" y="2481920"/>
                  <a:pt x="1675443" y="2542971"/>
                </a:cubicBezTo>
                <a:cubicBezTo>
                  <a:pt x="1975578" y="2757327"/>
                  <a:pt x="1855229" y="2693647"/>
                  <a:pt x="2013234" y="2772641"/>
                </a:cubicBezTo>
                <a:cubicBezTo>
                  <a:pt x="2077083" y="2581114"/>
                  <a:pt x="2063240" y="2656934"/>
                  <a:pt x="2013234" y="2299792"/>
                </a:cubicBezTo>
                <a:cubicBezTo>
                  <a:pt x="1978392" y="2050949"/>
                  <a:pt x="1914195" y="1942923"/>
                  <a:pt x="1824071" y="1705353"/>
                </a:cubicBezTo>
                <a:cubicBezTo>
                  <a:pt x="1627123" y="1186192"/>
                  <a:pt x="1713604" y="1379707"/>
                  <a:pt x="1567350" y="1043364"/>
                </a:cubicBezTo>
                <a:cubicBezTo>
                  <a:pt x="1549663" y="1002690"/>
                  <a:pt x="1527332" y="963852"/>
                  <a:pt x="1513304" y="921775"/>
                </a:cubicBezTo>
                <a:cubicBezTo>
                  <a:pt x="1500999" y="884865"/>
                  <a:pt x="1484107" y="821461"/>
                  <a:pt x="1459257" y="786675"/>
                </a:cubicBezTo>
                <a:cubicBezTo>
                  <a:pt x="1448150" y="771127"/>
                  <a:pt x="1430955" y="760823"/>
                  <a:pt x="1418722" y="746145"/>
                </a:cubicBezTo>
                <a:cubicBezTo>
                  <a:pt x="1408326" y="733672"/>
                  <a:pt x="1401442" y="718604"/>
                  <a:pt x="1391699" y="705615"/>
                </a:cubicBezTo>
                <a:cubicBezTo>
                  <a:pt x="1374396" y="682547"/>
                  <a:pt x="1355668" y="660582"/>
                  <a:pt x="1337652" y="638065"/>
                </a:cubicBezTo>
                <a:cubicBezTo>
                  <a:pt x="1328644" y="615548"/>
                  <a:pt x="1318918" y="593306"/>
                  <a:pt x="1310629" y="570515"/>
                </a:cubicBezTo>
                <a:cubicBezTo>
                  <a:pt x="1300895" y="543748"/>
                  <a:pt x="1283606" y="489455"/>
                  <a:pt x="1283606" y="489455"/>
                </a:cubicBezTo>
                <a:cubicBezTo>
                  <a:pt x="1288110" y="475945"/>
                  <a:pt x="1284379" y="455293"/>
                  <a:pt x="1297117" y="448925"/>
                </a:cubicBezTo>
                <a:cubicBezTo>
                  <a:pt x="1353200" y="420887"/>
                  <a:pt x="1461054" y="443121"/>
                  <a:pt x="1513304" y="448925"/>
                </a:cubicBezTo>
                <a:cubicBezTo>
                  <a:pt x="1648067" y="583673"/>
                  <a:pt x="1789613" y="719740"/>
                  <a:pt x="1891629" y="881245"/>
                </a:cubicBezTo>
                <a:cubicBezTo>
                  <a:pt x="1945676" y="966808"/>
                  <a:pt x="1995728" y="1055029"/>
                  <a:pt x="2053769" y="1137934"/>
                </a:cubicBezTo>
                <a:cubicBezTo>
                  <a:pt x="2090478" y="1190369"/>
                  <a:pt x="2138373" y="1234314"/>
                  <a:pt x="2175374" y="1286544"/>
                </a:cubicBezTo>
                <a:cubicBezTo>
                  <a:pt x="2481332" y="1718431"/>
                  <a:pt x="2150926" y="1307419"/>
                  <a:pt x="2351025" y="1529723"/>
                </a:cubicBezTo>
                <a:cubicBezTo>
                  <a:pt x="2432798" y="1620570"/>
                  <a:pt x="2368703" y="1579090"/>
                  <a:pt x="2459118" y="1624293"/>
                </a:cubicBezTo>
                <a:cubicBezTo>
                  <a:pt x="2486859" y="1707504"/>
                  <a:pt x="2454021" y="1632707"/>
                  <a:pt x="2553700" y="1732373"/>
                </a:cubicBezTo>
                <a:cubicBezTo>
                  <a:pt x="2588219" y="1766887"/>
                  <a:pt x="2627437" y="1855508"/>
                  <a:pt x="2675304" y="1867473"/>
                </a:cubicBezTo>
                <a:lnTo>
                  <a:pt x="2729351" y="1880983"/>
                </a:lnTo>
                <a:cubicBezTo>
                  <a:pt x="2751870" y="1876480"/>
                  <a:pt x="2776969" y="1878866"/>
                  <a:pt x="2796909" y="1867473"/>
                </a:cubicBezTo>
                <a:cubicBezTo>
                  <a:pt x="2828333" y="1849519"/>
                  <a:pt x="2832538" y="1783921"/>
                  <a:pt x="2837444" y="1759393"/>
                </a:cubicBezTo>
                <a:cubicBezTo>
                  <a:pt x="2814925" y="1669326"/>
                  <a:pt x="2800936" y="1576686"/>
                  <a:pt x="2769886" y="1489193"/>
                </a:cubicBezTo>
                <a:cubicBezTo>
                  <a:pt x="2743910" y="1415998"/>
                  <a:pt x="2641858" y="1266328"/>
                  <a:pt x="2594235" y="1205484"/>
                </a:cubicBezTo>
                <a:cubicBezTo>
                  <a:pt x="2565322" y="1168544"/>
                  <a:pt x="2439199" y="1003024"/>
                  <a:pt x="2364537" y="962304"/>
                </a:cubicBezTo>
                <a:cubicBezTo>
                  <a:pt x="2344375" y="951308"/>
                  <a:pt x="2319498" y="953297"/>
                  <a:pt x="2296979" y="948794"/>
                </a:cubicBezTo>
                <a:cubicBezTo>
                  <a:pt x="2269956" y="935284"/>
                  <a:pt x="2244108" y="919109"/>
                  <a:pt x="2215909" y="908265"/>
                </a:cubicBezTo>
                <a:cubicBezTo>
                  <a:pt x="2033344" y="838058"/>
                  <a:pt x="1974709" y="900792"/>
                  <a:pt x="1715978" y="935285"/>
                </a:cubicBezTo>
                <a:cubicBezTo>
                  <a:pt x="1670939" y="962305"/>
                  <a:pt x="1623340" y="985455"/>
                  <a:pt x="1580862" y="1016344"/>
                </a:cubicBezTo>
                <a:cubicBezTo>
                  <a:pt x="1483604" y="1087068"/>
                  <a:pt x="1350252" y="1210477"/>
                  <a:pt x="1270094" y="1300054"/>
                </a:cubicBezTo>
                <a:cubicBezTo>
                  <a:pt x="1240063" y="1333614"/>
                  <a:pt x="1217159" y="1372969"/>
                  <a:pt x="1189024" y="1408134"/>
                </a:cubicBezTo>
                <a:cubicBezTo>
                  <a:pt x="1163084" y="1440554"/>
                  <a:pt x="1132869" y="1469488"/>
                  <a:pt x="1107955" y="1502703"/>
                </a:cubicBezTo>
                <a:cubicBezTo>
                  <a:pt x="1070089" y="1553185"/>
                  <a:pt x="1063185" y="1580840"/>
                  <a:pt x="1040396" y="1637803"/>
                </a:cubicBezTo>
                <a:cubicBezTo>
                  <a:pt x="1035892" y="1664823"/>
                  <a:pt x="1032828" y="1692123"/>
                  <a:pt x="1026885" y="1718863"/>
                </a:cubicBezTo>
                <a:cubicBezTo>
                  <a:pt x="1023795" y="1732765"/>
                  <a:pt x="1017286" y="1745700"/>
                  <a:pt x="1013373" y="1759393"/>
                </a:cubicBezTo>
                <a:cubicBezTo>
                  <a:pt x="984280" y="1861203"/>
                  <a:pt x="1019424" y="1764530"/>
                  <a:pt x="972838" y="1880983"/>
                </a:cubicBezTo>
                <a:cubicBezTo>
                  <a:pt x="968334" y="1908003"/>
                  <a:pt x="966535" y="1935615"/>
                  <a:pt x="959327" y="1962042"/>
                </a:cubicBezTo>
                <a:cubicBezTo>
                  <a:pt x="952945" y="1985439"/>
                  <a:pt x="937060" y="2005811"/>
                  <a:pt x="932303" y="2029592"/>
                </a:cubicBezTo>
                <a:cubicBezTo>
                  <a:pt x="923426" y="2073971"/>
                  <a:pt x="923296" y="2119659"/>
                  <a:pt x="918792" y="2164692"/>
                </a:cubicBezTo>
                <a:cubicBezTo>
                  <a:pt x="945815" y="2232242"/>
                  <a:pt x="956205" y="2309141"/>
                  <a:pt x="999861" y="2367342"/>
                </a:cubicBezTo>
                <a:cubicBezTo>
                  <a:pt x="1016300" y="2389258"/>
                  <a:pt x="1053747" y="2377454"/>
                  <a:pt x="1080931" y="2380852"/>
                </a:cubicBezTo>
                <a:cubicBezTo>
                  <a:pt x="1125845" y="2386466"/>
                  <a:pt x="1170958" y="2390407"/>
                  <a:pt x="1216048" y="2394362"/>
                </a:cubicBezTo>
                <a:lnTo>
                  <a:pt x="1851095" y="2448401"/>
                </a:lnTo>
                <a:cubicBezTo>
                  <a:pt x="1891757" y="2475507"/>
                  <a:pt x="1944803" y="2512210"/>
                  <a:pt x="1986211" y="2529461"/>
                </a:cubicBezTo>
                <a:cubicBezTo>
                  <a:pt x="2007410" y="2538293"/>
                  <a:pt x="2031174" y="2538863"/>
                  <a:pt x="2053769" y="2542971"/>
                </a:cubicBezTo>
                <a:cubicBezTo>
                  <a:pt x="2119270" y="2554879"/>
                  <a:pt x="2165839" y="2557324"/>
                  <a:pt x="2229420" y="2583501"/>
                </a:cubicBezTo>
                <a:cubicBezTo>
                  <a:pt x="2275982" y="2602671"/>
                  <a:pt x="2364537" y="2651051"/>
                  <a:pt x="2364537" y="2651051"/>
                </a:cubicBezTo>
                <a:cubicBezTo>
                  <a:pt x="2382552" y="2673568"/>
                  <a:pt x="2399424" y="2697049"/>
                  <a:pt x="2418583" y="2718601"/>
                </a:cubicBezTo>
                <a:cubicBezTo>
                  <a:pt x="2435510" y="2737641"/>
                  <a:pt x="2460256" y="2750371"/>
                  <a:pt x="2472630" y="2772641"/>
                </a:cubicBezTo>
                <a:cubicBezTo>
                  <a:pt x="2552679" y="2916712"/>
                  <a:pt x="2434377" y="2788435"/>
                  <a:pt x="2513165" y="2867211"/>
                </a:cubicBezTo>
                <a:cubicBezTo>
                  <a:pt x="2508661" y="2831184"/>
                  <a:pt x="2509629" y="2794041"/>
                  <a:pt x="2499653" y="2759131"/>
                </a:cubicBezTo>
                <a:cubicBezTo>
                  <a:pt x="2477698" y="2682298"/>
                  <a:pt x="2440290" y="2667439"/>
                  <a:pt x="2405072" y="2597011"/>
                </a:cubicBezTo>
                <a:cubicBezTo>
                  <a:pt x="2387863" y="2562597"/>
                  <a:pt x="2376706" y="2525433"/>
                  <a:pt x="2364537" y="2488931"/>
                </a:cubicBezTo>
                <a:cubicBezTo>
                  <a:pt x="2334466" y="2398729"/>
                  <a:pt x="2245606" y="2078274"/>
                  <a:pt x="2175374" y="1962042"/>
                </a:cubicBezTo>
                <a:cubicBezTo>
                  <a:pt x="2079770" y="1803820"/>
                  <a:pt x="1981042" y="1646289"/>
                  <a:pt x="1864606" y="1502703"/>
                </a:cubicBezTo>
                <a:cubicBezTo>
                  <a:pt x="1721001" y="1325612"/>
                  <a:pt x="1462620" y="941065"/>
                  <a:pt x="1216048" y="800185"/>
                </a:cubicBezTo>
                <a:cubicBezTo>
                  <a:pt x="1103978" y="736153"/>
                  <a:pt x="1153944" y="762382"/>
                  <a:pt x="1067420" y="719125"/>
                </a:cubicBezTo>
                <a:cubicBezTo>
                  <a:pt x="981846" y="728132"/>
                  <a:pt x="893648" y="723265"/>
                  <a:pt x="810699" y="746145"/>
                </a:cubicBezTo>
                <a:cubicBezTo>
                  <a:pt x="760067" y="760111"/>
                  <a:pt x="716597" y="794397"/>
                  <a:pt x="675582" y="827205"/>
                </a:cubicBezTo>
                <a:cubicBezTo>
                  <a:pt x="6107" y="1362717"/>
                  <a:pt x="696175" y="794420"/>
                  <a:pt x="256721" y="1191974"/>
                </a:cubicBezTo>
                <a:cubicBezTo>
                  <a:pt x="213951" y="1230666"/>
                  <a:pt x="163771" y="1260704"/>
                  <a:pt x="121605" y="1300054"/>
                </a:cubicBezTo>
                <a:cubicBezTo>
                  <a:pt x="94285" y="1325550"/>
                  <a:pt x="40165" y="1399620"/>
                  <a:pt x="13512" y="1435153"/>
                </a:cubicBezTo>
                <a:cubicBezTo>
                  <a:pt x="9008" y="1448663"/>
                  <a:pt x="0" y="1461442"/>
                  <a:pt x="0" y="1475683"/>
                </a:cubicBezTo>
                <a:cubicBezTo>
                  <a:pt x="0" y="1503076"/>
                  <a:pt x="-80" y="1532960"/>
                  <a:pt x="13512" y="1556743"/>
                </a:cubicBezTo>
                <a:cubicBezTo>
                  <a:pt x="20579" y="1569108"/>
                  <a:pt x="40144" y="1567164"/>
                  <a:pt x="54047" y="1570253"/>
                </a:cubicBezTo>
                <a:cubicBezTo>
                  <a:pt x="80791" y="1576195"/>
                  <a:pt x="108094" y="1579260"/>
                  <a:pt x="135117" y="1583763"/>
                </a:cubicBezTo>
                <a:cubicBezTo>
                  <a:pt x="531458" y="1579260"/>
                  <a:pt x="929401" y="1606134"/>
                  <a:pt x="1324141" y="1570253"/>
                </a:cubicBezTo>
                <a:cubicBezTo>
                  <a:pt x="1385146" y="1564708"/>
                  <a:pt x="1429451" y="1505485"/>
                  <a:pt x="1472769" y="1462173"/>
                </a:cubicBezTo>
                <a:cubicBezTo>
                  <a:pt x="1507216" y="1427730"/>
                  <a:pt x="1532052" y="1384153"/>
                  <a:pt x="1553839" y="1340584"/>
                </a:cubicBezTo>
                <a:cubicBezTo>
                  <a:pt x="1608523" y="1231230"/>
                  <a:pt x="1623016" y="1121372"/>
                  <a:pt x="1648420" y="1002834"/>
                </a:cubicBezTo>
                <a:cubicBezTo>
                  <a:pt x="1679679" y="565275"/>
                  <a:pt x="1639679" y="1070898"/>
                  <a:pt x="1688955" y="611045"/>
                </a:cubicBezTo>
                <a:cubicBezTo>
                  <a:pt x="1695211" y="552663"/>
                  <a:pt x="1694533" y="493593"/>
                  <a:pt x="1702467" y="435416"/>
                </a:cubicBezTo>
                <a:cubicBezTo>
                  <a:pt x="1708077" y="394278"/>
                  <a:pt x="1721838" y="354634"/>
                  <a:pt x="1729490" y="313826"/>
                </a:cubicBezTo>
                <a:cubicBezTo>
                  <a:pt x="1735359" y="282528"/>
                  <a:pt x="1738158" y="250729"/>
                  <a:pt x="1743001" y="219256"/>
                </a:cubicBezTo>
                <a:cubicBezTo>
                  <a:pt x="1747820" y="187937"/>
                  <a:pt x="1761592" y="104373"/>
                  <a:pt x="1770025" y="70646"/>
                </a:cubicBezTo>
                <a:cubicBezTo>
                  <a:pt x="1773479" y="56830"/>
                  <a:pt x="1779032" y="43626"/>
                  <a:pt x="1783536" y="30116"/>
                </a:cubicBezTo>
                <a:cubicBezTo>
                  <a:pt x="1707531" y="-20547"/>
                  <a:pt x="1750432" y="-10352"/>
                  <a:pt x="1634908" y="84156"/>
                </a:cubicBezTo>
                <a:cubicBezTo>
                  <a:pt x="1510440" y="185981"/>
                  <a:pt x="1362307" y="314604"/>
                  <a:pt x="1256583" y="435416"/>
                </a:cubicBezTo>
                <a:cubicBezTo>
                  <a:pt x="1157461" y="548684"/>
                  <a:pt x="1065609" y="668149"/>
                  <a:pt x="972838" y="786675"/>
                </a:cubicBezTo>
                <a:cubicBezTo>
                  <a:pt x="891768" y="890251"/>
                  <a:pt x="797307" y="984621"/>
                  <a:pt x="729629" y="1097404"/>
                </a:cubicBezTo>
                <a:cubicBezTo>
                  <a:pt x="662071" y="1209987"/>
                  <a:pt x="593531" y="1321987"/>
                  <a:pt x="526954" y="1435153"/>
                </a:cubicBezTo>
                <a:cubicBezTo>
                  <a:pt x="503443" y="1475116"/>
                  <a:pt x="476042" y="1513468"/>
                  <a:pt x="459396" y="1556743"/>
                </a:cubicBezTo>
                <a:cubicBezTo>
                  <a:pt x="436877" y="1615286"/>
                  <a:pt x="413276" y="1673425"/>
                  <a:pt x="391838" y="1732373"/>
                </a:cubicBezTo>
                <a:cubicBezTo>
                  <a:pt x="371319" y="1788794"/>
                  <a:pt x="339725" y="1886761"/>
                  <a:pt x="324280" y="1948532"/>
                </a:cubicBezTo>
                <a:cubicBezTo>
                  <a:pt x="318710" y="1970809"/>
                  <a:pt x="315272" y="1993565"/>
                  <a:pt x="310768" y="2016082"/>
                </a:cubicBezTo>
                <a:cubicBezTo>
                  <a:pt x="315272" y="2043102"/>
                  <a:pt x="303918" y="2078818"/>
                  <a:pt x="324280" y="2097142"/>
                </a:cubicBezTo>
                <a:cubicBezTo>
                  <a:pt x="356040" y="2125723"/>
                  <a:pt x="404319" y="2127777"/>
                  <a:pt x="445884" y="2137672"/>
                </a:cubicBezTo>
                <a:cubicBezTo>
                  <a:pt x="536940" y="2159349"/>
                  <a:pt x="676733" y="2174255"/>
                  <a:pt x="770164" y="2178202"/>
                </a:cubicBezTo>
                <a:lnTo>
                  <a:pt x="1567350" y="2205222"/>
                </a:lnTo>
                <a:cubicBezTo>
                  <a:pt x="1625900" y="2214229"/>
                  <a:pt x="1684808" y="2221159"/>
                  <a:pt x="1743001" y="2232242"/>
                </a:cubicBezTo>
                <a:cubicBezTo>
                  <a:pt x="1779485" y="2239191"/>
                  <a:pt x="1814779" y="2251481"/>
                  <a:pt x="1851095" y="2259262"/>
                </a:cubicBezTo>
                <a:cubicBezTo>
                  <a:pt x="1877883" y="2265002"/>
                  <a:pt x="1905141" y="2268269"/>
                  <a:pt x="1932164" y="2272772"/>
                </a:cubicBezTo>
                <a:lnTo>
                  <a:pt x="2053769" y="2259262"/>
                </a:lnTo>
                <a:cubicBezTo>
                  <a:pt x="2076211" y="2243555"/>
                  <a:pt x="2063115" y="2205276"/>
                  <a:pt x="2067281" y="2178202"/>
                </a:cubicBezTo>
                <a:cubicBezTo>
                  <a:pt x="2072124" y="2146729"/>
                  <a:pt x="2076288" y="2115155"/>
                  <a:pt x="2080792" y="2083632"/>
                </a:cubicBezTo>
                <a:cubicBezTo>
                  <a:pt x="2076288" y="1921512"/>
                  <a:pt x="2093417" y="1757335"/>
                  <a:pt x="2067281" y="1597273"/>
                </a:cubicBezTo>
                <a:cubicBezTo>
                  <a:pt x="2056566" y="1531650"/>
                  <a:pt x="2001547" y="1481552"/>
                  <a:pt x="1972699" y="1421644"/>
                </a:cubicBezTo>
                <a:cubicBezTo>
                  <a:pt x="1942939" y="1359842"/>
                  <a:pt x="1924478" y="1292721"/>
                  <a:pt x="1891629" y="1232504"/>
                </a:cubicBezTo>
                <a:cubicBezTo>
                  <a:pt x="1870062" y="1192969"/>
                  <a:pt x="1838386" y="1159834"/>
                  <a:pt x="1810560" y="1124424"/>
                </a:cubicBezTo>
                <a:cubicBezTo>
                  <a:pt x="1767160" y="1069194"/>
                  <a:pt x="1709809" y="998110"/>
                  <a:pt x="1648420" y="962304"/>
                </a:cubicBezTo>
                <a:cubicBezTo>
                  <a:pt x="1640864" y="957897"/>
                  <a:pt x="1499890" y="935301"/>
                  <a:pt x="1499792" y="935285"/>
                </a:cubicBezTo>
                <a:cubicBezTo>
                  <a:pt x="1450249" y="939788"/>
                  <a:pt x="1392558" y="921202"/>
                  <a:pt x="1351164" y="948794"/>
                </a:cubicBezTo>
                <a:cubicBezTo>
                  <a:pt x="1324668" y="966456"/>
                  <a:pt x="1332581" y="1011927"/>
                  <a:pt x="1337652" y="1043364"/>
                </a:cubicBezTo>
                <a:cubicBezTo>
                  <a:pt x="1355394" y="1153349"/>
                  <a:pt x="1373000" y="1266012"/>
                  <a:pt x="1418722" y="1367604"/>
                </a:cubicBezTo>
                <a:cubicBezTo>
                  <a:pt x="1455688" y="1449739"/>
                  <a:pt x="1518962" y="1518333"/>
                  <a:pt x="1580862" y="1583763"/>
                </a:cubicBezTo>
                <a:cubicBezTo>
                  <a:pt x="1874269" y="1893898"/>
                  <a:pt x="1785751" y="1807453"/>
                  <a:pt x="2026746" y="1935022"/>
                </a:cubicBezTo>
                <a:cubicBezTo>
                  <a:pt x="2171016" y="2011390"/>
                  <a:pt x="2067252" y="1973614"/>
                  <a:pt x="2215909" y="2016082"/>
                </a:cubicBezTo>
                <a:cubicBezTo>
                  <a:pt x="2387384" y="2118955"/>
                  <a:pt x="2173663" y="2001961"/>
                  <a:pt x="2364537" y="2070122"/>
                </a:cubicBezTo>
                <a:cubicBezTo>
                  <a:pt x="2402474" y="2083669"/>
                  <a:pt x="2435603" y="2108295"/>
                  <a:pt x="2472630" y="2124162"/>
                </a:cubicBezTo>
                <a:cubicBezTo>
                  <a:pt x="2591417" y="2175064"/>
                  <a:pt x="2512925" y="2132196"/>
                  <a:pt x="2621258" y="2164692"/>
                </a:cubicBezTo>
                <a:cubicBezTo>
                  <a:pt x="2644489" y="2171660"/>
                  <a:pt x="2666297" y="2182705"/>
                  <a:pt x="2688816" y="2191712"/>
                </a:cubicBezTo>
                <a:cubicBezTo>
                  <a:pt x="2870303" y="2146346"/>
                  <a:pt x="2772667" y="2189590"/>
                  <a:pt x="2715839" y="1772903"/>
                </a:cubicBezTo>
                <a:cubicBezTo>
                  <a:pt x="2706979" y="1707934"/>
                  <a:pt x="2684066" y="1645434"/>
                  <a:pt x="2661793" y="1583763"/>
                </a:cubicBezTo>
                <a:cubicBezTo>
                  <a:pt x="2625432" y="1483083"/>
                  <a:pt x="2580482" y="1385715"/>
                  <a:pt x="2540188" y="1286544"/>
                </a:cubicBezTo>
                <a:cubicBezTo>
                  <a:pt x="2521930" y="1241608"/>
                  <a:pt x="2507834" y="1194826"/>
                  <a:pt x="2486141" y="1151444"/>
                </a:cubicBezTo>
                <a:cubicBezTo>
                  <a:pt x="2477133" y="1133431"/>
                  <a:pt x="2468900" y="1115009"/>
                  <a:pt x="2459118" y="1097404"/>
                </a:cubicBezTo>
                <a:cubicBezTo>
                  <a:pt x="2446364" y="1074450"/>
                  <a:pt x="2430328" y="1053341"/>
                  <a:pt x="2418583" y="1029854"/>
                </a:cubicBezTo>
                <a:cubicBezTo>
                  <a:pt x="2407736" y="1008163"/>
                  <a:pt x="2405014" y="982482"/>
                  <a:pt x="2391560" y="962304"/>
                </a:cubicBezTo>
                <a:cubicBezTo>
                  <a:pt x="2368526" y="927758"/>
                  <a:pt x="2334625" y="901520"/>
                  <a:pt x="2310490" y="867735"/>
                </a:cubicBezTo>
                <a:cubicBezTo>
                  <a:pt x="2289385" y="838191"/>
                  <a:pt x="2282119" y="798837"/>
                  <a:pt x="2256444" y="773165"/>
                </a:cubicBezTo>
                <a:cubicBezTo>
                  <a:pt x="2235079" y="751803"/>
                  <a:pt x="2201976" y="746957"/>
                  <a:pt x="2175374" y="732635"/>
                </a:cubicBezTo>
                <a:cubicBezTo>
                  <a:pt x="2143403" y="715422"/>
                  <a:pt x="2112319" y="696608"/>
                  <a:pt x="2080792" y="678595"/>
                </a:cubicBezTo>
                <a:cubicBezTo>
                  <a:pt x="2040257" y="687602"/>
                  <a:pt x="1986533" y="674367"/>
                  <a:pt x="1959188" y="705615"/>
                </a:cubicBezTo>
                <a:cubicBezTo>
                  <a:pt x="1940431" y="727049"/>
                  <a:pt x="1969367" y="763708"/>
                  <a:pt x="1986211" y="786675"/>
                </a:cubicBezTo>
                <a:cubicBezTo>
                  <a:pt x="2020112" y="832897"/>
                  <a:pt x="2063778" y="871571"/>
                  <a:pt x="2107816" y="908265"/>
                </a:cubicBezTo>
                <a:cubicBezTo>
                  <a:pt x="2151256" y="944461"/>
                  <a:pt x="2331593" y="1054228"/>
                  <a:pt x="2378048" y="1070384"/>
                </a:cubicBezTo>
                <a:cubicBezTo>
                  <a:pt x="2429800" y="1088382"/>
                  <a:pt x="2486363" y="1087153"/>
                  <a:pt x="2540188" y="1097404"/>
                </a:cubicBezTo>
                <a:cubicBezTo>
                  <a:pt x="2580978" y="1105173"/>
                  <a:pt x="2621258" y="1115417"/>
                  <a:pt x="2661793" y="1124424"/>
                </a:cubicBezTo>
                <a:cubicBezTo>
                  <a:pt x="2720343" y="1110914"/>
                  <a:pt x="2785271" y="1113704"/>
                  <a:pt x="2837444" y="1083894"/>
                </a:cubicBezTo>
                <a:cubicBezTo>
                  <a:pt x="2857382" y="1072502"/>
                  <a:pt x="2854059" y="1039096"/>
                  <a:pt x="2850956" y="1016344"/>
                </a:cubicBezTo>
                <a:cubicBezTo>
                  <a:pt x="2840328" y="938418"/>
                  <a:pt x="2832930" y="856589"/>
                  <a:pt x="2796909" y="786675"/>
                </a:cubicBezTo>
                <a:cubicBezTo>
                  <a:pt x="2733980" y="664534"/>
                  <a:pt x="2641475" y="583985"/>
                  <a:pt x="2540188" y="502965"/>
                </a:cubicBezTo>
                <a:cubicBezTo>
                  <a:pt x="2522603" y="488899"/>
                  <a:pt x="2507049" y="470797"/>
                  <a:pt x="2486141" y="462435"/>
                </a:cubicBezTo>
                <a:cubicBezTo>
                  <a:pt x="2460704" y="452262"/>
                  <a:pt x="2432095" y="453428"/>
                  <a:pt x="2405072" y="448925"/>
                </a:cubicBezTo>
                <a:cubicBezTo>
                  <a:pt x="2344399" y="481280"/>
                  <a:pt x="2193715" y="553142"/>
                  <a:pt x="2121327" y="611045"/>
                </a:cubicBezTo>
                <a:cubicBezTo>
                  <a:pt x="2078978" y="644920"/>
                  <a:pt x="2040258" y="683098"/>
                  <a:pt x="1999723" y="719125"/>
                </a:cubicBezTo>
                <a:cubicBezTo>
                  <a:pt x="1840152" y="1006316"/>
                  <a:pt x="1881196" y="871068"/>
                  <a:pt x="1837583" y="1110914"/>
                </a:cubicBezTo>
                <a:cubicBezTo>
                  <a:pt x="1869110" y="1241510"/>
                  <a:pt x="1879236" y="1379220"/>
                  <a:pt x="1932164" y="1502703"/>
                </a:cubicBezTo>
                <a:cubicBezTo>
                  <a:pt x="1962378" y="1573194"/>
                  <a:pt x="2029199" y="1621588"/>
                  <a:pt x="2080792" y="1678333"/>
                </a:cubicBezTo>
                <a:cubicBezTo>
                  <a:pt x="2281404" y="1898979"/>
                  <a:pt x="2226790" y="1769482"/>
                  <a:pt x="2499653" y="2124162"/>
                </a:cubicBezTo>
                <a:cubicBezTo>
                  <a:pt x="2583363" y="2232972"/>
                  <a:pt x="2638364" y="2312109"/>
                  <a:pt x="2729351" y="2407872"/>
                </a:cubicBezTo>
                <a:cubicBezTo>
                  <a:pt x="2781995" y="2463279"/>
                  <a:pt x="2837444" y="2515951"/>
                  <a:pt x="2891491" y="2569991"/>
                </a:cubicBezTo>
                <a:cubicBezTo>
                  <a:pt x="2905002" y="2583501"/>
                  <a:pt x="2950397" y="2615770"/>
                  <a:pt x="2932025" y="2610521"/>
                </a:cubicBezTo>
                <a:cubicBezTo>
                  <a:pt x="2818077" y="2577968"/>
                  <a:pt x="2866771" y="2598163"/>
                  <a:pt x="2783397" y="2556481"/>
                </a:cubicBezTo>
                <a:cubicBezTo>
                  <a:pt x="2765382" y="2538468"/>
                  <a:pt x="2748695" y="2519020"/>
                  <a:pt x="2729351" y="2502441"/>
                </a:cubicBezTo>
                <a:cubicBezTo>
                  <a:pt x="2675643" y="2456411"/>
                  <a:pt x="2694091" y="2494204"/>
                  <a:pt x="2634769" y="2434891"/>
                </a:cubicBezTo>
                <a:cubicBezTo>
                  <a:pt x="2600150" y="2400276"/>
                  <a:pt x="2556093" y="2271223"/>
                  <a:pt x="2553700" y="2259262"/>
                </a:cubicBezTo>
                <a:lnTo>
                  <a:pt x="2526676" y="2124162"/>
                </a:lnTo>
                <a:cubicBezTo>
                  <a:pt x="2535684" y="2043102"/>
                  <a:pt x="2503969" y="1945625"/>
                  <a:pt x="2553700" y="1880983"/>
                </a:cubicBezTo>
                <a:cubicBezTo>
                  <a:pt x="2579607" y="1847308"/>
                  <a:pt x="2632972" y="1917314"/>
                  <a:pt x="2661793" y="1948532"/>
                </a:cubicBezTo>
                <a:cubicBezTo>
                  <a:pt x="2689116" y="1978128"/>
                  <a:pt x="2698804" y="2020112"/>
                  <a:pt x="2715839" y="2056612"/>
                </a:cubicBezTo>
                <a:cubicBezTo>
                  <a:pt x="2741176" y="2110899"/>
                  <a:pt x="2767467" y="2173838"/>
                  <a:pt x="2783397" y="2232242"/>
                </a:cubicBezTo>
                <a:cubicBezTo>
                  <a:pt x="2789440" y="2254395"/>
                  <a:pt x="2791927" y="2277376"/>
                  <a:pt x="2796909" y="2299792"/>
                </a:cubicBezTo>
                <a:cubicBezTo>
                  <a:pt x="2800938" y="2317918"/>
                  <a:pt x="2805917" y="2335819"/>
                  <a:pt x="2810421" y="2353832"/>
                </a:cubicBezTo>
                <a:cubicBezTo>
                  <a:pt x="2796909" y="2389858"/>
                  <a:pt x="2790545" y="2429451"/>
                  <a:pt x="2769886" y="2461911"/>
                </a:cubicBezTo>
                <a:cubicBezTo>
                  <a:pt x="2757795" y="2480908"/>
                  <a:pt x="2731763" y="2486519"/>
                  <a:pt x="2715839" y="2502441"/>
                </a:cubicBezTo>
                <a:cubicBezTo>
                  <a:pt x="2704357" y="2513922"/>
                  <a:pt x="2700298" y="2531490"/>
                  <a:pt x="2688816" y="2542971"/>
                </a:cubicBezTo>
                <a:cubicBezTo>
                  <a:pt x="2682699" y="2549088"/>
                  <a:pt x="2609576" y="2602851"/>
                  <a:pt x="2594235" y="2610521"/>
                </a:cubicBezTo>
                <a:cubicBezTo>
                  <a:pt x="2567447" y="2623914"/>
                  <a:pt x="2510368" y="2633137"/>
                  <a:pt x="2486141" y="2637541"/>
                </a:cubicBezTo>
                <a:cubicBezTo>
                  <a:pt x="2383702" y="2656164"/>
                  <a:pt x="2393871" y="2652171"/>
                  <a:pt x="2269955" y="2664561"/>
                </a:cubicBezTo>
                <a:cubicBezTo>
                  <a:pt x="2152854" y="2651051"/>
                  <a:pt x="2031369" y="2658532"/>
                  <a:pt x="1918653" y="2624031"/>
                </a:cubicBezTo>
                <a:cubicBezTo>
                  <a:pt x="1806932" y="2589835"/>
                  <a:pt x="1711754" y="2515412"/>
                  <a:pt x="1607885" y="2461911"/>
                </a:cubicBezTo>
                <a:cubicBezTo>
                  <a:pt x="1563121" y="2438854"/>
                  <a:pt x="1513053" y="2424572"/>
                  <a:pt x="1472769" y="2394362"/>
                </a:cubicBezTo>
                <a:cubicBezTo>
                  <a:pt x="1436738" y="2367342"/>
                  <a:pt x="1398571" y="2342957"/>
                  <a:pt x="1364676" y="2313302"/>
                </a:cubicBezTo>
                <a:cubicBezTo>
                  <a:pt x="1326328" y="2279752"/>
                  <a:pt x="1293834" y="2239986"/>
                  <a:pt x="1256583" y="2205222"/>
                </a:cubicBezTo>
                <a:cubicBezTo>
                  <a:pt x="1226227" y="2176893"/>
                  <a:pt x="1192611" y="2152217"/>
                  <a:pt x="1162001" y="2124162"/>
                </a:cubicBezTo>
                <a:cubicBezTo>
                  <a:pt x="1138525" y="2102645"/>
                  <a:pt x="1119091" y="2076776"/>
                  <a:pt x="1094443" y="2056612"/>
                </a:cubicBezTo>
                <a:cubicBezTo>
                  <a:pt x="1046425" y="2017330"/>
                  <a:pt x="1007539" y="2010618"/>
                  <a:pt x="972838" y="1962042"/>
                </a:cubicBezTo>
                <a:cubicBezTo>
                  <a:pt x="961131" y="1945654"/>
                  <a:pt x="954823" y="1926016"/>
                  <a:pt x="945815" y="1908003"/>
                </a:cubicBezTo>
                <a:cubicBezTo>
                  <a:pt x="941311" y="1849460"/>
                  <a:pt x="939587" y="1790636"/>
                  <a:pt x="932303" y="1732373"/>
                </a:cubicBezTo>
                <a:cubicBezTo>
                  <a:pt x="930536" y="1718242"/>
                  <a:pt x="924402" y="1704932"/>
                  <a:pt x="918792" y="1691843"/>
                </a:cubicBezTo>
                <a:cubicBezTo>
                  <a:pt x="898222" y="1643853"/>
                  <a:pt x="891882" y="1637973"/>
                  <a:pt x="864745" y="1597273"/>
                </a:cubicBezTo>
                <a:cubicBezTo>
                  <a:pt x="878257" y="1583763"/>
                  <a:pt x="889381" y="1567341"/>
                  <a:pt x="905280" y="1556743"/>
                </a:cubicBezTo>
                <a:cubicBezTo>
                  <a:pt x="964924" y="1516985"/>
                  <a:pt x="1042038" y="1497653"/>
                  <a:pt x="1107955" y="1475683"/>
                </a:cubicBezTo>
                <a:cubicBezTo>
                  <a:pt x="1139482" y="1448663"/>
                  <a:pt x="1167987" y="1417654"/>
                  <a:pt x="1202536" y="1394624"/>
                </a:cubicBezTo>
                <a:cubicBezTo>
                  <a:pt x="1222635" y="1381226"/>
                  <a:pt x="1374650" y="1308785"/>
                  <a:pt x="1405211" y="1300054"/>
                </a:cubicBezTo>
                <a:cubicBezTo>
                  <a:pt x="1435833" y="1291306"/>
                  <a:pt x="1468265" y="1291047"/>
                  <a:pt x="1499792" y="1286544"/>
                </a:cubicBezTo>
                <a:cubicBezTo>
                  <a:pt x="1612389" y="1291047"/>
                  <a:pt x="1725102" y="1293238"/>
                  <a:pt x="1837583" y="1300054"/>
                </a:cubicBezTo>
                <a:cubicBezTo>
                  <a:pt x="1873828" y="1302250"/>
                  <a:pt x="1909480" y="1310669"/>
                  <a:pt x="1945676" y="1313564"/>
                </a:cubicBezTo>
                <a:cubicBezTo>
                  <a:pt x="2022130" y="1319680"/>
                  <a:pt x="2098808" y="1322571"/>
                  <a:pt x="2175374" y="1327074"/>
                </a:cubicBezTo>
                <a:cubicBezTo>
                  <a:pt x="2211405" y="1336081"/>
                  <a:pt x="2246614" y="1349488"/>
                  <a:pt x="2283467" y="1354094"/>
                </a:cubicBezTo>
                <a:cubicBezTo>
                  <a:pt x="2355112" y="1363049"/>
                  <a:pt x="2428518" y="1355234"/>
                  <a:pt x="2499653" y="1367604"/>
                </a:cubicBezTo>
                <a:cubicBezTo>
                  <a:pt x="2545637" y="1375600"/>
                  <a:pt x="2651230" y="1440698"/>
                  <a:pt x="2688816" y="1462173"/>
                </a:cubicBezTo>
                <a:cubicBezTo>
                  <a:pt x="2711335" y="1493696"/>
                  <a:pt x="2731840" y="1526761"/>
                  <a:pt x="2756374" y="1556743"/>
                </a:cubicBezTo>
                <a:cubicBezTo>
                  <a:pt x="2772508" y="1576460"/>
                  <a:pt x="2796288" y="1589586"/>
                  <a:pt x="2810421" y="1610783"/>
                </a:cubicBezTo>
                <a:cubicBezTo>
                  <a:pt x="2823874" y="1630961"/>
                  <a:pt x="2826597" y="1656642"/>
                  <a:pt x="2837444" y="1678333"/>
                </a:cubicBezTo>
                <a:cubicBezTo>
                  <a:pt x="2844706" y="1692856"/>
                  <a:pt x="2875949" y="1707382"/>
                  <a:pt x="2864467" y="1718863"/>
                </a:cubicBezTo>
                <a:cubicBezTo>
                  <a:pt x="2851336" y="1731993"/>
                  <a:pt x="2828436" y="1709856"/>
                  <a:pt x="2810421" y="1705353"/>
                </a:cubicBezTo>
                <a:cubicBezTo>
                  <a:pt x="2738359" y="1574757"/>
                  <a:pt x="2659364" y="1447753"/>
                  <a:pt x="2594235" y="1313564"/>
                </a:cubicBezTo>
                <a:cubicBezTo>
                  <a:pt x="2510577" y="1141200"/>
                  <a:pt x="2433987" y="965238"/>
                  <a:pt x="2364537" y="786675"/>
                </a:cubicBezTo>
                <a:cubicBezTo>
                  <a:pt x="2301270" y="624008"/>
                  <a:pt x="2268828" y="511144"/>
                  <a:pt x="2175374" y="367866"/>
                </a:cubicBezTo>
                <a:cubicBezTo>
                  <a:pt x="2130877" y="299645"/>
                  <a:pt x="2068033" y="212814"/>
                  <a:pt x="1986211" y="178726"/>
                </a:cubicBezTo>
                <a:cubicBezTo>
                  <a:pt x="1960922" y="168190"/>
                  <a:pt x="1932164" y="169719"/>
                  <a:pt x="1905141" y="165216"/>
                </a:cubicBezTo>
                <a:cubicBezTo>
                  <a:pt x="1833079" y="183229"/>
                  <a:pt x="1758369" y="192816"/>
                  <a:pt x="1688955" y="219256"/>
                </a:cubicBezTo>
                <a:cubicBezTo>
                  <a:pt x="1661281" y="229797"/>
                  <a:pt x="1570284" y="322909"/>
                  <a:pt x="1553839" y="340846"/>
                </a:cubicBezTo>
                <a:cubicBezTo>
                  <a:pt x="1525780" y="371452"/>
                  <a:pt x="1502131" y="406058"/>
                  <a:pt x="1472769" y="435416"/>
                </a:cubicBezTo>
                <a:cubicBezTo>
                  <a:pt x="1447895" y="460287"/>
                  <a:pt x="1415559" y="477120"/>
                  <a:pt x="1391699" y="502965"/>
                </a:cubicBezTo>
                <a:cubicBezTo>
                  <a:pt x="1327366" y="572650"/>
                  <a:pt x="1277532" y="666199"/>
                  <a:pt x="1229559" y="746145"/>
                </a:cubicBezTo>
                <a:cubicBezTo>
                  <a:pt x="1220551" y="777668"/>
                  <a:pt x="1212316" y="809423"/>
                  <a:pt x="1202536" y="840715"/>
                </a:cubicBezTo>
                <a:cubicBezTo>
                  <a:pt x="1189791" y="881492"/>
                  <a:pt x="1165702" y="919742"/>
                  <a:pt x="1162001" y="962304"/>
                </a:cubicBezTo>
                <a:cubicBezTo>
                  <a:pt x="1156525" y="1025274"/>
                  <a:pt x="1158594" y="1090543"/>
                  <a:pt x="1175513" y="1151444"/>
                </a:cubicBezTo>
                <a:cubicBezTo>
                  <a:pt x="1182332" y="1175990"/>
                  <a:pt x="1208955" y="1190501"/>
                  <a:pt x="1229559" y="1205484"/>
                </a:cubicBezTo>
                <a:cubicBezTo>
                  <a:pt x="1258926" y="1226839"/>
                  <a:pt x="1293596" y="1239891"/>
                  <a:pt x="1324141" y="1259524"/>
                </a:cubicBezTo>
                <a:cubicBezTo>
                  <a:pt x="1356731" y="1280472"/>
                  <a:pt x="1383814" y="1310269"/>
                  <a:pt x="1418722" y="1327074"/>
                </a:cubicBezTo>
                <a:cubicBezTo>
                  <a:pt x="1697765" y="1461411"/>
                  <a:pt x="1609843" y="1411773"/>
                  <a:pt x="1824071" y="1462173"/>
                </a:cubicBezTo>
                <a:cubicBezTo>
                  <a:pt x="1855988" y="1469682"/>
                  <a:pt x="1886568" y="1482439"/>
                  <a:pt x="1918653" y="1489193"/>
                </a:cubicBezTo>
                <a:cubicBezTo>
                  <a:pt x="2059932" y="1518932"/>
                  <a:pt x="2099789" y="1517796"/>
                  <a:pt x="2242932" y="1529723"/>
                </a:cubicBezTo>
                <a:cubicBezTo>
                  <a:pt x="2265451" y="1538730"/>
                  <a:pt x="2287091" y="1550362"/>
                  <a:pt x="2310490" y="1556743"/>
                </a:cubicBezTo>
                <a:cubicBezTo>
                  <a:pt x="2440126" y="1592094"/>
                  <a:pt x="2650899" y="1560280"/>
                  <a:pt x="2742863" y="1556743"/>
                </a:cubicBezTo>
                <a:cubicBezTo>
                  <a:pt x="2783398" y="1507207"/>
                  <a:pt x="2831087" y="1462748"/>
                  <a:pt x="2864467" y="1408134"/>
                </a:cubicBezTo>
                <a:cubicBezTo>
                  <a:pt x="2881564" y="1380160"/>
                  <a:pt x="2881122" y="1344666"/>
                  <a:pt x="2891491" y="1313564"/>
                </a:cubicBezTo>
                <a:cubicBezTo>
                  <a:pt x="2942365" y="1160962"/>
                  <a:pt x="2899651" y="1321461"/>
                  <a:pt x="2932025" y="1191974"/>
                </a:cubicBezTo>
                <a:cubicBezTo>
                  <a:pt x="2927521" y="1178464"/>
                  <a:pt x="2932561" y="1153785"/>
                  <a:pt x="2918514" y="1151444"/>
                </a:cubicBezTo>
                <a:cubicBezTo>
                  <a:pt x="2820027" y="1135031"/>
                  <a:pt x="2776837" y="1149576"/>
                  <a:pt x="2715839" y="1205484"/>
                </a:cubicBezTo>
                <a:cubicBezTo>
                  <a:pt x="2678277" y="1239912"/>
                  <a:pt x="2607746" y="1313564"/>
                  <a:pt x="2607746" y="1313564"/>
                </a:cubicBezTo>
                <a:cubicBezTo>
                  <a:pt x="2598738" y="1340584"/>
                  <a:pt x="2588218" y="1367146"/>
                  <a:pt x="2580723" y="1394624"/>
                </a:cubicBezTo>
                <a:cubicBezTo>
                  <a:pt x="2542450" y="1534939"/>
                  <a:pt x="2566458" y="1719220"/>
                  <a:pt x="2580723" y="1840453"/>
                </a:cubicBezTo>
                <a:cubicBezTo>
                  <a:pt x="2584253" y="1870456"/>
                  <a:pt x="2608756" y="1894011"/>
                  <a:pt x="2621258" y="1921513"/>
                </a:cubicBezTo>
                <a:cubicBezTo>
                  <a:pt x="2631294" y="1943590"/>
                  <a:pt x="2635427" y="1968498"/>
                  <a:pt x="2648281" y="1989062"/>
                </a:cubicBezTo>
                <a:cubicBezTo>
                  <a:pt x="2668475" y="2021369"/>
                  <a:pt x="2725911" y="2056584"/>
                  <a:pt x="2756374" y="2070122"/>
                </a:cubicBezTo>
                <a:cubicBezTo>
                  <a:pt x="2773344" y="2077663"/>
                  <a:pt x="2792405" y="2079129"/>
                  <a:pt x="2810421" y="2083632"/>
                </a:cubicBezTo>
                <a:cubicBezTo>
                  <a:pt x="2850956" y="2074625"/>
                  <a:pt x="2916213" y="2095007"/>
                  <a:pt x="2932025" y="2056612"/>
                </a:cubicBezTo>
                <a:cubicBezTo>
                  <a:pt x="2986351" y="1924694"/>
                  <a:pt x="2872279" y="1798934"/>
                  <a:pt x="2796909" y="1718863"/>
                </a:cubicBezTo>
                <a:cubicBezTo>
                  <a:pt x="2705829" y="1622102"/>
                  <a:pt x="2666505" y="1605861"/>
                  <a:pt x="2540188" y="1556743"/>
                </a:cubicBezTo>
                <a:cubicBezTo>
                  <a:pt x="2509629" y="1544860"/>
                  <a:pt x="2477949" y="1535113"/>
                  <a:pt x="2445607" y="1529723"/>
                </a:cubicBezTo>
                <a:cubicBezTo>
                  <a:pt x="2396537" y="1521546"/>
                  <a:pt x="2346522" y="1520716"/>
                  <a:pt x="2296979" y="1516213"/>
                </a:cubicBezTo>
                <a:cubicBezTo>
                  <a:pt x="2220413" y="1547736"/>
                  <a:pt x="2137499" y="1566902"/>
                  <a:pt x="2067281" y="1610783"/>
                </a:cubicBezTo>
                <a:cubicBezTo>
                  <a:pt x="2026683" y="1636154"/>
                  <a:pt x="1999735" y="1679354"/>
                  <a:pt x="1972699" y="1718863"/>
                </a:cubicBezTo>
                <a:cubicBezTo>
                  <a:pt x="1940832" y="1765432"/>
                  <a:pt x="1916867" y="1817003"/>
                  <a:pt x="1891629" y="1867473"/>
                </a:cubicBezTo>
                <a:cubicBezTo>
                  <a:pt x="1888240" y="1874249"/>
                  <a:pt x="1820972" y="2022777"/>
                  <a:pt x="1810560" y="2056612"/>
                </a:cubicBezTo>
                <a:cubicBezTo>
                  <a:pt x="1799638" y="2092105"/>
                  <a:pt x="1792544" y="2128665"/>
                  <a:pt x="1783536" y="2164692"/>
                </a:cubicBezTo>
                <a:cubicBezTo>
                  <a:pt x="1788040" y="2245752"/>
                  <a:pt x="1760737" y="2335260"/>
                  <a:pt x="1797048" y="2407872"/>
                </a:cubicBezTo>
                <a:cubicBezTo>
                  <a:pt x="1811713" y="2437198"/>
                  <a:pt x="1888008" y="2413440"/>
                  <a:pt x="1891629" y="2380852"/>
                </a:cubicBezTo>
                <a:cubicBezTo>
                  <a:pt x="1897500" y="2328021"/>
                  <a:pt x="1728508" y="2232565"/>
                  <a:pt x="1702467" y="2218732"/>
                </a:cubicBezTo>
                <a:cubicBezTo>
                  <a:pt x="1356440" y="2034928"/>
                  <a:pt x="1482318" y="2072630"/>
                  <a:pt x="1202536" y="2029592"/>
                </a:cubicBezTo>
                <a:cubicBezTo>
                  <a:pt x="1134978" y="2047605"/>
                  <a:pt x="1060983" y="2049680"/>
                  <a:pt x="999861" y="2083632"/>
                </a:cubicBezTo>
                <a:cubicBezTo>
                  <a:pt x="971743" y="2099251"/>
                  <a:pt x="938239" y="2238487"/>
                  <a:pt x="932303" y="2259262"/>
                </a:cubicBezTo>
                <a:cubicBezTo>
                  <a:pt x="950319" y="2349328"/>
                  <a:pt x="946500" y="2446706"/>
                  <a:pt x="986350" y="2529461"/>
                </a:cubicBezTo>
                <a:cubicBezTo>
                  <a:pt x="1010571" y="2579760"/>
                  <a:pt x="1106459" y="2623283"/>
                  <a:pt x="1162001" y="2651051"/>
                </a:cubicBezTo>
                <a:cubicBezTo>
                  <a:pt x="1198032" y="2646548"/>
                  <a:pt x="1238216" y="2654927"/>
                  <a:pt x="1270094" y="2637541"/>
                </a:cubicBezTo>
                <a:cubicBezTo>
                  <a:pt x="1293148" y="2624968"/>
                  <a:pt x="1303414" y="2595240"/>
                  <a:pt x="1310629" y="2569991"/>
                </a:cubicBezTo>
                <a:cubicBezTo>
                  <a:pt x="1313478" y="2560019"/>
                  <a:pt x="1337464" y="2315182"/>
                  <a:pt x="1337652" y="2313302"/>
                </a:cubicBezTo>
                <a:cubicBezTo>
                  <a:pt x="1324140" y="2214229"/>
                  <a:pt x="1335073" y="2108588"/>
                  <a:pt x="1297117" y="2016082"/>
                </a:cubicBezTo>
                <a:cubicBezTo>
                  <a:pt x="1268485" y="1946300"/>
                  <a:pt x="1147498" y="1791923"/>
                  <a:pt x="1053908" y="1732373"/>
                </a:cubicBezTo>
                <a:cubicBezTo>
                  <a:pt x="1028418" y="1716154"/>
                  <a:pt x="1001232" y="1702167"/>
                  <a:pt x="972838" y="1691843"/>
                </a:cubicBezTo>
                <a:cubicBezTo>
                  <a:pt x="951255" y="1683996"/>
                  <a:pt x="927799" y="1682836"/>
                  <a:pt x="905280" y="1678333"/>
                </a:cubicBezTo>
                <a:cubicBezTo>
                  <a:pt x="873753" y="1687340"/>
                  <a:pt x="833885" y="1682170"/>
                  <a:pt x="810699" y="1705353"/>
                </a:cubicBezTo>
                <a:cubicBezTo>
                  <a:pt x="791328" y="1724721"/>
                  <a:pt x="794461" y="1759156"/>
                  <a:pt x="797187" y="1786413"/>
                </a:cubicBezTo>
                <a:cubicBezTo>
                  <a:pt x="803604" y="1850571"/>
                  <a:pt x="801953" y="1921905"/>
                  <a:pt x="837722" y="1975552"/>
                </a:cubicBezTo>
                <a:cubicBezTo>
                  <a:pt x="878699" y="2037010"/>
                  <a:pt x="952289" y="2069120"/>
                  <a:pt x="1013373" y="2110652"/>
                </a:cubicBezTo>
                <a:cubicBezTo>
                  <a:pt x="1065114" y="2145832"/>
                  <a:pt x="1118455" y="2179549"/>
                  <a:pt x="1175513" y="2205222"/>
                </a:cubicBezTo>
                <a:cubicBezTo>
                  <a:pt x="1209382" y="2220461"/>
                  <a:pt x="1248108" y="2221321"/>
                  <a:pt x="1283606" y="2232242"/>
                </a:cubicBezTo>
                <a:cubicBezTo>
                  <a:pt x="1306787" y="2239374"/>
                  <a:pt x="1328645" y="2250255"/>
                  <a:pt x="1351164" y="2259262"/>
                </a:cubicBezTo>
                <a:cubicBezTo>
                  <a:pt x="1373683" y="2236745"/>
                  <a:pt x="1413187" y="2223073"/>
                  <a:pt x="1418722" y="2191712"/>
                </a:cubicBezTo>
                <a:cubicBezTo>
                  <a:pt x="1437893" y="2083090"/>
                  <a:pt x="1354807" y="1945345"/>
                  <a:pt x="1297117" y="1867473"/>
                </a:cubicBezTo>
                <a:cubicBezTo>
                  <a:pt x="1243903" y="1795644"/>
                  <a:pt x="1176699" y="1735111"/>
                  <a:pt x="1121466" y="1664823"/>
                </a:cubicBezTo>
                <a:cubicBezTo>
                  <a:pt x="1077470" y="1608834"/>
                  <a:pt x="1044668" y="1544535"/>
                  <a:pt x="999861" y="1489193"/>
                </a:cubicBezTo>
                <a:cubicBezTo>
                  <a:pt x="967800" y="1449593"/>
                  <a:pt x="922721" y="1421586"/>
                  <a:pt x="891768" y="1381114"/>
                </a:cubicBezTo>
                <a:cubicBezTo>
                  <a:pt x="691986" y="1119893"/>
                  <a:pt x="907662" y="1342966"/>
                  <a:pt x="783675" y="1218994"/>
                </a:cubicBezTo>
                <a:cubicBezTo>
                  <a:pt x="760875" y="1150600"/>
                  <a:pt x="754315" y="1175225"/>
                  <a:pt x="864745" y="1164954"/>
                </a:cubicBezTo>
                <a:lnTo>
                  <a:pt x="1351164" y="1124424"/>
                </a:lnTo>
                <a:cubicBezTo>
                  <a:pt x="1364676" y="1101907"/>
                  <a:pt x="1384484" y="1082123"/>
                  <a:pt x="1391699" y="1056874"/>
                </a:cubicBezTo>
                <a:cubicBezTo>
                  <a:pt x="1427808" y="930510"/>
                  <a:pt x="1381350" y="601278"/>
                  <a:pt x="1378187" y="557005"/>
                </a:cubicBezTo>
                <a:cubicBezTo>
                  <a:pt x="1405420" y="516161"/>
                  <a:pt x="1415574" y="495193"/>
                  <a:pt x="1459257" y="462435"/>
                </a:cubicBezTo>
                <a:cubicBezTo>
                  <a:pt x="1491063" y="438584"/>
                  <a:pt x="1561681" y="419292"/>
                  <a:pt x="1594373" y="408396"/>
                </a:cubicBezTo>
                <a:cubicBezTo>
                  <a:pt x="1702466" y="412899"/>
                  <a:pt x="1813874" y="394966"/>
                  <a:pt x="1918653" y="421906"/>
                </a:cubicBezTo>
                <a:cubicBezTo>
                  <a:pt x="1977980" y="437160"/>
                  <a:pt x="2019308" y="491893"/>
                  <a:pt x="2067281" y="529985"/>
                </a:cubicBezTo>
                <a:cubicBezTo>
                  <a:pt x="2172502" y="613533"/>
                  <a:pt x="2274535" y="701020"/>
                  <a:pt x="2378048" y="786675"/>
                </a:cubicBezTo>
                <a:lnTo>
                  <a:pt x="2459118" y="854225"/>
                </a:lnTo>
                <a:cubicBezTo>
                  <a:pt x="2481438" y="872485"/>
                  <a:pt x="2500882" y="895370"/>
                  <a:pt x="2526676" y="908265"/>
                </a:cubicBezTo>
                <a:cubicBezTo>
                  <a:pt x="2593462" y="941654"/>
                  <a:pt x="2561615" y="928917"/>
                  <a:pt x="2621258" y="948794"/>
                </a:cubicBezTo>
                <a:cubicBezTo>
                  <a:pt x="2630266" y="980317"/>
                  <a:pt x="2635557" y="1013149"/>
                  <a:pt x="2648281" y="1043364"/>
                </a:cubicBezTo>
                <a:cubicBezTo>
                  <a:pt x="2705411" y="1179031"/>
                  <a:pt x="2732117" y="1219305"/>
                  <a:pt x="2823932" y="1327074"/>
                </a:cubicBezTo>
                <a:cubicBezTo>
                  <a:pt x="3030060" y="1569021"/>
                  <a:pt x="2972178" y="1512024"/>
                  <a:pt x="3134700" y="1651313"/>
                </a:cubicBezTo>
                <a:cubicBezTo>
                  <a:pt x="3130196" y="1696346"/>
                  <a:pt x="3136836" y="1743946"/>
                  <a:pt x="3121188" y="1786413"/>
                </a:cubicBezTo>
                <a:cubicBezTo>
                  <a:pt x="3104346" y="1832122"/>
                  <a:pt x="3068435" y="1868366"/>
                  <a:pt x="3040119" y="1908003"/>
                </a:cubicBezTo>
                <a:cubicBezTo>
                  <a:pt x="3023357" y="1931467"/>
                  <a:pt x="3006464" y="1955163"/>
                  <a:pt x="2986072" y="1975552"/>
                </a:cubicBezTo>
                <a:cubicBezTo>
                  <a:pt x="2974589" y="1987033"/>
                  <a:pt x="2958670" y="1993022"/>
                  <a:pt x="2945537" y="2002572"/>
                </a:cubicBezTo>
                <a:cubicBezTo>
                  <a:pt x="2909113" y="2029059"/>
                  <a:pt x="2873475" y="2056612"/>
                  <a:pt x="2837444" y="2083632"/>
                </a:cubicBezTo>
                <a:cubicBezTo>
                  <a:pt x="2629301" y="2239720"/>
                  <a:pt x="2493010" y="2333454"/>
                  <a:pt x="2296979" y="2529461"/>
                </a:cubicBezTo>
                <a:cubicBezTo>
                  <a:pt x="2136868" y="2689552"/>
                  <a:pt x="2187217" y="2619780"/>
                  <a:pt x="2121327" y="2718601"/>
                </a:cubicBezTo>
                <a:cubicBezTo>
                  <a:pt x="2134839" y="2736614"/>
                  <a:pt x="2140955" y="2764279"/>
                  <a:pt x="2161862" y="2772641"/>
                </a:cubicBezTo>
                <a:cubicBezTo>
                  <a:pt x="2320305" y="2836010"/>
                  <a:pt x="2368119" y="2784957"/>
                  <a:pt x="2526676" y="2732111"/>
                </a:cubicBezTo>
                <a:cubicBezTo>
                  <a:pt x="2598738" y="2633038"/>
                  <a:pt x="2805900" y="2539938"/>
                  <a:pt x="2742863" y="2434891"/>
                </a:cubicBezTo>
                <a:cubicBezTo>
                  <a:pt x="2729351" y="2412375"/>
                  <a:pt x="2724846" y="2380851"/>
                  <a:pt x="2702328" y="2367342"/>
                </a:cubicBezTo>
                <a:cubicBezTo>
                  <a:pt x="2675018" y="2350958"/>
                  <a:pt x="2639098" y="2359430"/>
                  <a:pt x="2607746" y="2353832"/>
                </a:cubicBezTo>
                <a:cubicBezTo>
                  <a:pt x="2512964" y="2336909"/>
                  <a:pt x="2418583" y="2317805"/>
                  <a:pt x="2324002" y="2299792"/>
                </a:cubicBezTo>
                <a:cubicBezTo>
                  <a:pt x="2130335" y="2304295"/>
                  <a:pt x="1936443" y="2302940"/>
                  <a:pt x="1743001" y="2313302"/>
                </a:cubicBezTo>
                <a:cubicBezTo>
                  <a:pt x="1683847" y="2316471"/>
                  <a:pt x="1626384" y="2335403"/>
                  <a:pt x="1567350" y="2340322"/>
                </a:cubicBezTo>
                <a:cubicBezTo>
                  <a:pt x="1464021" y="2348932"/>
                  <a:pt x="1360172" y="2349329"/>
                  <a:pt x="1256583" y="2353832"/>
                </a:cubicBezTo>
                <a:cubicBezTo>
                  <a:pt x="881820" y="2166474"/>
                  <a:pt x="1138557" y="2311484"/>
                  <a:pt x="864745" y="2124162"/>
                </a:cubicBezTo>
                <a:cubicBezTo>
                  <a:pt x="745224" y="2042394"/>
                  <a:pt x="732597" y="2055295"/>
                  <a:pt x="608024" y="1948532"/>
                </a:cubicBezTo>
                <a:cubicBezTo>
                  <a:pt x="590927" y="1933879"/>
                  <a:pt x="579981" y="1913228"/>
                  <a:pt x="567489" y="1894493"/>
                </a:cubicBezTo>
                <a:cubicBezTo>
                  <a:pt x="533639" y="1843725"/>
                  <a:pt x="519009" y="1816621"/>
                  <a:pt x="499931" y="1759393"/>
                </a:cubicBezTo>
                <a:cubicBezTo>
                  <a:pt x="494059" y="1741778"/>
                  <a:pt x="490923" y="1723366"/>
                  <a:pt x="486419" y="1705353"/>
                </a:cubicBezTo>
                <a:cubicBezTo>
                  <a:pt x="531458" y="1633300"/>
                  <a:pt x="549748" y="1534653"/>
                  <a:pt x="621536" y="1489193"/>
                </a:cubicBezTo>
                <a:cubicBezTo>
                  <a:pt x="698489" y="1440462"/>
                  <a:pt x="800687" y="1447787"/>
                  <a:pt x="891768" y="1448663"/>
                </a:cubicBezTo>
                <a:cubicBezTo>
                  <a:pt x="1270505" y="1452304"/>
                  <a:pt x="1648420" y="1484690"/>
                  <a:pt x="2026746" y="1502703"/>
                </a:cubicBezTo>
                <a:cubicBezTo>
                  <a:pt x="2095567" y="1548578"/>
                  <a:pt x="2086812" y="1556245"/>
                  <a:pt x="2040257" y="1408134"/>
                </a:cubicBezTo>
                <a:cubicBezTo>
                  <a:pt x="2003103" y="1289931"/>
                  <a:pt x="1981091" y="1163897"/>
                  <a:pt x="1918653" y="1056874"/>
                </a:cubicBezTo>
                <a:cubicBezTo>
                  <a:pt x="1887126" y="1002834"/>
                  <a:pt x="1861612" y="944804"/>
                  <a:pt x="1824071" y="894755"/>
                </a:cubicBezTo>
                <a:cubicBezTo>
                  <a:pt x="1793497" y="853995"/>
                  <a:pt x="1753084" y="821594"/>
                  <a:pt x="1715978" y="786675"/>
                </a:cubicBezTo>
                <a:cubicBezTo>
                  <a:pt x="1676485" y="749509"/>
                  <a:pt x="1638803" y="709692"/>
                  <a:pt x="1594373" y="678595"/>
                </a:cubicBezTo>
                <a:cubicBezTo>
                  <a:pt x="1569050" y="660871"/>
                  <a:pt x="1435995" y="586279"/>
                  <a:pt x="1378187" y="570515"/>
                </a:cubicBezTo>
                <a:cubicBezTo>
                  <a:pt x="1351756" y="563307"/>
                  <a:pt x="1324140" y="561508"/>
                  <a:pt x="1297117" y="557005"/>
                </a:cubicBezTo>
                <a:cubicBezTo>
                  <a:pt x="1256582" y="579522"/>
                  <a:pt x="1191361" y="580979"/>
                  <a:pt x="1175513" y="624555"/>
                </a:cubicBezTo>
                <a:cubicBezTo>
                  <a:pt x="1104646" y="819415"/>
                  <a:pt x="1214020" y="877258"/>
                  <a:pt x="1310629" y="1002834"/>
                </a:cubicBezTo>
                <a:cubicBezTo>
                  <a:pt x="1361709" y="1069229"/>
                  <a:pt x="1407498" y="1139617"/>
                  <a:pt x="1459257" y="1205484"/>
                </a:cubicBezTo>
                <a:cubicBezTo>
                  <a:pt x="1652679" y="1451628"/>
                  <a:pt x="1563784" y="1323508"/>
                  <a:pt x="1797048" y="1556743"/>
                </a:cubicBezTo>
                <a:cubicBezTo>
                  <a:pt x="1848891" y="1608580"/>
                  <a:pt x="1891720" y="1669229"/>
                  <a:pt x="1945676" y="1718863"/>
                </a:cubicBezTo>
                <a:cubicBezTo>
                  <a:pt x="2027556" y="1794183"/>
                  <a:pt x="2324522" y="2010886"/>
                  <a:pt x="2405072" y="2043102"/>
                </a:cubicBezTo>
                <a:cubicBezTo>
                  <a:pt x="2450111" y="2061115"/>
                  <a:pt x="2496297" y="2076490"/>
                  <a:pt x="2540188" y="2097142"/>
                </a:cubicBezTo>
                <a:cubicBezTo>
                  <a:pt x="2763890" y="2202401"/>
                  <a:pt x="2474727" y="2099595"/>
                  <a:pt x="2796909" y="2232242"/>
                </a:cubicBezTo>
                <a:cubicBezTo>
                  <a:pt x="2818145" y="2240985"/>
                  <a:pt x="2841948" y="2241249"/>
                  <a:pt x="2864467" y="2245752"/>
                </a:cubicBezTo>
                <a:cubicBezTo>
                  <a:pt x="2882483" y="2236745"/>
                  <a:pt x="2916289" y="2238750"/>
                  <a:pt x="2918514" y="2218732"/>
                </a:cubicBezTo>
                <a:cubicBezTo>
                  <a:pt x="2931615" y="2100838"/>
                  <a:pt x="2933621" y="1925103"/>
                  <a:pt x="2877979" y="1799923"/>
                </a:cubicBezTo>
                <a:cubicBezTo>
                  <a:pt x="2871384" y="1785085"/>
                  <a:pt x="2859964" y="1772903"/>
                  <a:pt x="2850956" y="1759393"/>
                </a:cubicBezTo>
                <a:cubicBezTo>
                  <a:pt x="2846452" y="1741380"/>
                  <a:pt x="2842330" y="1723266"/>
                  <a:pt x="2837444" y="1705353"/>
                </a:cubicBezTo>
                <a:cubicBezTo>
                  <a:pt x="2828817" y="1673723"/>
                  <a:pt x="2816464" y="1643006"/>
                  <a:pt x="2810421" y="1610783"/>
                </a:cubicBezTo>
                <a:cubicBezTo>
                  <a:pt x="2773597" y="1414415"/>
                  <a:pt x="2831777" y="1532721"/>
                  <a:pt x="2756374" y="1273034"/>
                </a:cubicBezTo>
                <a:cubicBezTo>
                  <a:pt x="2720551" y="1149660"/>
                  <a:pt x="2673255" y="1047557"/>
                  <a:pt x="2594235" y="948794"/>
                </a:cubicBezTo>
                <a:cubicBezTo>
                  <a:pt x="2564242" y="911307"/>
                  <a:pt x="2498072" y="844691"/>
                  <a:pt x="2445607" y="827205"/>
                </a:cubicBezTo>
                <a:cubicBezTo>
                  <a:pt x="2415394" y="817135"/>
                  <a:pt x="2382552" y="818198"/>
                  <a:pt x="2351025" y="813695"/>
                </a:cubicBezTo>
                <a:cubicBezTo>
                  <a:pt x="2333010" y="836212"/>
                  <a:pt x="2310652" y="855856"/>
                  <a:pt x="2296979" y="881245"/>
                </a:cubicBezTo>
                <a:cubicBezTo>
                  <a:pt x="2278735" y="915122"/>
                  <a:pt x="2272717" y="954458"/>
                  <a:pt x="2256444" y="989324"/>
                </a:cubicBezTo>
                <a:cubicBezTo>
                  <a:pt x="2241088" y="1022225"/>
                  <a:pt x="2219485" y="1051858"/>
                  <a:pt x="2202397" y="1083894"/>
                </a:cubicBezTo>
                <a:cubicBezTo>
                  <a:pt x="2183440" y="1119434"/>
                  <a:pt x="2172521" y="1159751"/>
                  <a:pt x="2148351" y="1191974"/>
                </a:cubicBezTo>
                <a:cubicBezTo>
                  <a:pt x="2077418" y="1286540"/>
                  <a:pt x="1995017" y="1371936"/>
                  <a:pt x="1918653" y="1462173"/>
                </a:cubicBezTo>
                <a:cubicBezTo>
                  <a:pt x="1895931" y="1489023"/>
                  <a:pt x="1869739" y="1513407"/>
                  <a:pt x="1851095" y="1543233"/>
                </a:cubicBezTo>
                <a:cubicBezTo>
                  <a:pt x="1828575" y="1579260"/>
                  <a:pt x="1804171" y="1614175"/>
                  <a:pt x="1783536" y="1651313"/>
                </a:cubicBezTo>
                <a:cubicBezTo>
                  <a:pt x="1709854" y="1783925"/>
                  <a:pt x="1662889" y="1911619"/>
                  <a:pt x="1607885" y="2056612"/>
                </a:cubicBezTo>
                <a:cubicBezTo>
                  <a:pt x="1592732" y="2096557"/>
                  <a:pt x="1577713" y="2136755"/>
                  <a:pt x="1567350" y="2178202"/>
                </a:cubicBezTo>
                <a:cubicBezTo>
                  <a:pt x="1532645" y="2317006"/>
                  <a:pt x="1555343" y="2305790"/>
                  <a:pt x="1513304" y="2421382"/>
                </a:cubicBezTo>
                <a:cubicBezTo>
                  <a:pt x="1506421" y="2440309"/>
                  <a:pt x="1494214" y="2456910"/>
                  <a:pt x="1486280" y="2475421"/>
                </a:cubicBezTo>
                <a:cubicBezTo>
                  <a:pt x="1480670" y="2488510"/>
                  <a:pt x="1477273" y="2502441"/>
                  <a:pt x="1472769" y="2515951"/>
                </a:cubicBezTo>
                <a:cubicBezTo>
                  <a:pt x="1563930" y="2576717"/>
                  <a:pt x="1509464" y="2554397"/>
                  <a:pt x="1702467" y="2502441"/>
                </a:cubicBezTo>
                <a:cubicBezTo>
                  <a:pt x="1816153" y="2471837"/>
                  <a:pt x="1925842" y="2428754"/>
                  <a:pt x="2026746" y="2367342"/>
                </a:cubicBezTo>
                <a:cubicBezTo>
                  <a:pt x="2079073" y="2335495"/>
                  <a:pt x="2128516" y="2298717"/>
                  <a:pt x="2175374" y="2259262"/>
                </a:cubicBezTo>
                <a:cubicBezTo>
                  <a:pt x="2226213" y="2216455"/>
                  <a:pt x="2307540" y="2128094"/>
                  <a:pt x="2351025" y="2070122"/>
                </a:cubicBezTo>
                <a:cubicBezTo>
                  <a:pt x="2370512" y="2044143"/>
                  <a:pt x="2387056" y="2016082"/>
                  <a:pt x="2405072" y="1989062"/>
                </a:cubicBezTo>
                <a:cubicBezTo>
                  <a:pt x="2409576" y="1962042"/>
                  <a:pt x="2423087" y="1935023"/>
                  <a:pt x="2418583" y="1908003"/>
                </a:cubicBezTo>
                <a:cubicBezTo>
                  <a:pt x="2413616" y="1878204"/>
                  <a:pt x="2397943" y="1849677"/>
                  <a:pt x="2378048" y="1826943"/>
                </a:cubicBezTo>
                <a:cubicBezTo>
                  <a:pt x="2345082" y="1789272"/>
                  <a:pt x="2227467" y="1786784"/>
                  <a:pt x="2202397" y="1786413"/>
                </a:cubicBezTo>
                <a:lnTo>
                  <a:pt x="499931" y="1772903"/>
                </a:lnTo>
                <a:cubicBezTo>
                  <a:pt x="508939" y="1745883"/>
                  <a:pt x="520045" y="1719474"/>
                  <a:pt x="526954" y="1691843"/>
                </a:cubicBezTo>
                <a:cubicBezTo>
                  <a:pt x="533599" y="1665268"/>
                  <a:pt x="535565" y="1637734"/>
                  <a:pt x="540466" y="1610783"/>
                </a:cubicBezTo>
                <a:cubicBezTo>
                  <a:pt x="578235" y="1403079"/>
                  <a:pt x="527673" y="1701034"/>
                  <a:pt x="567489" y="1462173"/>
                </a:cubicBezTo>
                <a:cubicBezTo>
                  <a:pt x="571993" y="1394623"/>
                  <a:pt x="570441" y="1326395"/>
                  <a:pt x="581001" y="1259524"/>
                </a:cubicBezTo>
                <a:cubicBezTo>
                  <a:pt x="584142" y="1239631"/>
                  <a:pt x="596559" y="1222042"/>
                  <a:pt x="608024" y="1205484"/>
                </a:cubicBezTo>
                <a:cubicBezTo>
                  <a:pt x="637254" y="1163268"/>
                  <a:pt x="663405" y="1117060"/>
                  <a:pt x="702605" y="1083894"/>
                </a:cubicBezTo>
                <a:cubicBezTo>
                  <a:pt x="724351" y="1065496"/>
                  <a:pt x="757088" y="1067098"/>
                  <a:pt x="783675" y="1056874"/>
                </a:cubicBezTo>
                <a:cubicBezTo>
                  <a:pt x="953046" y="991740"/>
                  <a:pt x="801008" y="1031792"/>
                  <a:pt x="1013373" y="989324"/>
                </a:cubicBezTo>
                <a:cubicBezTo>
                  <a:pt x="1189024" y="1065881"/>
                  <a:pt x="1372657" y="1126252"/>
                  <a:pt x="1540327" y="1218994"/>
                </a:cubicBezTo>
                <a:cubicBezTo>
                  <a:pt x="1587782" y="1245242"/>
                  <a:pt x="1611182" y="1301160"/>
                  <a:pt x="1648420" y="1340584"/>
                </a:cubicBezTo>
                <a:cubicBezTo>
                  <a:pt x="1768057" y="1467242"/>
                  <a:pt x="1770083" y="1450813"/>
                  <a:pt x="1878118" y="1583763"/>
                </a:cubicBezTo>
                <a:cubicBezTo>
                  <a:pt x="1902549" y="1613829"/>
                  <a:pt x="1921046" y="1648429"/>
                  <a:pt x="1945676" y="1678333"/>
                </a:cubicBezTo>
                <a:cubicBezTo>
                  <a:pt x="1984196" y="1725102"/>
                  <a:pt x="2031804" y="1764316"/>
                  <a:pt x="2067281" y="1813433"/>
                </a:cubicBezTo>
                <a:cubicBezTo>
                  <a:pt x="2104678" y="1865207"/>
                  <a:pt x="2116725" y="1907710"/>
                  <a:pt x="2134839" y="1962042"/>
                </a:cubicBezTo>
                <a:cubicBezTo>
                  <a:pt x="2125831" y="1980055"/>
                  <a:pt x="2119901" y="1999971"/>
                  <a:pt x="2107816" y="2016082"/>
                </a:cubicBezTo>
                <a:cubicBezTo>
                  <a:pt x="2041889" y="2103974"/>
                  <a:pt x="1899964" y="2160324"/>
                  <a:pt x="1810560" y="2178202"/>
                </a:cubicBezTo>
                <a:cubicBezTo>
                  <a:pt x="1765521" y="2187209"/>
                  <a:pt x="1721238" y="2201700"/>
                  <a:pt x="1675443" y="2205222"/>
                </a:cubicBezTo>
                <a:cubicBezTo>
                  <a:pt x="1545138" y="2215244"/>
                  <a:pt x="1414218" y="2214229"/>
                  <a:pt x="1283606" y="2218732"/>
                </a:cubicBezTo>
                <a:cubicBezTo>
                  <a:pt x="1307661" y="2363052"/>
                  <a:pt x="1277767" y="2264988"/>
                  <a:pt x="1405211" y="2434891"/>
                </a:cubicBezTo>
                <a:cubicBezTo>
                  <a:pt x="1665656" y="2782107"/>
                  <a:pt x="1417467" y="2486807"/>
                  <a:pt x="1661932" y="2745621"/>
                </a:cubicBezTo>
                <a:cubicBezTo>
                  <a:pt x="1699170" y="2785045"/>
                  <a:pt x="1727459" y="2833610"/>
                  <a:pt x="1770025" y="2867211"/>
                </a:cubicBezTo>
                <a:cubicBezTo>
                  <a:pt x="1814319" y="2902176"/>
                  <a:pt x="1869110" y="2921250"/>
                  <a:pt x="1918653" y="2948270"/>
                </a:cubicBezTo>
                <a:cubicBezTo>
                  <a:pt x="1945676" y="2934760"/>
                  <a:pt x="1981952" y="2932174"/>
                  <a:pt x="1999723" y="2907741"/>
                </a:cubicBezTo>
                <a:cubicBezTo>
                  <a:pt x="2021567" y="2877709"/>
                  <a:pt x="2015001" y="2834891"/>
                  <a:pt x="2026746" y="2799661"/>
                </a:cubicBezTo>
                <a:cubicBezTo>
                  <a:pt x="2037593" y="2767124"/>
                  <a:pt x="2047959" y="2733427"/>
                  <a:pt x="2067281" y="2705091"/>
                </a:cubicBezTo>
                <a:cubicBezTo>
                  <a:pt x="2116019" y="2633617"/>
                  <a:pt x="2179132" y="2572834"/>
                  <a:pt x="2229420" y="2502441"/>
                </a:cubicBezTo>
                <a:cubicBezTo>
                  <a:pt x="2251940" y="2470918"/>
                  <a:pt x="2272445" y="2437854"/>
                  <a:pt x="2296979" y="2407872"/>
                </a:cubicBezTo>
                <a:cubicBezTo>
                  <a:pt x="2313113" y="2388156"/>
                  <a:pt x="2334168" y="2372934"/>
                  <a:pt x="2351025" y="2353832"/>
                </a:cubicBezTo>
                <a:cubicBezTo>
                  <a:pt x="2401770" y="2296328"/>
                  <a:pt x="2499653" y="2178202"/>
                  <a:pt x="2499653" y="2178202"/>
                </a:cubicBezTo>
                <a:cubicBezTo>
                  <a:pt x="2508661" y="2155685"/>
                  <a:pt x="2515829" y="2132343"/>
                  <a:pt x="2526676" y="2110652"/>
                </a:cubicBezTo>
                <a:cubicBezTo>
                  <a:pt x="2542915" y="2078178"/>
                  <a:pt x="2568510" y="2050274"/>
                  <a:pt x="2580723" y="2016082"/>
                </a:cubicBezTo>
                <a:cubicBezTo>
                  <a:pt x="2591434" y="1986094"/>
                  <a:pt x="2586511" y="1952405"/>
                  <a:pt x="2594235" y="1921513"/>
                </a:cubicBezTo>
                <a:cubicBezTo>
                  <a:pt x="2600118" y="1897986"/>
                  <a:pt x="2612250" y="1876480"/>
                  <a:pt x="2621258" y="1853963"/>
                </a:cubicBezTo>
                <a:cubicBezTo>
                  <a:pt x="2664283" y="1624523"/>
                  <a:pt x="2588484" y="1637803"/>
                  <a:pt x="2702328" y="1637803"/>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5" name="Straight Connector 44"/>
          <p:cNvCxnSpPr/>
          <p:nvPr/>
        </p:nvCxnSpPr>
        <p:spPr>
          <a:xfrm>
            <a:off x="4105339" y="2441302"/>
            <a:ext cx="12829" cy="386113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836586" y="1941589"/>
            <a:ext cx="2565125" cy="738664"/>
          </a:xfrm>
          <a:prstGeom prst="rect">
            <a:avLst/>
          </a:prstGeom>
          <a:noFill/>
        </p:spPr>
        <p:txBody>
          <a:bodyPr wrap="none" rtlCol="0">
            <a:spAutoFit/>
          </a:bodyPr>
          <a:lstStyle/>
          <a:p>
            <a:pPr algn="ctr"/>
            <a:r>
              <a:rPr lang="en-US" sz="2400" b="1" dirty="0" smtClean="0"/>
              <a:t>Genome Assembly</a:t>
            </a:r>
          </a:p>
          <a:p>
            <a:pPr algn="ctr"/>
            <a:r>
              <a:rPr lang="en-US" dirty="0" smtClean="0"/>
              <a:t>Single Massive Graph</a:t>
            </a:r>
            <a:endParaRPr lang="en-US" dirty="0"/>
          </a:p>
        </p:txBody>
      </p:sp>
      <p:sp>
        <p:nvSpPr>
          <p:cNvPr id="46" name="TextBox 45"/>
          <p:cNvSpPr txBox="1"/>
          <p:nvPr/>
        </p:nvSpPr>
        <p:spPr>
          <a:xfrm>
            <a:off x="4433020" y="1941589"/>
            <a:ext cx="4237057" cy="738664"/>
          </a:xfrm>
          <a:prstGeom prst="rect">
            <a:avLst/>
          </a:prstGeom>
          <a:noFill/>
        </p:spPr>
        <p:txBody>
          <a:bodyPr wrap="none" rtlCol="0">
            <a:spAutoFit/>
          </a:bodyPr>
          <a:lstStyle/>
          <a:p>
            <a:pPr algn="ctr"/>
            <a:r>
              <a:rPr lang="en-US" sz="2400" b="1" dirty="0" smtClean="0"/>
              <a:t>Trinity </a:t>
            </a:r>
            <a:r>
              <a:rPr lang="en-US" sz="2400" b="1" dirty="0" err="1" smtClean="0"/>
              <a:t>Transcriptome</a:t>
            </a:r>
            <a:r>
              <a:rPr lang="en-US" sz="2400" b="1" dirty="0" smtClean="0"/>
              <a:t> Assembly</a:t>
            </a:r>
          </a:p>
          <a:p>
            <a:pPr algn="ctr"/>
            <a:r>
              <a:rPr lang="en-US" dirty="0" smtClean="0"/>
              <a:t>Many Thousands of Small Graphs</a:t>
            </a:r>
            <a:endParaRPr lang="en-US" dirty="0"/>
          </a:p>
        </p:txBody>
      </p:sp>
      <p:grpSp>
        <p:nvGrpSpPr>
          <p:cNvPr id="208" name="Group 207"/>
          <p:cNvGrpSpPr/>
          <p:nvPr/>
        </p:nvGrpSpPr>
        <p:grpSpPr>
          <a:xfrm>
            <a:off x="4855999" y="2745299"/>
            <a:ext cx="3240613" cy="3222179"/>
            <a:chOff x="4370226" y="2752504"/>
            <a:chExt cx="3240613" cy="3222179"/>
          </a:xfrm>
        </p:grpSpPr>
        <p:grpSp>
          <p:nvGrpSpPr>
            <p:cNvPr id="47" name="Group 46"/>
            <p:cNvGrpSpPr/>
            <p:nvPr/>
          </p:nvGrpSpPr>
          <p:grpSpPr>
            <a:xfrm>
              <a:off x="4508439" y="2909911"/>
              <a:ext cx="1551535" cy="1490133"/>
              <a:chOff x="4451222" y="2406144"/>
              <a:chExt cx="4059146" cy="3898505"/>
            </a:xfrm>
          </p:grpSpPr>
          <p:sp>
            <p:nvSpPr>
              <p:cNvPr id="6" name="Freeform 5"/>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Freeform 6"/>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Freeform 10"/>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3"/>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Freeform 36"/>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Freeform 43"/>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8" name="Group 47"/>
            <p:cNvGrpSpPr/>
            <p:nvPr/>
          </p:nvGrpSpPr>
          <p:grpSpPr>
            <a:xfrm rot="16200000">
              <a:off x="6071676" y="4354117"/>
              <a:ext cx="1551535" cy="1490133"/>
              <a:chOff x="4451222" y="2406144"/>
              <a:chExt cx="4059146" cy="3898505"/>
            </a:xfrm>
          </p:grpSpPr>
          <p:sp>
            <p:nvSpPr>
              <p:cNvPr id="49" name="Freeform 4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Freeform 5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5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Freeform 5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Freeform 5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Freeform 5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Freeform 5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Freeform 5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6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Freeform 6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Freeform 6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Freeform 6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9" name="Freeform 6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Freeform 7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Freeform 7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Freeform 7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4" name="Freeform 7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Freeform 7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Freeform 7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Freeform 7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9" name="Freeform 7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0" name="Freeform 7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2" name="Freeform 8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Freeform 8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4" name="Freeform 8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Freeform 8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8" name="Group 87"/>
            <p:cNvGrpSpPr/>
            <p:nvPr/>
          </p:nvGrpSpPr>
          <p:grpSpPr>
            <a:xfrm rot="10800000">
              <a:off x="6059304" y="2752504"/>
              <a:ext cx="1551535" cy="1490133"/>
              <a:chOff x="4451222" y="2406144"/>
              <a:chExt cx="4059146" cy="3898505"/>
            </a:xfrm>
          </p:grpSpPr>
          <p:sp>
            <p:nvSpPr>
              <p:cNvPr id="89" name="Freeform 8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0" name="Freeform 8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1" name="Freeform 9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Freeform 9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3" name="Freeform 9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4" name="Freeform 9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5" name="Freeform 9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7" name="Freeform 9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8" name="Freeform 9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9" name="Freeform 9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0" name="Freeform 9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1" name="Freeform 10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 name="Freeform 10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Freeform 10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4" name="Freeform 10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5" name="Freeform 10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6" name="Freeform 10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7" name="Freeform 10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8" name="Freeform 10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9" name="Freeform 10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0" name="Freeform 10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11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2" name="Freeform 11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3" name="Freeform 11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4" name="Freeform 11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5" name="Freeform 11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6" name="Freeform 11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7" name="Freeform 11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8" name="Freeform 11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9" name="Freeform 11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0" name="Freeform 11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1" name="Freeform 12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2" name="Freeform 12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3" name="Freeform 12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4" name="Freeform 12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5" name="Freeform 12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6" name="Freeform 12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7" name="Freeform 12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28" name="Group 127"/>
            <p:cNvGrpSpPr/>
            <p:nvPr/>
          </p:nvGrpSpPr>
          <p:grpSpPr>
            <a:xfrm rot="6016296">
              <a:off x="4339525" y="4453849"/>
              <a:ext cx="1551535" cy="1490133"/>
              <a:chOff x="4451222" y="2406144"/>
              <a:chExt cx="4059146" cy="3898505"/>
            </a:xfrm>
          </p:grpSpPr>
          <p:sp>
            <p:nvSpPr>
              <p:cNvPr id="129" name="Freeform 12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0" name="Freeform 12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1" name="Freeform 13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2" name="Freeform 13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3" name="Freeform 13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4" name="Freeform 13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5" name="Freeform 13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6" name="Freeform 13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7" name="Freeform 13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8" name="Freeform 13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9" name="Freeform 13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0" name="Freeform 13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1" name="Freeform 14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2" name="Freeform 14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3" name="Freeform 14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4" name="Freeform 14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5" name="Freeform 14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6" name="Freeform 14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7" name="Freeform 14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8" name="Freeform 14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9" name="Freeform 14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0" name="Freeform 14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1" name="Freeform 15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2" name="Freeform 15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3" name="Freeform 15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4" name="Freeform 15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5" name="Freeform 15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6" name="Freeform 15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7" name="Freeform 15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8" name="Freeform 15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9" name="Freeform 15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0" name="Freeform 15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Freeform 16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2" name="Freeform 16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3" name="Freeform 16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4" name="Freeform 16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5" name="Freeform 16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6" name="Freeform 16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7" name="Freeform 16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68" name="Group 167"/>
            <p:cNvGrpSpPr/>
            <p:nvPr/>
          </p:nvGrpSpPr>
          <p:grpSpPr>
            <a:xfrm rot="16200000">
              <a:off x="5300731" y="3941200"/>
              <a:ext cx="1551535" cy="1490133"/>
              <a:chOff x="4451222" y="2406144"/>
              <a:chExt cx="4059146" cy="3898505"/>
            </a:xfrm>
          </p:grpSpPr>
          <p:sp>
            <p:nvSpPr>
              <p:cNvPr id="169" name="Freeform 16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0" name="Freeform 16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1" name="Freeform 17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2" name="Freeform 17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3" name="Freeform 17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4" name="Freeform 17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5" name="Freeform 17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6" name="Freeform 17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7" name="Freeform 17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8" name="Freeform 17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9" name="Freeform 17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0" name="Freeform 17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1" name="Freeform 18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2" name="Freeform 18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3" name="Freeform 18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4" name="Freeform 18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5" name="Freeform 18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6" name="Freeform 18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7" name="Freeform 18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8" name="Freeform 18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9" name="Freeform 18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0" name="Freeform 18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1" name="Freeform 19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2" name="Freeform 19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3" name="Freeform 19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4" name="Freeform 19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5" name="Freeform 19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6" name="Freeform 19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7" name="Freeform 19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8" name="Freeform 19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9" name="Freeform 19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0" name="Freeform 19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1" name="Freeform 20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2" name="Freeform 20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3" name="Freeform 20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4" name="Freeform 20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5" name="Freeform 20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6" name="Freeform 20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7" name="Freeform 20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209" name="TextBox 208"/>
          <p:cNvSpPr txBox="1"/>
          <p:nvPr/>
        </p:nvSpPr>
        <p:spPr>
          <a:xfrm>
            <a:off x="4764902" y="6016767"/>
            <a:ext cx="3801228" cy="369332"/>
          </a:xfrm>
          <a:prstGeom prst="rect">
            <a:avLst/>
          </a:prstGeom>
          <a:noFill/>
        </p:spPr>
        <p:txBody>
          <a:bodyPr wrap="none" rtlCol="0">
            <a:spAutoFit/>
          </a:bodyPr>
          <a:lstStyle/>
          <a:p>
            <a:r>
              <a:rPr lang="en-US" dirty="0" smtClean="0"/>
              <a:t>Ideally, one graph per expressed gene.</a:t>
            </a:r>
            <a:endParaRPr lang="en-US" dirty="0"/>
          </a:p>
        </p:txBody>
      </p:sp>
      <p:sp>
        <p:nvSpPr>
          <p:cNvPr id="210" name="TextBox 209"/>
          <p:cNvSpPr txBox="1"/>
          <p:nvPr/>
        </p:nvSpPr>
        <p:spPr>
          <a:xfrm>
            <a:off x="461445" y="6021173"/>
            <a:ext cx="3385775" cy="369332"/>
          </a:xfrm>
          <a:prstGeom prst="rect">
            <a:avLst/>
          </a:prstGeom>
          <a:noFill/>
        </p:spPr>
        <p:txBody>
          <a:bodyPr wrap="none" rtlCol="0">
            <a:spAutoFit/>
          </a:bodyPr>
          <a:lstStyle/>
          <a:p>
            <a:r>
              <a:rPr lang="en-US" dirty="0" smtClean="0"/>
              <a:t>Entire chromosomes represented.</a:t>
            </a:r>
            <a:endParaRPr lang="en-US" dirty="0"/>
          </a:p>
        </p:txBody>
      </p:sp>
    </p:spTree>
    <p:extLst>
      <p:ext uri="{BB962C8B-B14F-4D97-AF65-F5344CB8AC3E}">
        <p14:creationId xmlns:p14="http://schemas.microsoft.com/office/powerpoint/2010/main" val="423142515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6200" y="-269900"/>
            <a:ext cx="9041777" cy="6426200"/>
          </a:xfrm>
          <a:prstGeom prst="rect">
            <a:avLst/>
          </a:prstGeom>
        </p:spPr>
      </p:pic>
      <p:pic>
        <p:nvPicPr>
          <p:cNvPr id="3" name="Picture 2" descr="inchworm-logo-med.jpg"/>
          <p:cNvPicPr>
            <a:picLocks noChangeAspect="1"/>
          </p:cNvPicPr>
          <p:nvPr/>
        </p:nvPicPr>
        <p:blipFill>
          <a:blip r:embed="rId4"/>
          <a:stretch>
            <a:fillRect/>
          </a:stretch>
        </p:blipFill>
        <p:spPr>
          <a:xfrm>
            <a:off x="1258786" y="1269800"/>
            <a:ext cx="1766404" cy="1766404"/>
          </a:xfrm>
          <a:prstGeom prst="rect">
            <a:avLst/>
          </a:prstGeom>
        </p:spPr>
      </p:pic>
      <p:pic>
        <p:nvPicPr>
          <p:cNvPr id="4" name="Picture 3" descr="ChrysalisLogo2011.png"/>
          <p:cNvPicPr>
            <a:picLocks noChangeAspect="1"/>
          </p:cNvPicPr>
          <p:nvPr/>
        </p:nvPicPr>
        <p:blipFill>
          <a:blip r:embed="rId5"/>
          <a:stretch>
            <a:fillRect/>
          </a:stretch>
        </p:blipFill>
        <p:spPr>
          <a:xfrm>
            <a:off x="3729372" y="1341760"/>
            <a:ext cx="1677512" cy="1677512"/>
          </a:xfrm>
          <a:prstGeom prst="rect">
            <a:avLst/>
          </a:prstGeom>
        </p:spPr>
      </p:pic>
      <p:pic>
        <p:nvPicPr>
          <p:cNvPr id="6" name="Picture 5" descr="ButterflyLogo2011.png"/>
          <p:cNvPicPr>
            <a:picLocks noChangeAspect="1"/>
          </p:cNvPicPr>
          <p:nvPr/>
        </p:nvPicPr>
        <p:blipFill>
          <a:blip r:embed="rId6"/>
          <a:stretch>
            <a:fillRect/>
          </a:stretch>
        </p:blipFill>
        <p:spPr>
          <a:xfrm>
            <a:off x="6100232" y="1341760"/>
            <a:ext cx="1677511" cy="1677511"/>
          </a:xfrm>
          <a:prstGeom prst="rect">
            <a:avLst/>
          </a:prstGeom>
        </p:spPr>
      </p:pic>
      <p:sp>
        <p:nvSpPr>
          <p:cNvPr id="8" name="TextBox 7"/>
          <p:cNvSpPr txBox="1"/>
          <p:nvPr/>
        </p:nvSpPr>
        <p:spPr>
          <a:xfrm>
            <a:off x="450755" y="3047493"/>
            <a:ext cx="1119918" cy="707886"/>
          </a:xfrm>
          <a:prstGeom prst="rect">
            <a:avLst/>
          </a:prstGeom>
          <a:solidFill>
            <a:srgbClr val="FFFFFF"/>
          </a:solidFill>
        </p:spPr>
        <p:txBody>
          <a:bodyPr wrap="none" rtlCol="0">
            <a:spAutoFit/>
          </a:bodyPr>
          <a:lstStyle/>
          <a:p>
            <a:pPr algn="ctr"/>
            <a:r>
              <a:rPr lang="en-US" sz="2000" b="1" dirty="0" smtClean="0"/>
              <a:t>RNA-</a:t>
            </a:r>
            <a:r>
              <a:rPr lang="en-US" sz="2000" b="1" dirty="0" err="1" smtClean="0"/>
              <a:t>Seq</a:t>
            </a:r>
            <a:r>
              <a:rPr lang="en-US" sz="2000" b="1" dirty="0" smtClean="0"/>
              <a:t/>
            </a:r>
            <a:br>
              <a:rPr lang="en-US" sz="2000" b="1" dirty="0" smtClean="0"/>
            </a:br>
            <a:r>
              <a:rPr lang="en-US" sz="2000" b="1" dirty="0" smtClean="0"/>
              <a:t>reads</a:t>
            </a:r>
            <a:endParaRPr lang="en-US" sz="2000" b="1" dirty="0"/>
          </a:p>
        </p:txBody>
      </p:sp>
      <p:sp>
        <p:nvSpPr>
          <p:cNvPr id="9" name="TextBox 8"/>
          <p:cNvSpPr txBox="1"/>
          <p:nvPr/>
        </p:nvSpPr>
        <p:spPr>
          <a:xfrm>
            <a:off x="2935989" y="3047493"/>
            <a:ext cx="941584" cy="707886"/>
          </a:xfrm>
          <a:prstGeom prst="rect">
            <a:avLst/>
          </a:prstGeom>
          <a:solidFill>
            <a:srgbClr val="FFFFFF"/>
          </a:solidFill>
        </p:spPr>
        <p:txBody>
          <a:bodyPr wrap="none" rtlCol="0">
            <a:spAutoFit/>
          </a:bodyPr>
          <a:lstStyle/>
          <a:p>
            <a:pPr algn="ctr"/>
            <a:r>
              <a:rPr lang="en-US" sz="2000" b="1" dirty="0" smtClean="0"/>
              <a:t>Linear</a:t>
            </a:r>
          </a:p>
          <a:p>
            <a:pPr algn="ctr"/>
            <a:r>
              <a:rPr lang="en-US" sz="2000" b="1" dirty="0" err="1" smtClean="0"/>
              <a:t>contigs</a:t>
            </a:r>
            <a:endParaRPr lang="en-US" sz="2000" b="1" dirty="0"/>
          </a:p>
        </p:txBody>
      </p:sp>
      <p:sp>
        <p:nvSpPr>
          <p:cNvPr id="10" name="TextBox 9"/>
          <p:cNvSpPr txBox="1"/>
          <p:nvPr/>
        </p:nvSpPr>
        <p:spPr>
          <a:xfrm>
            <a:off x="5278087" y="3036204"/>
            <a:ext cx="1168634" cy="707886"/>
          </a:xfrm>
          <a:prstGeom prst="rect">
            <a:avLst/>
          </a:prstGeom>
          <a:solidFill>
            <a:srgbClr val="FFFFFF"/>
          </a:solidFill>
        </p:spPr>
        <p:txBody>
          <a:bodyPr wrap="none" rtlCol="0">
            <a:spAutoFit/>
          </a:bodyPr>
          <a:lstStyle/>
          <a:p>
            <a:pPr algn="ctr"/>
            <a:r>
              <a:rPr lang="en-US" sz="2000" b="1" dirty="0" smtClean="0"/>
              <a:t>de-</a:t>
            </a:r>
            <a:r>
              <a:rPr lang="en-US" sz="2000" b="1" dirty="0" err="1" smtClean="0"/>
              <a:t>Bruijn</a:t>
            </a:r>
            <a:endParaRPr lang="en-US" sz="2000" b="1" dirty="0" smtClean="0"/>
          </a:p>
          <a:p>
            <a:pPr algn="ctr"/>
            <a:r>
              <a:rPr lang="en-US" sz="2000" b="1" dirty="0"/>
              <a:t>g</a:t>
            </a:r>
            <a:r>
              <a:rPr lang="en-US" sz="2000" b="1" dirty="0" smtClean="0"/>
              <a:t>raphs</a:t>
            </a:r>
          </a:p>
        </p:txBody>
      </p:sp>
      <p:sp>
        <p:nvSpPr>
          <p:cNvPr id="11" name="TextBox 10"/>
          <p:cNvSpPr txBox="1"/>
          <p:nvPr/>
        </p:nvSpPr>
        <p:spPr>
          <a:xfrm>
            <a:off x="7552822" y="2976938"/>
            <a:ext cx="1364476" cy="1015663"/>
          </a:xfrm>
          <a:prstGeom prst="rect">
            <a:avLst/>
          </a:prstGeom>
          <a:solidFill>
            <a:srgbClr val="FFFFFF"/>
          </a:solidFill>
        </p:spPr>
        <p:txBody>
          <a:bodyPr wrap="none" rtlCol="0">
            <a:spAutoFit/>
          </a:bodyPr>
          <a:lstStyle/>
          <a:p>
            <a:pPr algn="ctr"/>
            <a:r>
              <a:rPr lang="en-US" sz="2000" b="1" dirty="0" smtClean="0"/>
              <a:t>Transcripts</a:t>
            </a:r>
          </a:p>
          <a:p>
            <a:pPr algn="ctr"/>
            <a:r>
              <a:rPr lang="en-US" sz="2000" b="1" dirty="0" smtClean="0"/>
              <a:t>+</a:t>
            </a:r>
          </a:p>
          <a:p>
            <a:pPr algn="ctr"/>
            <a:r>
              <a:rPr lang="en-US" sz="2000" b="1" dirty="0" smtClean="0"/>
              <a:t>Isoforms</a:t>
            </a:r>
          </a:p>
        </p:txBody>
      </p:sp>
      <p:sp>
        <p:nvSpPr>
          <p:cNvPr id="7" name="Rectangle 6"/>
          <p:cNvSpPr/>
          <p:nvPr/>
        </p:nvSpPr>
        <p:spPr>
          <a:xfrm>
            <a:off x="721173" y="188159"/>
            <a:ext cx="8042644" cy="9251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273260" y="294463"/>
            <a:ext cx="4406149" cy="646331"/>
          </a:xfrm>
          <a:prstGeom prst="rect">
            <a:avLst/>
          </a:prstGeom>
          <a:noFill/>
        </p:spPr>
        <p:txBody>
          <a:bodyPr wrap="none" rtlCol="0">
            <a:spAutoFit/>
          </a:bodyPr>
          <a:lstStyle/>
          <a:p>
            <a:r>
              <a:rPr lang="en-US" sz="3600" dirty="0" smtClean="0"/>
              <a:t>Trinity – How it works:</a:t>
            </a:r>
            <a:endParaRPr lang="en-US" sz="3600" dirty="0"/>
          </a:p>
        </p:txBody>
      </p:sp>
      <p:sp>
        <p:nvSpPr>
          <p:cNvPr id="13" name="TextBox 12"/>
          <p:cNvSpPr txBox="1"/>
          <p:nvPr/>
        </p:nvSpPr>
        <p:spPr>
          <a:xfrm>
            <a:off x="4494721" y="6233401"/>
            <a:ext cx="2869445" cy="369332"/>
          </a:xfrm>
          <a:prstGeom prst="rect">
            <a:avLst/>
          </a:prstGeom>
          <a:noFill/>
        </p:spPr>
        <p:txBody>
          <a:bodyPr wrap="none" rtlCol="0">
            <a:spAutoFit/>
          </a:bodyPr>
          <a:lstStyle/>
          <a:p>
            <a:r>
              <a:rPr lang="en-US" dirty="0" smtClean="0"/>
              <a:t>Thousands of disjoint graphs</a:t>
            </a:r>
            <a:endParaRPr lang="en-US" dirty="0"/>
          </a:p>
        </p:txBody>
      </p:sp>
    </p:spTree>
    <p:extLst>
      <p:ext uri="{BB962C8B-B14F-4D97-AF65-F5344CB8AC3E}">
        <p14:creationId xmlns:p14="http://schemas.microsoft.com/office/powerpoint/2010/main" val="322422255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sp>
        <p:nvSpPr>
          <p:cNvPr id="4" name="TextBox 3"/>
          <p:cNvSpPr txBox="1"/>
          <p:nvPr/>
        </p:nvSpPr>
        <p:spPr>
          <a:xfrm>
            <a:off x="393700" y="1422400"/>
            <a:ext cx="5873448" cy="400110"/>
          </a:xfrm>
          <a:prstGeom prst="rect">
            <a:avLst/>
          </a:prstGeom>
          <a:noFill/>
        </p:spPr>
        <p:txBody>
          <a:bodyPr wrap="none" rtlCol="0">
            <a:spAutoFit/>
          </a:bodyPr>
          <a:lstStyle/>
          <a:p>
            <a:r>
              <a:rPr lang="en-US" sz="2000" dirty="0" smtClean="0"/>
              <a:t>Decompose all reads into overlapping </a:t>
            </a:r>
            <a:r>
              <a:rPr lang="en-US" sz="2000" dirty="0" err="1" smtClean="0"/>
              <a:t>Kmers</a:t>
            </a:r>
            <a:r>
              <a:rPr lang="en-US" sz="2000" dirty="0" smtClean="0"/>
              <a:t> (25-mers)</a:t>
            </a:r>
          </a:p>
        </p:txBody>
      </p:sp>
      <p:grpSp>
        <p:nvGrpSpPr>
          <p:cNvPr id="3" name="Group 88"/>
          <p:cNvGrpSpPr/>
          <p:nvPr/>
        </p:nvGrpSpPr>
        <p:grpSpPr>
          <a:xfrm>
            <a:off x="406400" y="2260600"/>
            <a:ext cx="5708411" cy="2201295"/>
            <a:chOff x="406400" y="2260600"/>
            <a:chExt cx="5708411" cy="2201295"/>
          </a:xfrm>
        </p:grpSpPr>
        <p:sp>
          <p:nvSpPr>
            <p:cNvPr id="6" name="TextBox 5"/>
            <p:cNvSpPr txBox="1"/>
            <p:nvPr/>
          </p:nvSpPr>
          <p:spPr>
            <a:xfrm>
              <a:off x="406400" y="2260600"/>
              <a:ext cx="4668315" cy="400110"/>
            </a:xfrm>
            <a:prstGeom prst="rect">
              <a:avLst/>
            </a:prstGeom>
            <a:noFill/>
          </p:spPr>
          <p:txBody>
            <a:bodyPr wrap="none" rtlCol="0">
              <a:spAutoFit/>
            </a:bodyPr>
            <a:lstStyle/>
            <a:p>
              <a:r>
                <a:rPr lang="en-US" sz="2000" dirty="0" smtClean="0"/>
                <a:t>Extend </a:t>
              </a:r>
              <a:r>
                <a:rPr lang="en-US" sz="2000" dirty="0" err="1" smtClean="0"/>
                <a:t>kmer</a:t>
              </a:r>
              <a:r>
                <a:rPr lang="en-US" sz="2000" dirty="0" smtClean="0"/>
                <a:t> at 3’ end, guided by coverage.</a:t>
              </a:r>
              <a:endParaRPr lang="en-US" sz="2000" dirty="0"/>
            </a:p>
          </p:txBody>
        </p:sp>
        <p:grpSp>
          <p:nvGrpSpPr>
            <p:cNvPr id="7" name="Group 85"/>
            <p:cNvGrpSpPr/>
            <p:nvPr/>
          </p:nvGrpSpPr>
          <p:grpSpPr>
            <a:xfrm>
              <a:off x="5191046" y="2594254"/>
              <a:ext cx="923765" cy="1867641"/>
              <a:chOff x="5191046" y="2594254"/>
              <a:chExt cx="92376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grpSp>
      </p:grpSp>
      <p:grpSp>
        <p:nvGrpSpPr>
          <p:cNvPr id="8" name="Group 87"/>
          <p:cNvGrpSpPr/>
          <p:nvPr/>
        </p:nvGrpSpPr>
        <p:grpSpPr>
          <a:xfrm>
            <a:off x="393700" y="1828800"/>
            <a:ext cx="8016212" cy="2036665"/>
            <a:chOff x="393700" y="1828800"/>
            <a:chExt cx="8016212" cy="2036665"/>
          </a:xfrm>
        </p:grpSpPr>
        <p:sp>
          <p:nvSpPr>
            <p:cNvPr id="5" name="TextBox 4"/>
            <p:cNvSpPr txBox="1"/>
            <p:nvPr/>
          </p:nvSpPr>
          <p:spPr>
            <a:xfrm>
              <a:off x="393700" y="1828800"/>
              <a:ext cx="8016212" cy="400110"/>
            </a:xfrm>
            <a:prstGeom prst="rect">
              <a:avLst/>
            </a:prstGeom>
            <a:noFill/>
          </p:spPr>
          <p:txBody>
            <a:bodyPr wrap="none" rtlCol="0">
              <a:spAutoFit/>
            </a:bodyPr>
            <a:lstStyle/>
            <a:p>
              <a:r>
                <a:rPr lang="en-US" sz="2000" dirty="0" smtClean="0"/>
                <a:t>Identify seed </a:t>
              </a:r>
              <a:r>
                <a:rPr lang="en-US" sz="2000" dirty="0" err="1" smtClean="0"/>
                <a:t>kmer</a:t>
              </a:r>
              <a:r>
                <a:rPr lang="en-US" sz="2000" dirty="0" smtClean="0"/>
                <a:t> as most abundant </a:t>
              </a:r>
              <a:r>
                <a:rPr lang="en-US" sz="2000" dirty="0" err="1" smtClean="0"/>
                <a:t>Kmer</a:t>
              </a:r>
              <a:r>
                <a:rPr lang="en-US" sz="2000" dirty="0" smtClean="0"/>
                <a:t>, ignoring low-complexity </a:t>
              </a:r>
              <a:r>
                <a:rPr lang="en-US" sz="2000" dirty="0" err="1" smtClean="0"/>
                <a:t>kmers</a:t>
              </a:r>
              <a:r>
                <a:rPr lang="en-US" sz="2000" dirty="0" smtClean="0"/>
                <a:t>.</a:t>
              </a:r>
              <a:endParaRPr lang="en-US" sz="2000" dirty="0"/>
            </a:p>
          </p:txBody>
        </p:sp>
        <p:grpSp>
          <p:nvGrpSpPr>
            <p:cNvPr id="9"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grpSp>
      </p:gr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5538787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grpSp>
        <p:nvGrpSpPr>
          <p:cNvPr id="3" name="Group 85"/>
          <p:cNvGrpSpPr/>
          <p:nvPr/>
        </p:nvGrpSpPr>
        <p:grpSpPr>
          <a:xfrm>
            <a:off x="5191046" y="2594254"/>
            <a:ext cx="923765" cy="1867641"/>
            <a:chOff x="5191046" y="2594254"/>
            <a:chExt cx="923765" cy="1867641"/>
          </a:xfrm>
        </p:grpSpPr>
        <p:cxnSp>
          <p:nvCxnSpPr>
            <p:cNvPr id="57" name="Straight Connector 56"/>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grpSp>
      <p:sp>
        <p:nvSpPr>
          <p:cNvPr id="24" name="Freeform 23"/>
          <p:cNvSpPr/>
          <p:nvPr/>
        </p:nvSpPr>
        <p:spPr>
          <a:xfrm>
            <a:off x="4406900" y="2590800"/>
            <a:ext cx="1485900" cy="11049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5900" h="1104900">
                <a:moveTo>
                  <a:pt x="1346200" y="25400"/>
                </a:moveTo>
                <a:lnTo>
                  <a:pt x="1079500" y="0"/>
                </a:lnTo>
                <a:lnTo>
                  <a:pt x="749300" y="762000"/>
                </a:lnTo>
                <a:lnTo>
                  <a:pt x="0" y="800100"/>
                </a:lnTo>
                <a:lnTo>
                  <a:pt x="0" y="1104900"/>
                </a:lnTo>
                <a:lnTo>
                  <a:pt x="673100" y="1066800"/>
                </a:lnTo>
                <a:lnTo>
                  <a:pt x="1485900" y="330200"/>
                </a:lnTo>
                <a:lnTo>
                  <a:pt x="1346200" y="25400"/>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26" name="TextBox 25"/>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pic>
        <p:nvPicPr>
          <p:cNvPr id="16" name="Picture 15"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30622038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grpSp>
        <p:nvGrpSpPr>
          <p:cNvPr id="3" name="Group 85"/>
          <p:cNvGrpSpPr/>
          <p:nvPr/>
        </p:nvGrpSpPr>
        <p:grpSpPr>
          <a:xfrm>
            <a:off x="5191046" y="2594254"/>
            <a:ext cx="1021845" cy="1867641"/>
            <a:chOff x="5191046" y="2594254"/>
            <a:chExt cx="102184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grpSp>
      <p:sp>
        <p:nvSpPr>
          <p:cNvPr id="24" name="Freeform 23"/>
          <p:cNvSpPr/>
          <p:nvPr/>
        </p:nvSpPr>
        <p:spPr>
          <a:xfrm>
            <a:off x="4406900" y="3086100"/>
            <a:ext cx="1955800" cy="6096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689100"/>
              <a:gd name="connsiteY0" fmla="*/ 25400 h 1104900"/>
              <a:gd name="connsiteX1" fmla="*/ 1079500 w 1689100"/>
              <a:gd name="connsiteY1" fmla="*/ 0 h 1104900"/>
              <a:gd name="connsiteX2" fmla="*/ 749300 w 1689100"/>
              <a:gd name="connsiteY2" fmla="*/ 762000 h 1104900"/>
              <a:gd name="connsiteX3" fmla="*/ 0 w 1689100"/>
              <a:gd name="connsiteY3" fmla="*/ 800100 h 1104900"/>
              <a:gd name="connsiteX4" fmla="*/ 0 w 1689100"/>
              <a:gd name="connsiteY4" fmla="*/ 1104900 h 1104900"/>
              <a:gd name="connsiteX5" fmla="*/ 673100 w 1689100"/>
              <a:gd name="connsiteY5" fmla="*/ 1066800 h 1104900"/>
              <a:gd name="connsiteX6" fmla="*/ 1689100 w 1689100"/>
              <a:gd name="connsiteY6" fmla="*/ 922614 h 1104900"/>
              <a:gd name="connsiteX7" fmla="*/ 1346200 w 1689100"/>
              <a:gd name="connsiteY7" fmla="*/ 25400 h 1104900"/>
              <a:gd name="connsiteX0" fmla="*/ 1739900 w 1739900"/>
              <a:gd name="connsiteY0" fmla="*/ 606146 h 1104900"/>
              <a:gd name="connsiteX1" fmla="*/ 1079500 w 1739900"/>
              <a:gd name="connsiteY1" fmla="*/ 0 h 1104900"/>
              <a:gd name="connsiteX2" fmla="*/ 749300 w 1739900"/>
              <a:gd name="connsiteY2" fmla="*/ 762000 h 1104900"/>
              <a:gd name="connsiteX3" fmla="*/ 0 w 1739900"/>
              <a:gd name="connsiteY3" fmla="*/ 800100 h 1104900"/>
              <a:gd name="connsiteX4" fmla="*/ 0 w 1739900"/>
              <a:gd name="connsiteY4" fmla="*/ 1104900 h 1104900"/>
              <a:gd name="connsiteX5" fmla="*/ 673100 w 1739900"/>
              <a:gd name="connsiteY5" fmla="*/ 1066800 h 1104900"/>
              <a:gd name="connsiteX6" fmla="*/ 1689100 w 1739900"/>
              <a:gd name="connsiteY6" fmla="*/ 922614 h 1104900"/>
              <a:gd name="connsiteX7" fmla="*/ 1739900 w 1739900"/>
              <a:gd name="connsiteY7" fmla="*/ 606146 h 11049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739900 w 1739900"/>
              <a:gd name="connsiteY7" fmla="*/ 110846 h 6096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676400 w 1739900"/>
              <a:gd name="connsiteY7" fmla="*/ 419100 h 609600"/>
              <a:gd name="connsiteX8" fmla="*/ 1739900 w 1739900"/>
              <a:gd name="connsiteY8" fmla="*/ 110846 h 609600"/>
              <a:gd name="connsiteX0" fmla="*/ 1955800 w 1955800"/>
              <a:gd name="connsiteY0" fmla="*/ 110846 h 609600"/>
              <a:gd name="connsiteX1" fmla="*/ 1536700 w 1955800"/>
              <a:gd name="connsiteY1" fmla="*/ 0 h 609600"/>
              <a:gd name="connsiteX2" fmla="*/ 749300 w 1955800"/>
              <a:gd name="connsiteY2" fmla="*/ 266700 h 609600"/>
              <a:gd name="connsiteX3" fmla="*/ 0 w 1955800"/>
              <a:gd name="connsiteY3" fmla="*/ 304800 h 609600"/>
              <a:gd name="connsiteX4" fmla="*/ 0 w 1955800"/>
              <a:gd name="connsiteY4" fmla="*/ 609600 h 609600"/>
              <a:gd name="connsiteX5" fmla="*/ 673100 w 1955800"/>
              <a:gd name="connsiteY5" fmla="*/ 571500 h 609600"/>
              <a:gd name="connsiteX6" fmla="*/ 1689100 w 1955800"/>
              <a:gd name="connsiteY6" fmla="*/ 427314 h 609600"/>
              <a:gd name="connsiteX7" fmla="*/ 1676400 w 1955800"/>
              <a:gd name="connsiteY7" fmla="*/ 419100 h 609600"/>
              <a:gd name="connsiteX8" fmla="*/ 1955800 w 1955800"/>
              <a:gd name="connsiteY8" fmla="*/ 110846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5800" h="609600">
                <a:moveTo>
                  <a:pt x="1955800" y="110846"/>
                </a:moveTo>
                <a:lnTo>
                  <a:pt x="1536700" y="0"/>
                </a:lnTo>
                <a:lnTo>
                  <a:pt x="749300" y="266700"/>
                </a:lnTo>
                <a:lnTo>
                  <a:pt x="0" y="304800"/>
                </a:lnTo>
                <a:lnTo>
                  <a:pt x="0" y="609600"/>
                </a:lnTo>
                <a:lnTo>
                  <a:pt x="673100" y="571500"/>
                </a:lnTo>
                <a:lnTo>
                  <a:pt x="1689100" y="427314"/>
                </a:lnTo>
                <a:lnTo>
                  <a:pt x="1676400" y="419100"/>
                </a:lnTo>
                <a:lnTo>
                  <a:pt x="1955800" y="110846"/>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76058212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smtClean="0">
                <a:solidFill>
                  <a:srgbClr val="000000"/>
                </a:solidFill>
                <a:latin typeface="Calibri" pitchFamily="34" charset="0"/>
              </a:rPr>
              <a:t>Generating RNA-Seq:  </a:t>
            </a:r>
            <a:r>
              <a:rPr lang="en-US" sz="3600" b="1" i="1" dirty="0" smtClean="0">
                <a:solidFill>
                  <a:srgbClr val="000000"/>
                </a:solidFill>
                <a:latin typeface="Calibri" pitchFamily="34" charset="0"/>
              </a:rPr>
              <a:t>How to Choose?</a:t>
            </a:r>
            <a:endParaRPr lang="en-US" sz="3600" b="1" i="1" dirty="0">
              <a:solidFill>
                <a:srgbClr val="000000"/>
              </a:solidFill>
              <a:latin typeface="Calibri" pitchFamily="34" charset="0"/>
            </a:endParaRP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301496" y="2443784"/>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smtClean="0">
                  <a:solidFill>
                    <a:srgbClr val="000000"/>
                  </a:solidFill>
                  <a:latin typeface="Calibri" pitchFamily="34" charset="0"/>
                </a:rPr>
                <a:t>Illumina</a:t>
              </a:r>
              <a:endParaRPr lang="en-US" b="1" dirty="0">
                <a:solidFill>
                  <a:srgbClr val="000000"/>
                </a:solidFill>
                <a:latin typeface="Calibri" pitchFamily="34" charset="0"/>
              </a:endParaRPr>
            </a:p>
          </p:txBody>
        </p:sp>
      </p:grpSp>
      <p:grpSp>
        <p:nvGrpSpPr>
          <p:cNvPr id="3" name="Group 27"/>
          <p:cNvGrpSpPr/>
          <p:nvPr/>
        </p:nvGrpSpPr>
        <p:grpSpPr>
          <a:xfrm>
            <a:off x="2690099" y="2443784"/>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smtClean="0">
                  <a:solidFill>
                    <a:srgbClr val="000000"/>
                  </a:solidFill>
                  <a:latin typeface="Calibri" pitchFamily="34" charset="0"/>
                </a:rPr>
                <a:t>454</a:t>
              </a:r>
              <a:endParaRPr lang="en-US" b="1" dirty="0">
                <a:solidFill>
                  <a:srgbClr val="000000"/>
                </a:solidFill>
                <a:latin typeface="Calibri" pitchFamily="34" charset="0"/>
              </a:endParaRPr>
            </a:p>
          </p:txBody>
        </p:sp>
      </p:grpSp>
      <p:grpSp>
        <p:nvGrpSpPr>
          <p:cNvPr id="4" name="Group 28"/>
          <p:cNvGrpSpPr/>
          <p:nvPr/>
        </p:nvGrpSpPr>
        <p:grpSpPr>
          <a:xfrm>
            <a:off x="5229998" y="2443784"/>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smtClean="0">
                  <a:solidFill>
                    <a:srgbClr val="000000"/>
                  </a:solidFill>
                  <a:latin typeface="Calibri" pitchFamily="34" charset="0"/>
                </a:rPr>
                <a:t>SOLiD</a:t>
              </a:r>
              <a:endParaRPr lang="en-US" b="1" dirty="0">
                <a:solidFill>
                  <a:srgbClr val="000000"/>
                </a:solidFill>
                <a:latin typeface="Calibri" pitchFamily="34" charset="0"/>
              </a:endParaRPr>
            </a:p>
          </p:txBody>
        </p:sp>
      </p:grpSp>
      <p:grpSp>
        <p:nvGrpSpPr>
          <p:cNvPr id="5" name="Group 29"/>
          <p:cNvGrpSpPr/>
          <p:nvPr/>
        </p:nvGrpSpPr>
        <p:grpSpPr>
          <a:xfrm>
            <a:off x="7484491" y="2443784"/>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smtClean="0">
                  <a:solidFill>
                    <a:srgbClr val="000000"/>
                  </a:solidFill>
                  <a:latin typeface="Calibri" pitchFamily="34" charset="0"/>
                </a:rPr>
                <a:t>Helicos</a:t>
              </a:r>
              <a:endParaRPr lang="en-US" b="1" dirty="0">
                <a:solidFill>
                  <a:srgbClr val="000000"/>
                </a:solidFill>
                <a:latin typeface="Calibri" pitchFamily="34" charset="0"/>
              </a:endParaRPr>
            </a:p>
          </p:txBody>
        </p:sp>
      </p:grpSp>
      <p:grpSp>
        <p:nvGrpSpPr>
          <p:cNvPr id="9" name="Group 8"/>
          <p:cNvGrpSpPr/>
          <p:nvPr/>
        </p:nvGrpSpPr>
        <p:grpSpPr>
          <a:xfrm>
            <a:off x="3052422" y="4460227"/>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smtClean="0">
                  <a:solidFill>
                    <a:srgbClr val="000000"/>
                  </a:solidFill>
                  <a:latin typeface="Calibri" pitchFamily="34" charset="0"/>
                </a:rPr>
                <a:t>Pacific Biosciences</a:t>
              </a:r>
              <a:endParaRPr lang="en-US" b="1" dirty="0">
                <a:solidFill>
                  <a:srgbClr val="000000"/>
                </a:solidFill>
                <a:latin typeface="Calibri" pitchFamily="34" charset="0"/>
              </a:endParaRPr>
            </a:p>
          </p:txBody>
        </p:sp>
      </p:grpSp>
      <p:grpSp>
        <p:nvGrpSpPr>
          <p:cNvPr id="10" name="Group 9"/>
          <p:cNvGrpSpPr/>
          <p:nvPr/>
        </p:nvGrpSpPr>
        <p:grpSpPr>
          <a:xfrm>
            <a:off x="301496" y="4460227"/>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smtClean="0">
                  <a:solidFill>
                    <a:srgbClr val="000000"/>
                  </a:solidFill>
                  <a:latin typeface="Calibri" pitchFamily="34" charset="0"/>
                </a:rPr>
                <a:t>Ion Torrent</a:t>
              </a:r>
              <a:endParaRPr lang="en-US" b="1" dirty="0">
                <a:solidFill>
                  <a:srgbClr val="000000"/>
                </a:solidFill>
                <a:latin typeface="Calibri" pitchFamily="34" charset="0"/>
              </a:endParaRPr>
            </a:p>
          </p:txBody>
        </p:sp>
      </p:grpSp>
      <p:grpSp>
        <p:nvGrpSpPr>
          <p:cNvPr id="11" name="Group 10"/>
          <p:cNvGrpSpPr/>
          <p:nvPr/>
        </p:nvGrpSpPr>
        <p:grpSpPr>
          <a:xfrm>
            <a:off x="6325830" y="4460227"/>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smtClean="0">
                  <a:solidFill>
                    <a:srgbClr val="000000"/>
                  </a:solidFill>
                  <a:latin typeface="Calibri" pitchFamily="34" charset="0"/>
                </a:rPr>
                <a:t>Oxford Nanopore</a:t>
              </a:r>
              <a:endParaRPr lang="en-US" b="1" dirty="0">
                <a:solidFill>
                  <a:srgbClr val="000000"/>
                </a:solidFill>
                <a:latin typeface="Calibri" pitchFamily="34" charset="0"/>
              </a:endParaRPr>
            </a:p>
          </p:txBody>
        </p:sp>
      </p:grpSp>
      <p:sp>
        <p:nvSpPr>
          <p:cNvPr id="6" name="TextBox 5"/>
          <p:cNvSpPr txBox="1"/>
          <p:nvPr/>
        </p:nvSpPr>
        <p:spPr>
          <a:xfrm>
            <a:off x="0" y="6492993"/>
            <a:ext cx="4055918" cy="338554"/>
          </a:xfrm>
          <a:prstGeom prst="rect">
            <a:avLst/>
          </a:prstGeom>
          <a:noFill/>
        </p:spPr>
        <p:txBody>
          <a:bodyPr wrap="none" rtlCol="0">
            <a:spAutoFit/>
          </a:bodyPr>
          <a:lstStyle/>
          <a:p>
            <a:r>
              <a:rPr lang="en-US" sz="1600" dirty="0" smtClean="0"/>
              <a:t>Slide courtesy of Joshua Levin, Broad Institute.</a:t>
            </a:r>
            <a:endParaRPr lang="en-US" sz="1600" dirty="0"/>
          </a:p>
        </p:txBody>
      </p:sp>
      <p:sp>
        <p:nvSpPr>
          <p:cNvPr id="7" name="TextBox 6"/>
          <p:cNvSpPr txBox="1"/>
          <p:nvPr/>
        </p:nvSpPr>
        <p:spPr>
          <a:xfrm>
            <a:off x="877968" y="1353894"/>
            <a:ext cx="7592643" cy="461665"/>
          </a:xfrm>
          <a:prstGeom prst="rect">
            <a:avLst/>
          </a:prstGeom>
          <a:noFill/>
        </p:spPr>
        <p:txBody>
          <a:bodyPr wrap="none" rtlCol="0">
            <a:spAutoFit/>
          </a:bodyPr>
          <a:lstStyle/>
          <a:p>
            <a:r>
              <a:rPr lang="en-US" sz="2400" dirty="0" smtClean="0"/>
              <a:t>Many different instruments hit the scene in the last decade</a:t>
            </a:r>
            <a:endParaRPr lang="en-US" sz="2400" dirty="0"/>
          </a:p>
        </p:txBody>
      </p:sp>
    </p:spTree>
    <p:extLst>
      <p:ext uri="{BB962C8B-B14F-4D97-AF65-F5344CB8AC3E}">
        <p14:creationId xmlns:p14="http://schemas.microsoft.com/office/powerpoint/2010/main" val="257842710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grpSp>
        <p:nvGrpSpPr>
          <p:cNvPr id="3" name="Group 85"/>
          <p:cNvGrpSpPr/>
          <p:nvPr/>
        </p:nvGrpSpPr>
        <p:grpSpPr>
          <a:xfrm>
            <a:off x="5191046" y="2594254"/>
            <a:ext cx="1021845" cy="1867641"/>
            <a:chOff x="5191046" y="2594254"/>
            <a:chExt cx="102184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73" name="TextBox 72"/>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grpSp>
      <p:sp>
        <p:nvSpPr>
          <p:cNvPr id="24" name="Freeform 23"/>
          <p:cNvSpPr/>
          <p:nvPr/>
        </p:nvSpPr>
        <p:spPr>
          <a:xfrm>
            <a:off x="4406900" y="3352800"/>
            <a:ext cx="1955800" cy="8001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689100"/>
              <a:gd name="connsiteY0" fmla="*/ 25400 h 1104900"/>
              <a:gd name="connsiteX1" fmla="*/ 1079500 w 1689100"/>
              <a:gd name="connsiteY1" fmla="*/ 0 h 1104900"/>
              <a:gd name="connsiteX2" fmla="*/ 749300 w 1689100"/>
              <a:gd name="connsiteY2" fmla="*/ 762000 h 1104900"/>
              <a:gd name="connsiteX3" fmla="*/ 0 w 1689100"/>
              <a:gd name="connsiteY3" fmla="*/ 800100 h 1104900"/>
              <a:gd name="connsiteX4" fmla="*/ 0 w 1689100"/>
              <a:gd name="connsiteY4" fmla="*/ 1104900 h 1104900"/>
              <a:gd name="connsiteX5" fmla="*/ 673100 w 1689100"/>
              <a:gd name="connsiteY5" fmla="*/ 1066800 h 1104900"/>
              <a:gd name="connsiteX6" fmla="*/ 1689100 w 1689100"/>
              <a:gd name="connsiteY6" fmla="*/ 922614 h 1104900"/>
              <a:gd name="connsiteX7" fmla="*/ 1346200 w 1689100"/>
              <a:gd name="connsiteY7" fmla="*/ 25400 h 1104900"/>
              <a:gd name="connsiteX0" fmla="*/ 1739900 w 1739900"/>
              <a:gd name="connsiteY0" fmla="*/ 606146 h 1104900"/>
              <a:gd name="connsiteX1" fmla="*/ 1079500 w 1739900"/>
              <a:gd name="connsiteY1" fmla="*/ 0 h 1104900"/>
              <a:gd name="connsiteX2" fmla="*/ 749300 w 1739900"/>
              <a:gd name="connsiteY2" fmla="*/ 762000 h 1104900"/>
              <a:gd name="connsiteX3" fmla="*/ 0 w 1739900"/>
              <a:gd name="connsiteY3" fmla="*/ 800100 h 1104900"/>
              <a:gd name="connsiteX4" fmla="*/ 0 w 1739900"/>
              <a:gd name="connsiteY4" fmla="*/ 1104900 h 1104900"/>
              <a:gd name="connsiteX5" fmla="*/ 673100 w 1739900"/>
              <a:gd name="connsiteY5" fmla="*/ 1066800 h 1104900"/>
              <a:gd name="connsiteX6" fmla="*/ 1689100 w 1739900"/>
              <a:gd name="connsiteY6" fmla="*/ 922614 h 1104900"/>
              <a:gd name="connsiteX7" fmla="*/ 1739900 w 1739900"/>
              <a:gd name="connsiteY7" fmla="*/ 606146 h 11049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739900 w 1739900"/>
              <a:gd name="connsiteY7" fmla="*/ 110846 h 6096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676400 w 1739900"/>
              <a:gd name="connsiteY7" fmla="*/ 419100 h 609600"/>
              <a:gd name="connsiteX8" fmla="*/ 1739900 w 1739900"/>
              <a:gd name="connsiteY8" fmla="*/ 110846 h 609600"/>
              <a:gd name="connsiteX0" fmla="*/ 1955800 w 1955800"/>
              <a:gd name="connsiteY0" fmla="*/ 110846 h 609600"/>
              <a:gd name="connsiteX1" fmla="*/ 1536700 w 1955800"/>
              <a:gd name="connsiteY1" fmla="*/ 0 h 609600"/>
              <a:gd name="connsiteX2" fmla="*/ 749300 w 1955800"/>
              <a:gd name="connsiteY2" fmla="*/ 266700 h 609600"/>
              <a:gd name="connsiteX3" fmla="*/ 0 w 1955800"/>
              <a:gd name="connsiteY3" fmla="*/ 304800 h 609600"/>
              <a:gd name="connsiteX4" fmla="*/ 0 w 1955800"/>
              <a:gd name="connsiteY4" fmla="*/ 609600 h 609600"/>
              <a:gd name="connsiteX5" fmla="*/ 673100 w 1955800"/>
              <a:gd name="connsiteY5" fmla="*/ 571500 h 609600"/>
              <a:gd name="connsiteX6" fmla="*/ 1689100 w 1955800"/>
              <a:gd name="connsiteY6" fmla="*/ 427314 h 609600"/>
              <a:gd name="connsiteX7" fmla="*/ 1676400 w 1955800"/>
              <a:gd name="connsiteY7" fmla="*/ 419100 h 609600"/>
              <a:gd name="connsiteX8" fmla="*/ 1955800 w 1955800"/>
              <a:gd name="connsiteY8" fmla="*/ 110846 h 609600"/>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689100 w 1955800"/>
              <a:gd name="connsiteY6" fmla="*/ 427314 h 980771"/>
              <a:gd name="connsiteX7" fmla="*/ 1676400 w 1955800"/>
              <a:gd name="connsiteY7" fmla="*/ 419100 h 980771"/>
              <a:gd name="connsiteX8" fmla="*/ 1863918 w 1955800"/>
              <a:gd name="connsiteY8" fmla="*/ 980771 h 980771"/>
              <a:gd name="connsiteX9" fmla="*/ 1955800 w 1955800"/>
              <a:gd name="connsiteY9" fmla="*/ 110846 h 980771"/>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689100 w 1955800"/>
              <a:gd name="connsiteY6" fmla="*/ 427314 h 980771"/>
              <a:gd name="connsiteX7" fmla="*/ 1676400 w 1955800"/>
              <a:gd name="connsiteY7" fmla="*/ 917271 h 980771"/>
              <a:gd name="connsiteX8" fmla="*/ 1863918 w 1955800"/>
              <a:gd name="connsiteY8" fmla="*/ 980771 h 980771"/>
              <a:gd name="connsiteX9" fmla="*/ 1955800 w 1955800"/>
              <a:gd name="connsiteY9" fmla="*/ 110846 h 980771"/>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190818 w 1955800"/>
              <a:gd name="connsiteY6" fmla="*/ 701952 h 980771"/>
              <a:gd name="connsiteX7" fmla="*/ 1676400 w 1955800"/>
              <a:gd name="connsiteY7" fmla="*/ 917271 h 980771"/>
              <a:gd name="connsiteX8" fmla="*/ 1863918 w 1955800"/>
              <a:gd name="connsiteY8" fmla="*/ 980771 h 980771"/>
              <a:gd name="connsiteX9" fmla="*/ 1955800 w 1955800"/>
              <a:gd name="connsiteY9" fmla="*/ 110846 h 980771"/>
              <a:gd name="connsiteX0" fmla="*/ 1955800 w 1955800"/>
              <a:gd name="connsiteY0" fmla="*/ 77171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190818 w 1955800"/>
              <a:gd name="connsiteY6" fmla="*/ 701952 h 980771"/>
              <a:gd name="connsiteX7" fmla="*/ 1676400 w 1955800"/>
              <a:gd name="connsiteY7" fmla="*/ 917271 h 980771"/>
              <a:gd name="connsiteX8" fmla="*/ 1863918 w 1955800"/>
              <a:gd name="connsiteY8" fmla="*/ 980771 h 980771"/>
              <a:gd name="connsiteX9" fmla="*/ 1955800 w 1955800"/>
              <a:gd name="connsiteY9" fmla="*/ 771716 h 980771"/>
              <a:gd name="connsiteX0" fmla="*/ 1955800 w 1955800"/>
              <a:gd name="connsiteY0" fmla="*/ 771716 h 980771"/>
              <a:gd name="connsiteX1" fmla="*/ 1536700 w 1955800"/>
              <a:gd name="connsiteY1" fmla="*/ 0 h 980771"/>
              <a:gd name="connsiteX2" fmla="*/ 1536700 w 1955800"/>
              <a:gd name="connsiteY2" fmla="*/ 533400 h 980771"/>
              <a:gd name="connsiteX3" fmla="*/ 749300 w 1955800"/>
              <a:gd name="connsiteY3" fmla="*/ 266700 h 980771"/>
              <a:gd name="connsiteX4" fmla="*/ 0 w 1955800"/>
              <a:gd name="connsiteY4" fmla="*/ 304800 h 980771"/>
              <a:gd name="connsiteX5" fmla="*/ 0 w 1955800"/>
              <a:gd name="connsiteY5" fmla="*/ 609600 h 980771"/>
              <a:gd name="connsiteX6" fmla="*/ 673100 w 1955800"/>
              <a:gd name="connsiteY6" fmla="*/ 571500 h 980771"/>
              <a:gd name="connsiteX7" fmla="*/ 1190818 w 1955800"/>
              <a:gd name="connsiteY7" fmla="*/ 701952 h 980771"/>
              <a:gd name="connsiteX8" fmla="*/ 1676400 w 1955800"/>
              <a:gd name="connsiteY8" fmla="*/ 917271 h 980771"/>
              <a:gd name="connsiteX9" fmla="*/ 1863918 w 1955800"/>
              <a:gd name="connsiteY9" fmla="*/ 980771 h 980771"/>
              <a:gd name="connsiteX10" fmla="*/ 1955800 w 1955800"/>
              <a:gd name="connsiteY10" fmla="*/ 771716 h 980771"/>
              <a:gd name="connsiteX0" fmla="*/ 1955800 w 1955800"/>
              <a:gd name="connsiteY0" fmla="*/ 505016 h 714071"/>
              <a:gd name="connsiteX1" fmla="*/ 1930400 w 1955800"/>
              <a:gd name="connsiteY1" fmla="*/ 445881 h 714071"/>
              <a:gd name="connsiteX2" fmla="*/ 1536700 w 1955800"/>
              <a:gd name="connsiteY2" fmla="*/ 266700 h 714071"/>
              <a:gd name="connsiteX3" fmla="*/ 749300 w 1955800"/>
              <a:gd name="connsiteY3" fmla="*/ 0 h 714071"/>
              <a:gd name="connsiteX4" fmla="*/ 0 w 1955800"/>
              <a:gd name="connsiteY4" fmla="*/ 38100 h 714071"/>
              <a:gd name="connsiteX5" fmla="*/ 0 w 1955800"/>
              <a:gd name="connsiteY5" fmla="*/ 342900 h 714071"/>
              <a:gd name="connsiteX6" fmla="*/ 673100 w 1955800"/>
              <a:gd name="connsiteY6" fmla="*/ 304800 h 714071"/>
              <a:gd name="connsiteX7" fmla="*/ 1190818 w 1955800"/>
              <a:gd name="connsiteY7" fmla="*/ 435252 h 714071"/>
              <a:gd name="connsiteX8" fmla="*/ 1676400 w 1955800"/>
              <a:gd name="connsiteY8" fmla="*/ 650571 h 714071"/>
              <a:gd name="connsiteX9" fmla="*/ 1863918 w 1955800"/>
              <a:gd name="connsiteY9" fmla="*/ 714071 h 714071"/>
              <a:gd name="connsiteX10" fmla="*/ 1955800 w 1955800"/>
              <a:gd name="connsiteY10" fmla="*/ 505016 h 714071"/>
              <a:gd name="connsiteX0" fmla="*/ 1955800 w 1955800"/>
              <a:gd name="connsiteY0" fmla="*/ 505016 h 714071"/>
              <a:gd name="connsiteX1" fmla="*/ 1930400 w 1955800"/>
              <a:gd name="connsiteY1" fmla="*/ 445881 h 714071"/>
              <a:gd name="connsiteX2" fmla="*/ 1536700 w 1955800"/>
              <a:gd name="connsiteY2" fmla="*/ 266700 h 714071"/>
              <a:gd name="connsiteX3" fmla="*/ 749300 w 1955800"/>
              <a:gd name="connsiteY3" fmla="*/ 0 h 714071"/>
              <a:gd name="connsiteX4" fmla="*/ 0 w 1955800"/>
              <a:gd name="connsiteY4" fmla="*/ 38100 h 714071"/>
              <a:gd name="connsiteX5" fmla="*/ 0 w 1955800"/>
              <a:gd name="connsiteY5" fmla="*/ 342900 h 714071"/>
              <a:gd name="connsiteX6" fmla="*/ 673100 w 1955800"/>
              <a:gd name="connsiteY6" fmla="*/ 304800 h 714071"/>
              <a:gd name="connsiteX7" fmla="*/ 1190818 w 1955800"/>
              <a:gd name="connsiteY7" fmla="*/ 435252 h 714071"/>
              <a:gd name="connsiteX8" fmla="*/ 1406718 w 1955800"/>
              <a:gd name="connsiteY8" fmla="*/ 650571 h 714071"/>
              <a:gd name="connsiteX9" fmla="*/ 1863918 w 1955800"/>
              <a:gd name="connsiteY9" fmla="*/ 714071 h 714071"/>
              <a:gd name="connsiteX10" fmla="*/ 1955800 w 1955800"/>
              <a:gd name="connsiteY10"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863918 w 2235200"/>
              <a:gd name="connsiteY9" fmla="*/ 714071 h 714071"/>
              <a:gd name="connsiteX10" fmla="*/ 2235200 w 2235200"/>
              <a:gd name="connsiteY10" fmla="*/ 698500 h 714071"/>
              <a:gd name="connsiteX11" fmla="*/ 1955800 w 2235200"/>
              <a:gd name="connsiteY11"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607327 w 2235200"/>
              <a:gd name="connsiteY9" fmla="*/ 714071 h 714071"/>
              <a:gd name="connsiteX10" fmla="*/ 2235200 w 2235200"/>
              <a:gd name="connsiteY10" fmla="*/ 698500 h 714071"/>
              <a:gd name="connsiteX11" fmla="*/ 1955800 w 2235200"/>
              <a:gd name="connsiteY11"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607327 w 2235200"/>
              <a:gd name="connsiteY9" fmla="*/ 714071 h 714071"/>
              <a:gd name="connsiteX10" fmla="*/ 2235200 w 2235200"/>
              <a:gd name="connsiteY10" fmla="*/ 698500 h 714071"/>
              <a:gd name="connsiteX11" fmla="*/ 1790700 w 2235200"/>
              <a:gd name="connsiteY11" fmla="*/ 698500 h 714071"/>
              <a:gd name="connsiteX12" fmla="*/ 1955800 w 2235200"/>
              <a:gd name="connsiteY12" fmla="*/ 505016 h 714071"/>
              <a:gd name="connsiteX0" fmla="*/ 1790700 w 2326640"/>
              <a:gd name="connsiteY0" fmla="*/ 698500 h 789940"/>
              <a:gd name="connsiteX1" fmla="*/ 1955800 w 2326640"/>
              <a:gd name="connsiteY1" fmla="*/ 505016 h 789940"/>
              <a:gd name="connsiteX2" fmla="*/ 1930400 w 2326640"/>
              <a:gd name="connsiteY2" fmla="*/ 445881 h 789940"/>
              <a:gd name="connsiteX3" fmla="*/ 1536700 w 2326640"/>
              <a:gd name="connsiteY3" fmla="*/ 266700 h 789940"/>
              <a:gd name="connsiteX4" fmla="*/ 749300 w 2326640"/>
              <a:gd name="connsiteY4" fmla="*/ 0 h 789940"/>
              <a:gd name="connsiteX5" fmla="*/ 0 w 2326640"/>
              <a:gd name="connsiteY5" fmla="*/ 38100 h 789940"/>
              <a:gd name="connsiteX6" fmla="*/ 0 w 2326640"/>
              <a:gd name="connsiteY6" fmla="*/ 342900 h 789940"/>
              <a:gd name="connsiteX7" fmla="*/ 673100 w 2326640"/>
              <a:gd name="connsiteY7" fmla="*/ 304800 h 789940"/>
              <a:gd name="connsiteX8" fmla="*/ 1190818 w 2326640"/>
              <a:gd name="connsiteY8" fmla="*/ 435252 h 789940"/>
              <a:gd name="connsiteX9" fmla="*/ 1406718 w 2326640"/>
              <a:gd name="connsiteY9" fmla="*/ 650571 h 789940"/>
              <a:gd name="connsiteX10" fmla="*/ 1607327 w 2326640"/>
              <a:gd name="connsiteY10" fmla="*/ 714071 h 789940"/>
              <a:gd name="connsiteX11" fmla="*/ 2326640 w 2326640"/>
              <a:gd name="connsiteY11" fmla="*/ 789940 h 789940"/>
              <a:gd name="connsiteX0" fmla="*/ 1790700 w 1955800"/>
              <a:gd name="connsiteY0" fmla="*/ 698500 h 714071"/>
              <a:gd name="connsiteX1" fmla="*/ 1955800 w 1955800"/>
              <a:gd name="connsiteY1" fmla="*/ 505016 h 714071"/>
              <a:gd name="connsiteX2" fmla="*/ 1930400 w 1955800"/>
              <a:gd name="connsiteY2" fmla="*/ 445881 h 714071"/>
              <a:gd name="connsiteX3" fmla="*/ 1536700 w 1955800"/>
              <a:gd name="connsiteY3" fmla="*/ 266700 h 714071"/>
              <a:gd name="connsiteX4" fmla="*/ 749300 w 1955800"/>
              <a:gd name="connsiteY4" fmla="*/ 0 h 714071"/>
              <a:gd name="connsiteX5" fmla="*/ 0 w 1955800"/>
              <a:gd name="connsiteY5" fmla="*/ 38100 h 714071"/>
              <a:gd name="connsiteX6" fmla="*/ 0 w 1955800"/>
              <a:gd name="connsiteY6" fmla="*/ 342900 h 714071"/>
              <a:gd name="connsiteX7" fmla="*/ 673100 w 1955800"/>
              <a:gd name="connsiteY7" fmla="*/ 304800 h 714071"/>
              <a:gd name="connsiteX8" fmla="*/ 1190818 w 1955800"/>
              <a:gd name="connsiteY8" fmla="*/ 435252 h 714071"/>
              <a:gd name="connsiteX9" fmla="*/ 1406718 w 1955800"/>
              <a:gd name="connsiteY9" fmla="*/ 650571 h 714071"/>
              <a:gd name="connsiteX10" fmla="*/ 1607327 w 1955800"/>
              <a:gd name="connsiteY10" fmla="*/ 714071 h 714071"/>
              <a:gd name="connsiteX0" fmla="*/ 1790700 w 1955800"/>
              <a:gd name="connsiteY0" fmla="*/ 698500 h 988709"/>
              <a:gd name="connsiteX1" fmla="*/ 1955800 w 1955800"/>
              <a:gd name="connsiteY1" fmla="*/ 505016 h 988709"/>
              <a:gd name="connsiteX2" fmla="*/ 1930400 w 1955800"/>
              <a:gd name="connsiteY2" fmla="*/ 445881 h 988709"/>
              <a:gd name="connsiteX3" fmla="*/ 1536700 w 1955800"/>
              <a:gd name="connsiteY3" fmla="*/ 266700 h 988709"/>
              <a:gd name="connsiteX4" fmla="*/ 749300 w 1955800"/>
              <a:gd name="connsiteY4" fmla="*/ 0 h 988709"/>
              <a:gd name="connsiteX5" fmla="*/ 0 w 1955800"/>
              <a:gd name="connsiteY5" fmla="*/ 38100 h 988709"/>
              <a:gd name="connsiteX6" fmla="*/ 0 w 1955800"/>
              <a:gd name="connsiteY6" fmla="*/ 342900 h 988709"/>
              <a:gd name="connsiteX7" fmla="*/ 673100 w 1955800"/>
              <a:gd name="connsiteY7" fmla="*/ 304800 h 988709"/>
              <a:gd name="connsiteX8" fmla="*/ 1190818 w 1955800"/>
              <a:gd name="connsiteY8" fmla="*/ 435252 h 988709"/>
              <a:gd name="connsiteX9" fmla="*/ 1406718 w 1955800"/>
              <a:gd name="connsiteY9" fmla="*/ 650571 h 988709"/>
              <a:gd name="connsiteX10" fmla="*/ 1607327 w 1955800"/>
              <a:gd name="connsiteY10" fmla="*/ 988709 h 988709"/>
              <a:gd name="connsiteX0" fmla="*/ 1790700 w 2012589"/>
              <a:gd name="connsiteY0" fmla="*/ 698500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0" fmla="*/ 1790700 w 2012589"/>
              <a:gd name="connsiteY0" fmla="*/ 698500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12" fmla="*/ 1790700 w 2012589"/>
              <a:gd name="connsiteY12" fmla="*/ 698500 h 988709"/>
              <a:gd name="connsiteX0" fmla="*/ 1607327 w 2012589"/>
              <a:gd name="connsiteY0" fmla="*/ 988709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0" fmla="*/ 1406718 w 2012589"/>
              <a:gd name="connsiteY0" fmla="*/ 650571 h 960438"/>
              <a:gd name="connsiteX1" fmla="*/ 2012589 w 2012589"/>
              <a:gd name="connsiteY1" fmla="*/ 960438 h 960438"/>
              <a:gd name="connsiteX2" fmla="*/ 1955800 w 2012589"/>
              <a:gd name="connsiteY2" fmla="*/ 505016 h 960438"/>
              <a:gd name="connsiteX3" fmla="*/ 1930400 w 2012589"/>
              <a:gd name="connsiteY3" fmla="*/ 445881 h 960438"/>
              <a:gd name="connsiteX4" fmla="*/ 1536700 w 2012589"/>
              <a:gd name="connsiteY4" fmla="*/ 266700 h 960438"/>
              <a:gd name="connsiteX5" fmla="*/ 749300 w 2012589"/>
              <a:gd name="connsiteY5" fmla="*/ 0 h 960438"/>
              <a:gd name="connsiteX6" fmla="*/ 0 w 2012589"/>
              <a:gd name="connsiteY6" fmla="*/ 38100 h 960438"/>
              <a:gd name="connsiteX7" fmla="*/ 0 w 2012589"/>
              <a:gd name="connsiteY7" fmla="*/ 342900 h 960438"/>
              <a:gd name="connsiteX8" fmla="*/ 673100 w 2012589"/>
              <a:gd name="connsiteY8" fmla="*/ 304800 h 960438"/>
              <a:gd name="connsiteX9" fmla="*/ 1190818 w 2012589"/>
              <a:gd name="connsiteY9" fmla="*/ 435252 h 960438"/>
              <a:gd name="connsiteX10" fmla="*/ 1406718 w 2012589"/>
              <a:gd name="connsiteY10" fmla="*/ 650571 h 960438"/>
              <a:gd name="connsiteX0" fmla="*/ 1406718 w 1955800"/>
              <a:gd name="connsiteY0" fmla="*/ 650571 h 800100"/>
              <a:gd name="connsiteX1" fmla="*/ 1828800 w 1955800"/>
              <a:gd name="connsiteY1" fmla="*/ 800100 h 800100"/>
              <a:gd name="connsiteX2" fmla="*/ 1955800 w 1955800"/>
              <a:gd name="connsiteY2" fmla="*/ 505016 h 800100"/>
              <a:gd name="connsiteX3" fmla="*/ 1930400 w 1955800"/>
              <a:gd name="connsiteY3" fmla="*/ 445881 h 800100"/>
              <a:gd name="connsiteX4" fmla="*/ 1536700 w 1955800"/>
              <a:gd name="connsiteY4" fmla="*/ 266700 h 800100"/>
              <a:gd name="connsiteX5" fmla="*/ 749300 w 1955800"/>
              <a:gd name="connsiteY5" fmla="*/ 0 h 800100"/>
              <a:gd name="connsiteX6" fmla="*/ 0 w 1955800"/>
              <a:gd name="connsiteY6" fmla="*/ 38100 h 800100"/>
              <a:gd name="connsiteX7" fmla="*/ 0 w 1955800"/>
              <a:gd name="connsiteY7" fmla="*/ 342900 h 800100"/>
              <a:gd name="connsiteX8" fmla="*/ 673100 w 1955800"/>
              <a:gd name="connsiteY8" fmla="*/ 304800 h 800100"/>
              <a:gd name="connsiteX9" fmla="*/ 1190818 w 1955800"/>
              <a:gd name="connsiteY9" fmla="*/ 435252 h 800100"/>
              <a:gd name="connsiteX10" fmla="*/ 1406718 w 1955800"/>
              <a:gd name="connsiteY10" fmla="*/ 650571 h 800100"/>
              <a:gd name="connsiteX0" fmla="*/ 1406718 w 1955800"/>
              <a:gd name="connsiteY0" fmla="*/ 650571 h 800100"/>
              <a:gd name="connsiteX1" fmla="*/ 1828800 w 1955800"/>
              <a:gd name="connsiteY1" fmla="*/ 800100 h 800100"/>
              <a:gd name="connsiteX2" fmla="*/ 1955800 w 1955800"/>
              <a:gd name="connsiteY2" fmla="*/ 505016 h 800100"/>
              <a:gd name="connsiteX3" fmla="*/ 1930400 w 1955800"/>
              <a:gd name="connsiteY3" fmla="*/ 445881 h 800100"/>
              <a:gd name="connsiteX4" fmla="*/ 1536700 w 1955800"/>
              <a:gd name="connsiteY4" fmla="*/ 266700 h 800100"/>
              <a:gd name="connsiteX5" fmla="*/ 749300 w 1955800"/>
              <a:gd name="connsiteY5" fmla="*/ 0 h 800100"/>
              <a:gd name="connsiteX6" fmla="*/ 0 w 1955800"/>
              <a:gd name="connsiteY6" fmla="*/ 38100 h 800100"/>
              <a:gd name="connsiteX7" fmla="*/ 0 w 1955800"/>
              <a:gd name="connsiteY7" fmla="*/ 342900 h 800100"/>
              <a:gd name="connsiteX8" fmla="*/ 673100 w 1955800"/>
              <a:gd name="connsiteY8" fmla="*/ 304800 h 800100"/>
              <a:gd name="connsiteX9" fmla="*/ 1190818 w 1955800"/>
              <a:gd name="connsiteY9" fmla="*/ 435252 h 800100"/>
              <a:gd name="connsiteX10" fmla="*/ 1406718 w 1955800"/>
              <a:gd name="connsiteY10" fmla="*/ 650571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5800" h="800100">
                <a:moveTo>
                  <a:pt x="1406718" y="650571"/>
                </a:moveTo>
                <a:lnTo>
                  <a:pt x="1828800" y="800100"/>
                </a:lnTo>
                <a:lnTo>
                  <a:pt x="1955800" y="505016"/>
                </a:lnTo>
                <a:lnTo>
                  <a:pt x="1930400" y="445881"/>
                </a:lnTo>
                <a:lnTo>
                  <a:pt x="1536700" y="266700"/>
                </a:lnTo>
                <a:lnTo>
                  <a:pt x="749300" y="0"/>
                </a:lnTo>
                <a:lnTo>
                  <a:pt x="0" y="38100"/>
                </a:lnTo>
                <a:lnTo>
                  <a:pt x="0" y="342900"/>
                </a:lnTo>
                <a:lnTo>
                  <a:pt x="673100" y="304800"/>
                </a:lnTo>
                <a:lnTo>
                  <a:pt x="1190818" y="435252"/>
                </a:lnTo>
                <a:lnTo>
                  <a:pt x="1406718" y="650571"/>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86891876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grpSp>
        <p:nvGrpSpPr>
          <p:cNvPr id="3" name="Group 85"/>
          <p:cNvGrpSpPr/>
          <p:nvPr/>
        </p:nvGrpSpPr>
        <p:grpSpPr>
          <a:xfrm>
            <a:off x="5191046" y="2594254"/>
            <a:ext cx="1021845" cy="1942071"/>
            <a:chOff x="5191046" y="2594254"/>
            <a:chExt cx="1021845" cy="194207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73" name="TextBox 72"/>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sp>
          <p:nvSpPr>
            <p:cNvPr id="82" name="TextBox 81"/>
            <p:cNvSpPr txBox="1"/>
            <p:nvPr/>
          </p:nvSpPr>
          <p:spPr>
            <a:xfrm>
              <a:off x="5582019" y="4259326"/>
              <a:ext cx="262662" cy="276999"/>
            </a:xfrm>
            <a:prstGeom prst="rect">
              <a:avLst/>
            </a:prstGeom>
            <a:noFill/>
          </p:spPr>
          <p:txBody>
            <a:bodyPr wrap="none" rtlCol="0">
              <a:spAutoFit/>
            </a:bodyPr>
            <a:lstStyle/>
            <a:p>
              <a:r>
                <a:rPr lang="en-US" sz="1200" dirty="0" smtClean="0"/>
                <a:t>4</a:t>
              </a:r>
              <a:endParaRPr lang="en-US" sz="1200" dirty="0"/>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grpSp>
      <p:sp>
        <p:nvSpPr>
          <p:cNvPr id="25" name="Freeform 24"/>
          <p:cNvSpPr/>
          <p:nvPr/>
        </p:nvSpPr>
        <p:spPr>
          <a:xfrm>
            <a:off x="4406900" y="3352800"/>
            <a:ext cx="1511300" cy="1359932"/>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346200"/>
              <a:gd name="connsiteY0" fmla="*/ 25400 h 2121932"/>
              <a:gd name="connsiteX1" fmla="*/ 1079500 w 1346200"/>
              <a:gd name="connsiteY1" fmla="*/ 0 h 2121932"/>
              <a:gd name="connsiteX2" fmla="*/ 749300 w 1346200"/>
              <a:gd name="connsiteY2" fmla="*/ 762000 h 2121932"/>
              <a:gd name="connsiteX3" fmla="*/ 0 w 1346200"/>
              <a:gd name="connsiteY3" fmla="*/ 800100 h 2121932"/>
              <a:gd name="connsiteX4" fmla="*/ 0 w 1346200"/>
              <a:gd name="connsiteY4" fmla="*/ 1104900 h 2121932"/>
              <a:gd name="connsiteX5" fmla="*/ 673100 w 1346200"/>
              <a:gd name="connsiteY5" fmla="*/ 1066800 h 2121932"/>
              <a:gd name="connsiteX6" fmla="*/ 1168400 w 1346200"/>
              <a:gd name="connsiteY6" fmla="*/ 2121932 h 2121932"/>
              <a:gd name="connsiteX7" fmla="*/ 1346200 w 1346200"/>
              <a:gd name="connsiteY7" fmla="*/ 25400 h 2121932"/>
              <a:gd name="connsiteX0" fmla="*/ 1511300 w 1511300"/>
              <a:gd name="connsiteY0" fmla="*/ 2041246 h 2121932"/>
              <a:gd name="connsiteX1" fmla="*/ 1079500 w 1511300"/>
              <a:gd name="connsiteY1" fmla="*/ 0 h 2121932"/>
              <a:gd name="connsiteX2" fmla="*/ 749300 w 1511300"/>
              <a:gd name="connsiteY2" fmla="*/ 762000 h 2121932"/>
              <a:gd name="connsiteX3" fmla="*/ 0 w 1511300"/>
              <a:gd name="connsiteY3" fmla="*/ 800100 h 2121932"/>
              <a:gd name="connsiteX4" fmla="*/ 0 w 1511300"/>
              <a:gd name="connsiteY4" fmla="*/ 1104900 h 2121932"/>
              <a:gd name="connsiteX5" fmla="*/ 673100 w 1511300"/>
              <a:gd name="connsiteY5" fmla="*/ 1066800 h 2121932"/>
              <a:gd name="connsiteX6" fmla="*/ 1168400 w 1511300"/>
              <a:gd name="connsiteY6" fmla="*/ 2121932 h 2121932"/>
              <a:gd name="connsiteX7" fmla="*/ 1511300 w 1511300"/>
              <a:gd name="connsiteY7" fmla="*/ 2041246 h 2121932"/>
              <a:gd name="connsiteX0" fmla="*/ 1511300 w 1511300"/>
              <a:gd name="connsiteY0" fmla="*/ 1279246 h 1359932"/>
              <a:gd name="connsiteX1" fmla="*/ 1473200 w 1511300"/>
              <a:gd name="connsiteY1" fmla="*/ 812800 h 1359932"/>
              <a:gd name="connsiteX2" fmla="*/ 749300 w 1511300"/>
              <a:gd name="connsiteY2" fmla="*/ 0 h 1359932"/>
              <a:gd name="connsiteX3" fmla="*/ 0 w 1511300"/>
              <a:gd name="connsiteY3" fmla="*/ 38100 h 1359932"/>
              <a:gd name="connsiteX4" fmla="*/ 0 w 1511300"/>
              <a:gd name="connsiteY4" fmla="*/ 342900 h 1359932"/>
              <a:gd name="connsiteX5" fmla="*/ 673100 w 1511300"/>
              <a:gd name="connsiteY5" fmla="*/ 304800 h 1359932"/>
              <a:gd name="connsiteX6" fmla="*/ 1168400 w 1511300"/>
              <a:gd name="connsiteY6" fmla="*/ 1359932 h 1359932"/>
              <a:gd name="connsiteX7" fmla="*/ 1511300 w 1511300"/>
              <a:gd name="connsiteY7" fmla="*/ 1279246 h 135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1300" h="1359932">
                <a:moveTo>
                  <a:pt x="1511300" y="1279246"/>
                </a:moveTo>
                <a:lnTo>
                  <a:pt x="1473200" y="812800"/>
                </a:lnTo>
                <a:lnTo>
                  <a:pt x="749300" y="0"/>
                </a:lnTo>
                <a:lnTo>
                  <a:pt x="0" y="38100"/>
                </a:lnTo>
                <a:lnTo>
                  <a:pt x="0" y="342900"/>
                </a:lnTo>
                <a:lnTo>
                  <a:pt x="673100" y="304800"/>
                </a:lnTo>
                <a:lnTo>
                  <a:pt x="1168400" y="1359932"/>
                </a:lnTo>
                <a:lnTo>
                  <a:pt x="1511300" y="1279246"/>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53446489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sp>
        <p:nvSpPr>
          <p:cNvPr id="18" name="TextBox 17"/>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smtClean="0">
                <a:solidFill>
                  <a:srgbClr val="FF0000"/>
                </a:solidFill>
              </a:rPr>
              <a:t>C</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1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56046122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sp>
        <p:nvSpPr>
          <p:cNvPr id="18" name="TextBox 17"/>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smtClean="0">
                <a:solidFill>
                  <a:srgbClr val="FF0000"/>
                </a:solidFill>
              </a:rPr>
              <a:t>C</a:t>
            </a:r>
            <a:endParaRPr lang="en-US" b="1" dirty="0">
              <a:solidFill>
                <a:srgbClr val="FF0000"/>
              </a:solidFill>
            </a:endParaRPr>
          </a:p>
        </p:txBody>
      </p:sp>
      <p:grpSp>
        <p:nvGrpSpPr>
          <p:cNvPr id="2" name="Group 24"/>
          <p:cNvGrpSpPr/>
          <p:nvPr/>
        </p:nvGrpSpPr>
        <p:grpSpPr>
          <a:xfrm rot="2375246">
            <a:off x="5707211" y="4088909"/>
            <a:ext cx="605536" cy="1150689"/>
            <a:chOff x="5442973" y="3647467"/>
            <a:chExt cx="605536" cy="1150689"/>
          </a:xfrm>
        </p:grpSpPr>
        <p:cxnSp>
          <p:nvCxnSpPr>
            <p:cNvPr id="21" name="Straight Connector 20"/>
            <p:cNvCxnSpPr/>
            <p:nvPr/>
          </p:nvCxnSpPr>
          <p:spPr>
            <a:xfrm flipV="1">
              <a:off x="5442973" y="3647467"/>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5442973" y="4038389"/>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442973" y="422305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442973" y="4223055"/>
              <a:ext cx="290740" cy="575101"/>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 name="Group 26"/>
          <p:cNvGrpSpPr/>
          <p:nvPr/>
        </p:nvGrpSpPr>
        <p:grpSpPr>
          <a:xfrm rot="19305232">
            <a:off x="5668620" y="1857397"/>
            <a:ext cx="605536" cy="1150689"/>
            <a:chOff x="5442973" y="3647467"/>
            <a:chExt cx="605536" cy="1150689"/>
          </a:xfrm>
        </p:grpSpPr>
        <p:cxnSp>
          <p:nvCxnSpPr>
            <p:cNvPr id="28" name="Straight Connector 27"/>
            <p:cNvCxnSpPr/>
            <p:nvPr/>
          </p:nvCxnSpPr>
          <p:spPr>
            <a:xfrm flipV="1">
              <a:off x="5442973" y="3647467"/>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5442973" y="4038389"/>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442973" y="422305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442973" y="4223055"/>
              <a:ext cx="290740" cy="575101"/>
            </a:xfrm>
            <a:prstGeom prst="line">
              <a:avLst/>
            </a:prstGeom>
          </p:spPr>
          <p:style>
            <a:lnRef idx="2">
              <a:schemeClr val="accent1"/>
            </a:lnRef>
            <a:fillRef idx="0">
              <a:schemeClr val="accent1"/>
            </a:fillRef>
            <a:effectRef idx="1">
              <a:schemeClr val="accent1"/>
            </a:effectRef>
            <a:fontRef idx="minor">
              <a:schemeClr val="tx1"/>
            </a:fontRef>
          </p:style>
        </p:cxnSp>
      </p:grpSp>
      <p:sp>
        <p:nvSpPr>
          <p:cNvPr id="32" name="TextBox 31"/>
          <p:cNvSpPr txBox="1"/>
          <p:nvPr/>
        </p:nvSpPr>
        <p:spPr>
          <a:xfrm>
            <a:off x="5413641" y="1619003"/>
            <a:ext cx="330289" cy="369332"/>
          </a:xfrm>
          <a:prstGeom prst="rect">
            <a:avLst/>
          </a:prstGeom>
          <a:noFill/>
        </p:spPr>
        <p:txBody>
          <a:bodyPr wrap="none" rtlCol="0">
            <a:spAutoFit/>
          </a:bodyPr>
          <a:lstStyle/>
          <a:p>
            <a:r>
              <a:rPr lang="en-US" dirty="0" smtClean="0"/>
              <a:t>G</a:t>
            </a:r>
            <a:endParaRPr lang="en-US" dirty="0"/>
          </a:p>
        </p:txBody>
      </p:sp>
      <p:sp>
        <p:nvSpPr>
          <p:cNvPr id="33" name="TextBox 32"/>
          <p:cNvSpPr txBox="1"/>
          <p:nvPr/>
        </p:nvSpPr>
        <p:spPr>
          <a:xfrm>
            <a:off x="6158989" y="1731145"/>
            <a:ext cx="318229" cy="369332"/>
          </a:xfrm>
          <a:prstGeom prst="rect">
            <a:avLst/>
          </a:prstGeom>
          <a:noFill/>
        </p:spPr>
        <p:txBody>
          <a:bodyPr wrap="none" rtlCol="0">
            <a:spAutoFit/>
          </a:bodyPr>
          <a:lstStyle/>
          <a:p>
            <a:r>
              <a:rPr lang="en-US" dirty="0" smtClean="0"/>
              <a:t>A</a:t>
            </a:r>
            <a:endParaRPr lang="en-US" dirty="0"/>
          </a:p>
        </p:txBody>
      </p:sp>
      <p:sp>
        <p:nvSpPr>
          <p:cNvPr id="34" name="TextBox 33"/>
          <p:cNvSpPr txBox="1"/>
          <p:nvPr/>
        </p:nvSpPr>
        <p:spPr>
          <a:xfrm>
            <a:off x="6401233" y="2159786"/>
            <a:ext cx="366804" cy="369332"/>
          </a:xfrm>
          <a:prstGeom prst="rect">
            <a:avLst/>
          </a:prstGeom>
          <a:noFill/>
        </p:spPr>
        <p:txBody>
          <a:bodyPr wrap="square" rtlCol="0">
            <a:spAutoFit/>
          </a:bodyPr>
          <a:lstStyle/>
          <a:p>
            <a:r>
              <a:rPr lang="en-US" dirty="0" smtClean="0"/>
              <a:t>T</a:t>
            </a:r>
            <a:endParaRPr lang="en-US" dirty="0"/>
          </a:p>
        </p:txBody>
      </p:sp>
      <p:sp>
        <p:nvSpPr>
          <p:cNvPr id="35" name="TextBox 34"/>
          <p:cNvSpPr txBox="1"/>
          <p:nvPr/>
        </p:nvSpPr>
        <p:spPr>
          <a:xfrm>
            <a:off x="6334786" y="2767823"/>
            <a:ext cx="312906" cy="369332"/>
          </a:xfrm>
          <a:prstGeom prst="rect">
            <a:avLst/>
          </a:prstGeom>
          <a:noFill/>
        </p:spPr>
        <p:txBody>
          <a:bodyPr wrap="none" rtlCol="0">
            <a:spAutoFit/>
          </a:bodyPr>
          <a:lstStyle/>
          <a:p>
            <a:r>
              <a:rPr lang="en-US" dirty="0" smtClean="0"/>
              <a:t>C</a:t>
            </a:r>
            <a:endParaRPr lang="en-US" dirty="0"/>
          </a:p>
        </p:txBody>
      </p:sp>
      <p:sp>
        <p:nvSpPr>
          <p:cNvPr id="36" name="TextBox 35"/>
          <p:cNvSpPr txBox="1"/>
          <p:nvPr/>
        </p:nvSpPr>
        <p:spPr>
          <a:xfrm>
            <a:off x="6412088" y="3941074"/>
            <a:ext cx="330289" cy="369332"/>
          </a:xfrm>
          <a:prstGeom prst="rect">
            <a:avLst/>
          </a:prstGeom>
          <a:noFill/>
        </p:spPr>
        <p:txBody>
          <a:bodyPr wrap="none" rtlCol="0">
            <a:spAutoFit/>
          </a:bodyPr>
          <a:lstStyle/>
          <a:p>
            <a:r>
              <a:rPr lang="en-US" dirty="0" smtClean="0"/>
              <a:t>G</a:t>
            </a:r>
            <a:endParaRPr lang="en-US" dirty="0"/>
          </a:p>
        </p:txBody>
      </p:sp>
      <p:sp>
        <p:nvSpPr>
          <p:cNvPr id="37" name="TextBox 36"/>
          <p:cNvSpPr txBox="1"/>
          <p:nvPr/>
        </p:nvSpPr>
        <p:spPr>
          <a:xfrm>
            <a:off x="6359018" y="4520618"/>
            <a:ext cx="318229" cy="369332"/>
          </a:xfrm>
          <a:prstGeom prst="rect">
            <a:avLst/>
          </a:prstGeom>
          <a:noFill/>
        </p:spPr>
        <p:txBody>
          <a:bodyPr wrap="none" rtlCol="0">
            <a:spAutoFit/>
          </a:bodyPr>
          <a:lstStyle/>
          <a:p>
            <a:r>
              <a:rPr lang="en-US" dirty="0" smtClean="0"/>
              <a:t>A</a:t>
            </a:r>
            <a:endParaRPr lang="en-US" dirty="0"/>
          </a:p>
        </p:txBody>
      </p:sp>
      <p:sp>
        <p:nvSpPr>
          <p:cNvPr id="38" name="TextBox 37"/>
          <p:cNvSpPr txBox="1"/>
          <p:nvPr/>
        </p:nvSpPr>
        <p:spPr>
          <a:xfrm>
            <a:off x="6045284" y="4912848"/>
            <a:ext cx="366804" cy="369332"/>
          </a:xfrm>
          <a:prstGeom prst="rect">
            <a:avLst/>
          </a:prstGeom>
          <a:noFill/>
        </p:spPr>
        <p:txBody>
          <a:bodyPr wrap="square" rtlCol="0">
            <a:spAutoFit/>
          </a:bodyPr>
          <a:lstStyle/>
          <a:p>
            <a:r>
              <a:rPr lang="en-US" dirty="0" smtClean="0"/>
              <a:t>T</a:t>
            </a:r>
            <a:endParaRPr lang="en-US" dirty="0"/>
          </a:p>
        </p:txBody>
      </p:sp>
      <p:sp>
        <p:nvSpPr>
          <p:cNvPr id="39" name="TextBox 38"/>
          <p:cNvSpPr txBox="1"/>
          <p:nvPr/>
        </p:nvSpPr>
        <p:spPr>
          <a:xfrm>
            <a:off x="5437232" y="5021636"/>
            <a:ext cx="312906" cy="369332"/>
          </a:xfrm>
          <a:prstGeom prst="rect">
            <a:avLst/>
          </a:prstGeom>
          <a:noFill/>
        </p:spPr>
        <p:txBody>
          <a:bodyPr wrap="none" rtlCol="0">
            <a:spAutoFit/>
          </a:bodyPr>
          <a:lstStyle/>
          <a:p>
            <a:r>
              <a:rPr lang="en-US" dirty="0" smtClean="0"/>
              <a:t>C</a:t>
            </a:r>
            <a:endParaRPr lang="en-US" dirty="0"/>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46" name="TextBox 45"/>
          <p:cNvSpPr txBox="1"/>
          <p:nvPr/>
        </p:nvSpPr>
        <p:spPr>
          <a:xfrm>
            <a:off x="6568697" y="4172478"/>
            <a:ext cx="262662" cy="276999"/>
          </a:xfrm>
          <a:prstGeom prst="rect">
            <a:avLst/>
          </a:prstGeom>
          <a:noFill/>
        </p:spPr>
        <p:txBody>
          <a:bodyPr wrap="none" rtlCol="0">
            <a:spAutoFit/>
          </a:bodyPr>
          <a:lstStyle/>
          <a:p>
            <a:r>
              <a:rPr lang="en-US" sz="1200" dirty="0" smtClean="0"/>
              <a:t>1</a:t>
            </a:r>
            <a:endParaRPr lang="en-US" sz="1200" dirty="0"/>
          </a:p>
        </p:txBody>
      </p:sp>
      <p:sp>
        <p:nvSpPr>
          <p:cNvPr id="47" name="TextBox 46"/>
          <p:cNvSpPr txBox="1"/>
          <p:nvPr/>
        </p:nvSpPr>
        <p:spPr>
          <a:xfrm>
            <a:off x="6503997" y="4715694"/>
            <a:ext cx="262662" cy="276999"/>
          </a:xfrm>
          <a:prstGeom prst="rect">
            <a:avLst/>
          </a:prstGeom>
          <a:noFill/>
        </p:spPr>
        <p:txBody>
          <a:bodyPr wrap="none" rtlCol="0">
            <a:spAutoFit/>
          </a:bodyPr>
          <a:lstStyle/>
          <a:p>
            <a:r>
              <a:rPr lang="en-US" sz="1200" dirty="0" smtClean="0"/>
              <a:t>1</a:t>
            </a:r>
            <a:endParaRPr lang="en-US" sz="1200" dirty="0"/>
          </a:p>
        </p:txBody>
      </p:sp>
      <p:sp>
        <p:nvSpPr>
          <p:cNvPr id="48" name="TextBox 47"/>
          <p:cNvSpPr txBox="1"/>
          <p:nvPr/>
        </p:nvSpPr>
        <p:spPr>
          <a:xfrm>
            <a:off x="6157067" y="5063502"/>
            <a:ext cx="262662" cy="276999"/>
          </a:xfrm>
          <a:prstGeom prst="rect">
            <a:avLst/>
          </a:prstGeom>
          <a:noFill/>
        </p:spPr>
        <p:txBody>
          <a:bodyPr wrap="none" rtlCol="0">
            <a:spAutoFit/>
          </a:bodyPr>
          <a:lstStyle/>
          <a:p>
            <a:r>
              <a:rPr lang="en-US" sz="1200" dirty="0" smtClean="0"/>
              <a:t>1</a:t>
            </a:r>
            <a:endParaRPr lang="en-US" sz="1200" dirty="0"/>
          </a:p>
        </p:txBody>
      </p:sp>
      <p:sp>
        <p:nvSpPr>
          <p:cNvPr id="49" name="TextBox 48"/>
          <p:cNvSpPr txBox="1"/>
          <p:nvPr/>
        </p:nvSpPr>
        <p:spPr>
          <a:xfrm>
            <a:off x="5613294" y="5180289"/>
            <a:ext cx="262662" cy="276999"/>
          </a:xfrm>
          <a:prstGeom prst="rect">
            <a:avLst/>
          </a:prstGeom>
          <a:noFill/>
        </p:spPr>
        <p:txBody>
          <a:bodyPr wrap="none" rtlCol="0">
            <a:spAutoFit/>
          </a:bodyPr>
          <a:lstStyle/>
          <a:p>
            <a:r>
              <a:rPr lang="en-US" sz="1200" dirty="0" smtClean="0"/>
              <a:t>1</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sp>
        <p:nvSpPr>
          <p:cNvPr id="51" name="TextBox 50"/>
          <p:cNvSpPr txBox="1"/>
          <p:nvPr/>
        </p:nvSpPr>
        <p:spPr>
          <a:xfrm>
            <a:off x="6501070" y="2373299"/>
            <a:ext cx="262662" cy="276999"/>
          </a:xfrm>
          <a:prstGeom prst="rect">
            <a:avLst/>
          </a:prstGeom>
          <a:noFill/>
        </p:spPr>
        <p:txBody>
          <a:bodyPr wrap="none" rtlCol="0">
            <a:spAutoFit/>
          </a:bodyPr>
          <a:lstStyle/>
          <a:p>
            <a:r>
              <a:rPr lang="en-US" sz="1200" dirty="0"/>
              <a:t>1</a:t>
            </a:r>
          </a:p>
        </p:txBody>
      </p:sp>
      <p:sp>
        <p:nvSpPr>
          <p:cNvPr id="52" name="TextBox 51"/>
          <p:cNvSpPr txBox="1"/>
          <p:nvPr/>
        </p:nvSpPr>
        <p:spPr>
          <a:xfrm>
            <a:off x="6490645" y="2970795"/>
            <a:ext cx="262662" cy="276999"/>
          </a:xfrm>
          <a:prstGeom prst="rect">
            <a:avLst/>
          </a:prstGeom>
          <a:noFill/>
        </p:spPr>
        <p:txBody>
          <a:bodyPr wrap="none" rtlCol="0">
            <a:spAutoFit/>
          </a:bodyPr>
          <a:lstStyle/>
          <a:p>
            <a:r>
              <a:rPr lang="en-US" sz="1200" dirty="0" smtClean="0"/>
              <a:t>0</a:t>
            </a:r>
            <a:endParaRPr lang="en-US" sz="1200" dirty="0"/>
          </a:p>
        </p:txBody>
      </p:sp>
      <p:sp>
        <p:nvSpPr>
          <p:cNvPr id="53" name="TextBox 52"/>
          <p:cNvSpPr txBox="1"/>
          <p:nvPr/>
        </p:nvSpPr>
        <p:spPr>
          <a:xfrm>
            <a:off x="5619878" y="1796167"/>
            <a:ext cx="262662" cy="276999"/>
          </a:xfrm>
          <a:prstGeom prst="rect">
            <a:avLst/>
          </a:prstGeom>
          <a:noFill/>
        </p:spPr>
        <p:txBody>
          <a:bodyPr wrap="none" rtlCol="0">
            <a:spAutoFit/>
          </a:bodyPr>
          <a:lstStyle/>
          <a:p>
            <a:r>
              <a:rPr lang="en-US" sz="1200" dirty="0"/>
              <a:t>0</a:t>
            </a:r>
          </a:p>
        </p:txBody>
      </p:sp>
      <p:sp>
        <p:nvSpPr>
          <p:cNvPr id="4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54" name="Picture 53"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18042969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grpSp>
        <p:nvGrpSpPr>
          <p:cNvPr id="2" name="Group 44"/>
          <p:cNvGrpSpPr/>
          <p:nvPr/>
        </p:nvGrpSpPr>
        <p:grpSpPr>
          <a:xfrm>
            <a:off x="5191046" y="1619003"/>
            <a:ext cx="1640313" cy="3838285"/>
            <a:chOff x="5191046" y="1619003"/>
            <a:chExt cx="1640313" cy="3838285"/>
          </a:xfrm>
        </p:grpSpPr>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smtClean="0">
                  <a:solidFill>
                    <a:srgbClr val="FF0000"/>
                  </a:solidFill>
                </a:rPr>
                <a:t>C</a:t>
              </a:r>
              <a:endParaRPr lang="en-US" b="1" dirty="0">
                <a:solidFill>
                  <a:srgbClr val="FF0000"/>
                </a:solidFill>
              </a:endParaRPr>
            </a:p>
          </p:txBody>
        </p:sp>
        <p:cxnSp>
          <p:nvCxnSpPr>
            <p:cNvPr id="21" name="Straight Connector 20"/>
            <p:cNvCxnSpPr/>
            <p:nvPr/>
          </p:nvCxnSpPr>
          <p:spPr>
            <a:xfrm rot="2375246" flipV="1">
              <a:off x="5926553" y="4054555"/>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2375246" flipV="1">
              <a:off x="5765895" y="4500951"/>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2375246">
              <a:off x="5648216" y="464326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2375246">
              <a:off x="5559912" y="4498190"/>
              <a:ext cx="290740" cy="575101"/>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19305232" flipV="1">
              <a:off x="5524399" y="2016553"/>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rot="19305232">
              <a:off x="5725929" y="2413114"/>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rot="19305232">
              <a:off x="5880560" y="2468648"/>
              <a:ext cx="290740"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413641" y="1619003"/>
              <a:ext cx="330289" cy="369332"/>
            </a:xfrm>
            <a:prstGeom prst="rect">
              <a:avLst/>
            </a:prstGeom>
            <a:noFill/>
          </p:spPr>
          <p:txBody>
            <a:bodyPr wrap="none" rtlCol="0">
              <a:spAutoFit/>
            </a:bodyPr>
            <a:lstStyle/>
            <a:p>
              <a:r>
                <a:rPr lang="en-US" dirty="0" smtClean="0"/>
                <a:t>G</a:t>
              </a:r>
              <a:endParaRPr lang="en-US" dirty="0"/>
            </a:p>
          </p:txBody>
        </p:sp>
        <p:sp>
          <p:nvSpPr>
            <p:cNvPr id="34" name="TextBox 33"/>
            <p:cNvSpPr txBox="1"/>
            <p:nvPr/>
          </p:nvSpPr>
          <p:spPr>
            <a:xfrm>
              <a:off x="6401233" y="2159786"/>
              <a:ext cx="366804" cy="369332"/>
            </a:xfrm>
            <a:prstGeom prst="rect">
              <a:avLst/>
            </a:prstGeom>
            <a:noFill/>
          </p:spPr>
          <p:txBody>
            <a:bodyPr wrap="square" rtlCol="0">
              <a:spAutoFit/>
            </a:bodyPr>
            <a:lstStyle/>
            <a:p>
              <a:r>
                <a:rPr lang="en-US" dirty="0" smtClean="0"/>
                <a:t>T</a:t>
              </a:r>
              <a:endParaRPr lang="en-US" dirty="0"/>
            </a:p>
          </p:txBody>
        </p:sp>
        <p:sp>
          <p:nvSpPr>
            <p:cNvPr id="35" name="TextBox 34"/>
            <p:cNvSpPr txBox="1"/>
            <p:nvPr/>
          </p:nvSpPr>
          <p:spPr>
            <a:xfrm>
              <a:off x="6334786" y="2767823"/>
              <a:ext cx="312906" cy="369332"/>
            </a:xfrm>
            <a:prstGeom prst="rect">
              <a:avLst/>
            </a:prstGeom>
            <a:noFill/>
          </p:spPr>
          <p:txBody>
            <a:bodyPr wrap="none" rtlCol="0">
              <a:spAutoFit/>
            </a:bodyPr>
            <a:lstStyle/>
            <a:p>
              <a:r>
                <a:rPr lang="en-US" dirty="0" smtClean="0"/>
                <a:t>C</a:t>
              </a:r>
              <a:endParaRPr lang="en-US" dirty="0"/>
            </a:p>
          </p:txBody>
        </p:sp>
        <p:sp>
          <p:nvSpPr>
            <p:cNvPr id="36" name="TextBox 35"/>
            <p:cNvSpPr txBox="1"/>
            <p:nvPr/>
          </p:nvSpPr>
          <p:spPr>
            <a:xfrm>
              <a:off x="6412088" y="3941074"/>
              <a:ext cx="330289" cy="369332"/>
            </a:xfrm>
            <a:prstGeom prst="rect">
              <a:avLst/>
            </a:prstGeom>
            <a:noFill/>
          </p:spPr>
          <p:txBody>
            <a:bodyPr wrap="none" rtlCol="0">
              <a:spAutoFit/>
            </a:bodyPr>
            <a:lstStyle/>
            <a:p>
              <a:r>
                <a:rPr lang="en-US" dirty="0" smtClean="0"/>
                <a:t>G</a:t>
              </a:r>
              <a:endParaRPr lang="en-US" dirty="0"/>
            </a:p>
          </p:txBody>
        </p:sp>
        <p:sp>
          <p:nvSpPr>
            <p:cNvPr id="37" name="TextBox 36"/>
            <p:cNvSpPr txBox="1"/>
            <p:nvPr/>
          </p:nvSpPr>
          <p:spPr>
            <a:xfrm>
              <a:off x="6359018" y="4520618"/>
              <a:ext cx="318229" cy="369332"/>
            </a:xfrm>
            <a:prstGeom prst="rect">
              <a:avLst/>
            </a:prstGeom>
            <a:noFill/>
          </p:spPr>
          <p:txBody>
            <a:bodyPr wrap="none" rtlCol="0">
              <a:spAutoFit/>
            </a:bodyPr>
            <a:lstStyle/>
            <a:p>
              <a:r>
                <a:rPr lang="en-US" dirty="0" smtClean="0"/>
                <a:t>A</a:t>
              </a:r>
              <a:endParaRPr lang="en-US" dirty="0"/>
            </a:p>
          </p:txBody>
        </p:sp>
        <p:sp>
          <p:nvSpPr>
            <p:cNvPr id="38" name="TextBox 37"/>
            <p:cNvSpPr txBox="1"/>
            <p:nvPr/>
          </p:nvSpPr>
          <p:spPr>
            <a:xfrm>
              <a:off x="6045284" y="4912848"/>
              <a:ext cx="366804" cy="369332"/>
            </a:xfrm>
            <a:prstGeom prst="rect">
              <a:avLst/>
            </a:prstGeom>
            <a:noFill/>
          </p:spPr>
          <p:txBody>
            <a:bodyPr wrap="square" rtlCol="0">
              <a:spAutoFit/>
            </a:bodyPr>
            <a:lstStyle/>
            <a:p>
              <a:r>
                <a:rPr lang="en-US" dirty="0" smtClean="0"/>
                <a:t>T</a:t>
              </a:r>
              <a:endParaRPr lang="en-US" dirty="0"/>
            </a:p>
          </p:txBody>
        </p:sp>
        <p:sp>
          <p:nvSpPr>
            <p:cNvPr id="39" name="TextBox 38"/>
            <p:cNvSpPr txBox="1"/>
            <p:nvPr/>
          </p:nvSpPr>
          <p:spPr>
            <a:xfrm>
              <a:off x="5437232" y="5021636"/>
              <a:ext cx="312906" cy="369332"/>
            </a:xfrm>
            <a:prstGeom prst="rect">
              <a:avLst/>
            </a:prstGeom>
            <a:noFill/>
          </p:spPr>
          <p:txBody>
            <a:bodyPr wrap="none" rtlCol="0">
              <a:spAutoFit/>
            </a:bodyPr>
            <a:lstStyle/>
            <a:p>
              <a:r>
                <a:rPr lang="en-US" dirty="0" smtClean="0"/>
                <a:t>C</a:t>
              </a:r>
              <a:endParaRPr lang="en-US" dirty="0"/>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smtClean="0"/>
                <a:t>4</a:t>
              </a:r>
              <a:endParaRPr lang="en-US" sz="1200" dirty="0"/>
            </a:p>
          </p:txBody>
        </p:sp>
        <p:sp>
          <p:nvSpPr>
            <p:cNvPr id="46" name="TextBox 45"/>
            <p:cNvSpPr txBox="1"/>
            <p:nvPr/>
          </p:nvSpPr>
          <p:spPr>
            <a:xfrm>
              <a:off x="6568697" y="4172478"/>
              <a:ext cx="262662" cy="276999"/>
            </a:xfrm>
            <a:prstGeom prst="rect">
              <a:avLst/>
            </a:prstGeom>
            <a:noFill/>
          </p:spPr>
          <p:txBody>
            <a:bodyPr wrap="none" rtlCol="0">
              <a:spAutoFit/>
            </a:bodyPr>
            <a:lstStyle/>
            <a:p>
              <a:r>
                <a:rPr lang="en-US" sz="1200" dirty="0" smtClean="0"/>
                <a:t>1</a:t>
              </a:r>
              <a:endParaRPr lang="en-US" sz="1200" dirty="0"/>
            </a:p>
          </p:txBody>
        </p:sp>
        <p:sp>
          <p:nvSpPr>
            <p:cNvPr id="47" name="TextBox 46"/>
            <p:cNvSpPr txBox="1"/>
            <p:nvPr/>
          </p:nvSpPr>
          <p:spPr>
            <a:xfrm>
              <a:off x="6503997" y="4715694"/>
              <a:ext cx="262662" cy="276999"/>
            </a:xfrm>
            <a:prstGeom prst="rect">
              <a:avLst/>
            </a:prstGeom>
            <a:noFill/>
          </p:spPr>
          <p:txBody>
            <a:bodyPr wrap="none" rtlCol="0">
              <a:spAutoFit/>
            </a:bodyPr>
            <a:lstStyle/>
            <a:p>
              <a:r>
                <a:rPr lang="en-US" sz="1200" dirty="0" smtClean="0"/>
                <a:t>1</a:t>
              </a:r>
              <a:endParaRPr lang="en-US" sz="1200" dirty="0"/>
            </a:p>
          </p:txBody>
        </p:sp>
        <p:sp>
          <p:nvSpPr>
            <p:cNvPr id="48" name="TextBox 47"/>
            <p:cNvSpPr txBox="1"/>
            <p:nvPr/>
          </p:nvSpPr>
          <p:spPr>
            <a:xfrm>
              <a:off x="6157067" y="5063502"/>
              <a:ext cx="262662" cy="276999"/>
            </a:xfrm>
            <a:prstGeom prst="rect">
              <a:avLst/>
            </a:prstGeom>
            <a:noFill/>
          </p:spPr>
          <p:txBody>
            <a:bodyPr wrap="none" rtlCol="0">
              <a:spAutoFit/>
            </a:bodyPr>
            <a:lstStyle/>
            <a:p>
              <a:r>
                <a:rPr lang="en-US" sz="1200" dirty="0" smtClean="0"/>
                <a:t>1</a:t>
              </a:r>
              <a:endParaRPr lang="en-US" sz="1200" dirty="0"/>
            </a:p>
          </p:txBody>
        </p:sp>
        <p:sp>
          <p:nvSpPr>
            <p:cNvPr id="49" name="TextBox 48"/>
            <p:cNvSpPr txBox="1"/>
            <p:nvPr/>
          </p:nvSpPr>
          <p:spPr>
            <a:xfrm>
              <a:off x="5613294" y="5180289"/>
              <a:ext cx="262662" cy="276999"/>
            </a:xfrm>
            <a:prstGeom prst="rect">
              <a:avLst/>
            </a:prstGeom>
            <a:noFill/>
          </p:spPr>
          <p:txBody>
            <a:bodyPr wrap="none" rtlCol="0">
              <a:spAutoFit/>
            </a:bodyPr>
            <a:lstStyle/>
            <a:p>
              <a:r>
                <a:rPr lang="en-US" sz="1200" dirty="0" smtClean="0"/>
                <a:t>1</a:t>
              </a:r>
              <a:endParaRPr lang="en-US" sz="1200" dirty="0"/>
            </a:p>
          </p:txBody>
        </p:sp>
        <p:sp>
          <p:nvSpPr>
            <p:cNvPr id="51" name="TextBox 50"/>
            <p:cNvSpPr txBox="1"/>
            <p:nvPr/>
          </p:nvSpPr>
          <p:spPr>
            <a:xfrm>
              <a:off x="6501070" y="2373299"/>
              <a:ext cx="262662" cy="276999"/>
            </a:xfrm>
            <a:prstGeom prst="rect">
              <a:avLst/>
            </a:prstGeom>
            <a:noFill/>
          </p:spPr>
          <p:txBody>
            <a:bodyPr wrap="none" rtlCol="0">
              <a:spAutoFit/>
            </a:bodyPr>
            <a:lstStyle/>
            <a:p>
              <a:r>
                <a:rPr lang="en-US" sz="1200" dirty="0"/>
                <a:t>1</a:t>
              </a:r>
            </a:p>
          </p:txBody>
        </p:sp>
        <p:sp>
          <p:nvSpPr>
            <p:cNvPr id="52" name="TextBox 51"/>
            <p:cNvSpPr txBox="1"/>
            <p:nvPr/>
          </p:nvSpPr>
          <p:spPr>
            <a:xfrm>
              <a:off x="6490645" y="2970795"/>
              <a:ext cx="262662" cy="276999"/>
            </a:xfrm>
            <a:prstGeom prst="rect">
              <a:avLst/>
            </a:prstGeom>
            <a:noFill/>
          </p:spPr>
          <p:txBody>
            <a:bodyPr wrap="none" rtlCol="0">
              <a:spAutoFit/>
            </a:bodyPr>
            <a:lstStyle/>
            <a:p>
              <a:r>
                <a:rPr lang="en-US" sz="1200" dirty="0" smtClean="0"/>
                <a:t>0</a:t>
              </a:r>
              <a:endParaRPr lang="en-US" sz="1200" dirty="0"/>
            </a:p>
          </p:txBody>
        </p:sp>
        <p:sp>
          <p:nvSpPr>
            <p:cNvPr id="53" name="TextBox 52"/>
            <p:cNvSpPr txBox="1"/>
            <p:nvPr/>
          </p:nvSpPr>
          <p:spPr>
            <a:xfrm>
              <a:off x="5619878" y="1796167"/>
              <a:ext cx="262662" cy="276999"/>
            </a:xfrm>
            <a:prstGeom prst="rect">
              <a:avLst/>
            </a:prstGeom>
            <a:noFill/>
          </p:spPr>
          <p:txBody>
            <a:bodyPr wrap="none" rtlCol="0">
              <a:spAutoFit/>
            </a:bodyPr>
            <a:lstStyle/>
            <a:p>
              <a:r>
                <a:rPr lang="en-US" sz="1200" dirty="0"/>
                <a:t>0</a:t>
              </a:r>
            </a:p>
          </p:txBody>
        </p:sp>
      </p:grpSp>
      <p:sp>
        <p:nvSpPr>
          <p:cNvPr id="4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54" name="Picture 53"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651376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grpId="0" nodeType="withEffect">
                                  <p:stCondLst>
                                    <p:cond delay="0"/>
                                  </p:stCondLst>
                                  <p:childTnLst>
                                    <p:animRot by="21600000">
                                      <p:cBhvr>
                                        <p:cTn id="6" dur="1000" fill="hold"/>
                                        <p:tgtEl>
                                          <p:spTgt spid="33"/>
                                        </p:tgtEl>
                                        <p:attrNameLst>
                                          <p:attrName>r</p:attrName>
                                        </p:attrNameLst>
                                      </p:cBhvr>
                                    </p:animRot>
                                  </p:childTnLst>
                                </p:cTn>
                              </p:par>
                            </p:childTnLst>
                          </p:cTn>
                        </p:par>
                        <p:par>
                          <p:cTn id="7" fill="hold">
                            <p:stCondLst>
                              <p:cond delay="1000"/>
                            </p:stCondLst>
                            <p:childTnLst>
                              <p:par>
                                <p:cTn id="8" presetID="9" presetClass="exit" presetSubtype="0" fill="hold" nodeType="afterEffect">
                                  <p:stCondLst>
                                    <p:cond delay="0"/>
                                  </p:stCondLst>
                                  <p:childTnLst>
                                    <p:animEffect transition="out" filter="dissolve">
                                      <p:cBhvr>
                                        <p:cTn id="9" dur="1000"/>
                                        <p:tgtEl>
                                          <p:spTgt spid="2"/>
                                        </p:tgtEl>
                                      </p:cBhvr>
                                    </p:animEffect>
                                    <p:set>
                                      <p:cBhvr>
                                        <p:cTn id="10"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sp>
        <p:nvSpPr>
          <p:cNvPr id="1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16" name="Picture 15"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12737572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grpSp>
        <p:nvGrpSpPr>
          <p:cNvPr id="3" name="Group 53"/>
          <p:cNvGrpSpPr/>
          <p:nvPr/>
        </p:nvGrpSpPr>
        <p:grpSpPr>
          <a:xfrm rot="164340" flipH="1">
            <a:off x="3448217" y="2978034"/>
            <a:ext cx="605536" cy="1150689"/>
            <a:chOff x="5442973" y="3647467"/>
            <a:chExt cx="605536" cy="1150689"/>
          </a:xfrm>
        </p:grpSpPr>
        <p:cxnSp>
          <p:nvCxnSpPr>
            <p:cNvPr id="16" name="Straight Connector 15"/>
            <p:cNvCxnSpPr/>
            <p:nvPr/>
          </p:nvCxnSpPr>
          <p:spPr>
            <a:xfrm flipV="1">
              <a:off x="5442973" y="3647467"/>
              <a:ext cx="290740" cy="575588"/>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5442973" y="4038389"/>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442973" y="4223055"/>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442973" y="4223055"/>
              <a:ext cx="290740" cy="57510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3481116" y="4046816"/>
            <a:ext cx="330289" cy="369332"/>
          </a:xfrm>
          <a:prstGeom prst="rect">
            <a:avLst/>
          </a:prstGeom>
          <a:noFill/>
        </p:spPr>
        <p:txBody>
          <a:bodyPr wrap="none" rtlCol="0">
            <a:spAutoFit/>
          </a:bodyPr>
          <a:lstStyle/>
          <a:p>
            <a:r>
              <a:rPr lang="en-US" dirty="0" smtClean="0"/>
              <a:t>G</a:t>
            </a:r>
            <a:endParaRPr lang="en-US" dirty="0"/>
          </a:p>
        </p:txBody>
      </p:sp>
      <p:sp>
        <p:nvSpPr>
          <p:cNvPr id="22" name="TextBox 21"/>
          <p:cNvSpPr txBox="1"/>
          <p:nvPr/>
        </p:nvSpPr>
        <p:spPr>
          <a:xfrm>
            <a:off x="3164917" y="3564012"/>
            <a:ext cx="318229" cy="369332"/>
          </a:xfrm>
          <a:prstGeom prst="rect">
            <a:avLst/>
          </a:prstGeom>
          <a:noFill/>
        </p:spPr>
        <p:txBody>
          <a:bodyPr wrap="none" rtlCol="0">
            <a:spAutoFit/>
          </a:bodyPr>
          <a:lstStyle/>
          <a:p>
            <a:r>
              <a:rPr lang="en-US" dirty="0" smtClean="0"/>
              <a:t>A</a:t>
            </a:r>
            <a:endParaRPr lang="en-US" dirty="0"/>
          </a:p>
        </p:txBody>
      </p:sp>
      <p:sp>
        <p:nvSpPr>
          <p:cNvPr id="23" name="TextBox 22"/>
          <p:cNvSpPr txBox="1"/>
          <p:nvPr/>
        </p:nvSpPr>
        <p:spPr>
          <a:xfrm>
            <a:off x="3175772" y="3102273"/>
            <a:ext cx="366804" cy="369332"/>
          </a:xfrm>
          <a:prstGeom prst="rect">
            <a:avLst/>
          </a:prstGeom>
          <a:noFill/>
        </p:spPr>
        <p:txBody>
          <a:bodyPr wrap="square" rtlCol="0">
            <a:spAutoFit/>
          </a:bodyPr>
          <a:lstStyle/>
          <a:p>
            <a:r>
              <a:rPr lang="en-US" dirty="0" smtClean="0"/>
              <a:t>T</a:t>
            </a:r>
            <a:endParaRPr lang="en-US" dirty="0"/>
          </a:p>
        </p:txBody>
      </p:sp>
      <p:sp>
        <p:nvSpPr>
          <p:cNvPr id="24" name="TextBox 23"/>
          <p:cNvSpPr txBox="1"/>
          <p:nvPr/>
        </p:nvSpPr>
        <p:spPr>
          <a:xfrm>
            <a:off x="3494001" y="2566079"/>
            <a:ext cx="312906" cy="369332"/>
          </a:xfrm>
          <a:prstGeom prst="rect">
            <a:avLst/>
          </a:prstGeom>
          <a:noFill/>
        </p:spPr>
        <p:txBody>
          <a:bodyPr wrap="none" rtlCol="0">
            <a:spAutoFit/>
          </a:bodyPr>
          <a:lstStyle/>
          <a:p>
            <a:r>
              <a:rPr lang="en-US" dirty="0" smtClean="0"/>
              <a:t>C</a:t>
            </a:r>
            <a:endParaRPr lang="en-US" dirty="0"/>
          </a:p>
        </p:txBody>
      </p:sp>
      <p:sp>
        <p:nvSpPr>
          <p:cNvPr id="35" name="TextBox 34"/>
          <p:cNvSpPr txBox="1"/>
          <p:nvPr/>
        </p:nvSpPr>
        <p:spPr>
          <a:xfrm>
            <a:off x="3295510" y="3737438"/>
            <a:ext cx="262662" cy="276999"/>
          </a:xfrm>
          <a:prstGeom prst="rect">
            <a:avLst/>
          </a:prstGeom>
          <a:noFill/>
        </p:spPr>
        <p:txBody>
          <a:bodyPr wrap="none" rtlCol="0">
            <a:spAutoFit/>
          </a:bodyPr>
          <a:lstStyle/>
          <a:p>
            <a:r>
              <a:rPr lang="en-US" sz="1200" dirty="0" smtClean="0"/>
              <a:t>6</a:t>
            </a:r>
            <a:endParaRPr lang="en-US" sz="1200" dirty="0"/>
          </a:p>
        </p:txBody>
      </p:sp>
      <p:sp>
        <p:nvSpPr>
          <p:cNvPr id="36" name="TextBox 35"/>
          <p:cNvSpPr txBox="1"/>
          <p:nvPr/>
        </p:nvSpPr>
        <p:spPr>
          <a:xfrm>
            <a:off x="3614944" y="4236859"/>
            <a:ext cx="262662" cy="276999"/>
          </a:xfrm>
          <a:prstGeom prst="rect">
            <a:avLst/>
          </a:prstGeom>
          <a:noFill/>
        </p:spPr>
        <p:txBody>
          <a:bodyPr wrap="none" rtlCol="0">
            <a:spAutoFit/>
          </a:bodyPr>
          <a:lstStyle/>
          <a:p>
            <a:r>
              <a:rPr lang="en-US" sz="1200" dirty="0"/>
              <a:t>1</a:t>
            </a:r>
          </a:p>
        </p:txBody>
      </p:sp>
      <p:sp>
        <p:nvSpPr>
          <p:cNvPr id="37" name="TextBox 36"/>
          <p:cNvSpPr txBox="1"/>
          <p:nvPr/>
        </p:nvSpPr>
        <p:spPr>
          <a:xfrm>
            <a:off x="3263904" y="3300611"/>
            <a:ext cx="262662" cy="276999"/>
          </a:xfrm>
          <a:prstGeom prst="rect">
            <a:avLst/>
          </a:prstGeom>
          <a:noFill/>
        </p:spPr>
        <p:txBody>
          <a:bodyPr wrap="none" rtlCol="0">
            <a:spAutoFit/>
          </a:bodyPr>
          <a:lstStyle/>
          <a:p>
            <a:r>
              <a:rPr lang="en-US" sz="1200" dirty="0" smtClean="0"/>
              <a:t>0</a:t>
            </a:r>
            <a:endParaRPr lang="en-US" sz="1200" dirty="0"/>
          </a:p>
        </p:txBody>
      </p:sp>
      <p:sp>
        <p:nvSpPr>
          <p:cNvPr id="38" name="TextBox 37"/>
          <p:cNvSpPr txBox="1"/>
          <p:nvPr/>
        </p:nvSpPr>
        <p:spPr>
          <a:xfrm>
            <a:off x="3633404" y="2725659"/>
            <a:ext cx="262662" cy="276999"/>
          </a:xfrm>
          <a:prstGeom prst="rect">
            <a:avLst/>
          </a:prstGeom>
          <a:noFill/>
        </p:spPr>
        <p:txBody>
          <a:bodyPr wrap="none" rtlCol="0">
            <a:spAutoFit/>
          </a:bodyPr>
          <a:lstStyle/>
          <a:p>
            <a:r>
              <a:rPr lang="en-US" sz="1200" dirty="0" smtClean="0"/>
              <a:t>0</a:t>
            </a:r>
            <a:endParaRPr lang="en-US" sz="1200" dirty="0"/>
          </a:p>
        </p:txBody>
      </p:sp>
      <p:sp>
        <p:nvSpPr>
          <p:cNvPr id="28"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30" name="Picture 2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69126966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cxnSp>
        <p:nvCxnSpPr>
          <p:cNvPr id="19" name="Straight Connector 18"/>
          <p:cNvCxnSpPr/>
          <p:nvPr/>
        </p:nvCxnSpPr>
        <p:spPr>
          <a:xfrm rot="164340" flipH="1">
            <a:off x="3443793" y="3553516"/>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164917" y="3564012"/>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35" name="TextBox 34"/>
          <p:cNvSpPr txBox="1"/>
          <p:nvPr/>
        </p:nvSpPr>
        <p:spPr>
          <a:xfrm>
            <a:off x="3295510" y="3737438"/>
            <a:ext cx="262662" cy="276999"/>
          </a:xfrm>
          <a:prstGeom prst="rect">
            <a:avLst/>
          </a:prstGeom>
          <a:noFill/>
        </p:spPr>
        <p:txBody>
          <a:bodyPr wrap="none" rtlCol="0">
            <a:spAutoFit/>
          </a:bodyPr>
          <a:lstStyle/>
          <a:p>
            <a:r>
              <a:rPr lang="en-US" sz="1200" dirty="0" smtClean="0"/>
              <a:t>6</a:t>
            </a:r>
            <a:endParaRPr lang="en-US" sz="1200" dirty="0"/>
          </a:p>
        </p:txBody>
      </p:sp>
      <p:cxnSp>
        <p:nvCxnSpPr>
          <p:cNvPr id="32" name="Straight Connector 31"/>
          <p:cNvCxnSpPr/>
          <p:nvPr/>
        </p:nvCxnSpPr>
        <p:spPr>
          <a:xfrm rot="20597685" flipH="1">
            <a:off x="2580554" y="3932650"/>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2270272" y="4102746"/>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6" name="TextBox 45"/>
          <p:cNvSpPr txBox="1"/>
          <p:nvPr/>
        </p:nvSpPr>
        <p:spPr>
          <a:xfrm>
            <a:off x="2460582" y="4342790"/>
            <a:ext cx="262662" cy="276999"/>
          </a:xfrm>
          <a:prstGeom prst="rect">
            <a:avLst/>
          </a:prstGeom>
          <a:noFill/>
        </p:spPr>
        <p:txBody>
          <a:bodyPr wrap="none" rtlCol="0">
            <a:spAutoFit/>
          </a:bodyPr>
          <a:lstStyle/>
          <a:p>
            <a:r>
              <a:rPr lang="en-US" sz="1200" dirty="0" smtClean="0"/>
              <a:t>7</a:t>
            </a:r>
            <a:endParaRPr lang="en-US" sz="1200" dirty="0"/>
          </a:p>
        </p:txBody>
      </p:sp>
      <p:grpSp>
        <p:nvGrpSpPr>
          <p:cNvPr id="3" name="Group 79"/>
          <p:cNvGrpSpPr/>
          <p:nvPr/>
        </p:nvGrpSpPr>
        <p:grpSpPr>
          <a:xfrm rot="20597685" flipH="1">
            <a:off x="1702442" y="3912264"/>
            <a:ext cx="605536" cy="1150689"/>
            <a:chOff x="5442973" y="3647467"/>
            <a:chExt cx="605536" cy="1150689"/>
          </a:xfrm>
        </p:grpSpPr>
        <p:cxnSp>
          <p:nvCxnSpPr>
            <p:cNvPr id="37" name="Straight Connector 36"/>
            <p:cNvCxnSpPr/>
            <p:nvPr/>
          </p:nvCxnSpPr>
          <p:spPr>
            <a:xfrm flipV="1">
              <a:off x="5442973" y="3647467"/>
              <a:ext cx="290740" cy="575588"/>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5442973" y="4038389"/>
              <a:ext cx="605536" cy="184666"/>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442973" y="4223055"/>
              <a:ext cx="605536" cy="184666"/>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5442973" y="4223055"/>
              <a:ext cx="290740" cy="575101"/>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grpSp>
      <p:sp>
        <p:nvSpPr>
          <p:cNvPr id="2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27" name="TextBox 26"/>
          <p:cNvSpPr txBox="1"/>
          <p:nvPr/>
        </p:nvSpPr>
        <p:spPr>
          <a:xfrm>
            <a:off x="908266" y="6043656"/>
            <a:ext cx="7602437" cy="400110"/>
          </a:xfrm>
          <a:prstGeom prst="rect">
            <a:avLst/>
          </a:prstGeom>
          <a:noFill/>
        </p:spPr>
        <p:txBody>
          <a:bodyPr wrap="none" rtlCol="0">
            <a:spAutoFit/>
          </a:bodyPr>
          <a:lstStyle/>
          <a:p>
            <a:r>
              <a:rPr lang="en-US" sz="2000" dirty="0" smtClean="0"/>
              <a:t>Remove assembled </a:t>
            </a:r>
            <a:r>
              <a:rPr lang="en-US" sz="2000" dirty="0" err="1" smtClean="0"/>
              <a:t>kmers</a:t>
            </a:r>
            <a:r>
              <a:rPr lang="en-US" sz="2000" dirty="0" smtClean="0"/>
              <a:t> from catalog, then repeat the entire process.</a:t>
            </a:r>
            <a:endParaRPr lang="en-US" sz="2000" dirty="0"/>
          </a:p>
        </p:txBody>
      </p:sp>
      <p:sp>
        <p:nvSpPr>
          <p:cNvPr id="28" name="TextBox 27"/>
          <p:cNvSpPr txBox="1"/>
          <p:nvPr/>
        </p:nvSpPr>
        <p:spPr>
          <a:xfrm>
            <a:off x="925199" y="5554131"/>
            <a:ext cx="4113401" cy="400110"/>
          </a:xfrm>
          <a:prstGeom prst="rect">
            <a:avLst/>
          </a:prstGeom>
          <a:noFill/>
        </p:spPr>
        <p:txBody>
          <a:bodyPr wrap="none" rtlCol="0">
            <a:spAutoFit/>
          </a:bodyPr>
          <a:lstStyle/>
          <a:p>
            <a:r>
              <a:rPr lang="en-US" sz="2000" dirty="0" smtClean="0"/>
              <a:t>Report </a:t>
            </a:r>
            <a:r>
              <a:rPr lang="en-US" sz="2000" dirty="0" err="1" smtClean="0"/>
              <a:t>contig</a:t>
            </a:r>
            <a:r>
              <a:rPr lang="en-US" sz="2000" dirty="0" smtClean="0"/>
              <a:t>:      </a:t>
            </a:r>
            <a:r>
              <a:rPr lang="en-US" sz="2000" b="1" dirty="0" smtClean="0">
                <a:solidFill>
                  <a:srgbClr val="660066"/>
                </a:solidFill>
              </a:rPr>
              <a:t>….</a:t>
            </a:r>
            <a:r>
              <a:rPr lang="en-US" sz="2000" b="1" dirty="0" smtClean="0">
                <a:solidFill>
                  <a:srgbClr val="FF0000"/>
                </a:solidFill>
              </a:rPr>
              <a:t>AAGATTACAGA</a:t>
            </a:r>
            <a:r>
              <a:rPr lang="en-US" sz="2000" b="1" dirty="0" smtClean="0">
                <a:solidFill>
                  <a:schemeClr val="accent1"/>
                </a:solidFill>
              </a:rPr>
              <a:t>…. </a:t>
            </a:r>
            <a:endParaRPr lang="en-US" sz="2000" b="1" dirty="0">
              <a:solidFill>
                <a:schemeClr val="accent1"/>
              </a:solidFill>
            </a:endParaRPr>
          </a:p>
        </p:txBody>
      </p:sp>
      <p:pic>
        <p:nvPicPr>
          <p:cNvPr id="30" name="Picture 2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5202282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smtClean="0"/>
              <a:t>Inchworm </a:t>
            </a:r>
            <a:r>
              <a:rPr lang="en-US" sz="2800" dirty="0" err="1" smtClean="0"/>
              <a:t>Contigs</a:t>
            </a:r>
            <a:r>
              <a:rPr lang="en-US" sz="2800" dirty="0" smtClean="0"/>
              <a:t> from Alt-Spliced Transcripts</a:t>
            </a:r>
            <a:endParaRPr lang="en-US" sz="2800" dirty="0"/>
          </a:p>
        </p:txBody>
      </p:sp>
      <p:pic>
        <p:nvPicPr>
          <p:cNvPr id="7" name="Picture 6" descr="inchworm-logo-med.jpg"/>
          <p:cNvPicPr>
            <a:picLocks noChangeAspect="1"/>
          </p:cNvPicPr>
          <p:nvPr/>
        </p:nvPicPr>
        <p:blipFill>
          <a:blip r:embed="rId3"/>
          <a:stretch>
            <a:fillRect/>
          </a:stretch>
        </p:blipFill>
        <p:spPr>
          <a:xfrm>
            <a:off x="388540" y="165415"/>
            <a:ext cx="1159532" cy="1159532"/>
          </a:xfrm>
          <a:prstGeom prst="rect">
            <a:avLst/>
          </a:prstGeom>
        </p:spPr>
      </p:pic>
      <p:grpSp>
        <p:nvGrpSpPr>
          <p:cNvPr id="13" name="Group 12"/>
          <p:cNvGrpSpPr/>
          <p:nvPr/>
        </p:nvGrpSpPr>
        <p:grpSpPr>
          <a:xfrm>
            <a:off x="1438304" y="1789854"/>
            <a:ext cx="2571144" cy="548633"/>
            <a:chOff x="1438304" y="1789854"/>
            <a:chExt cx="2571144" cy="548633"/>
          </a:xfrm>
        </p:grpSpPr>
        <p:sp>
          <p:nvSpPr>
            <p:cNvPr id="3" name="Rectangle 2"/>
            <p:cNvSpPr/>
            <p:nvPr/>
          </p:nvSpPr>
          <p:spPr>
            <a:xfrm>
              <a:off x="1438304" y="1789854"/>
              <a:ext cx="1181100" cy="199811"/>
            </a:xfrm>
            <a:prstGeom prst="rect">
              <a:avLst/>
            </a:prstGeom>
            <a:solidFill>
              <a:srgbClr val="E66D27"/>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187700" y="1789854"/>
              <a:ext cx="821748" cy="199811"/>
            </a:xfrm>
            <a:prstGeom prst="rect">
              <a:avLst/>
            </a:prstGeom>
            <a:solidFill>
              <a:srgbClr val="338933"/>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627572" y="1789854"/>
              <a:ext cx="549968" cy="199811"/>
            </a:xfrm>
            <a:prstGeom prst="rect">
              <a:avLst/>
            </a:prstGeom>
            <a:solidFill>
              <a:srgbClr val="EFD031"/>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438304" y="2138676"/>
              <a:ext cx="1181100" cy="199811"/>
            </a:xfrm>
            <a:prstGeom prst="rect">
              <a:avLst/>
            </a:prstGeom>
            <a:solidFill>
              <a:srgbClr val="E66D27"/>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637732" y="2138676"/>
              <a:ext cx="821748" cy="199811"/>
            </a:xfrm>
            <a:prstGeom prst="rect">
              <a:avLst/>
            </a:prstGeom>
            <a:solidFill>
              <a:srgbClr val="338933"/>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TextBox 13"/>
          <p:cNvSpPr txBox="1"/>
          <p:nvPr/>
        </p:nvSpPr>
        <p:spPr>
          <a:xfrm>
            <a:off x="465058" y="1721933"/>
            <a:ext cx="894746" cy="307777"/>
          </a:xfrm>
          <a:prstGeom prst="rect">
            <a:avLst/>
          </a:prstGeom>
          <a:noFill/>
        </p:spPr>
        <p:txBody>
          <a:bodyPr wrap="none" rtlCol="0">
            <a:spAutoFit/>
          </a:bodyPr>
          <a:lstStyle/>
          <a:p>
            <a:r>
              <a:rPr lang="en-US" sz="1400" dirty="0" smtClean="0"/>
              <a:t>Isoform A</a:t>
            </a:r>
            <a:endParaRPr lang="en-US" sz="1400" dirty="0"/>
          </a:p>
        </p:txBody>
      </p:sp>
      <p:sp>
        <p:nvSpPr>
          <p:cNvPr id="15" name="TextBox 14"/>
          <p:cNvSpPr txBox="1"/>
          <p:nvPr/>
        </p:nvSpPr>
        <p:spPr>
          <a:xfrm>
            <a:off x="454898" y="2030305"/>
            <a:ext cx="888522" cy="307777"/>
          </a:xfrm>
          <a:prstGeom prst="rect">
            <a:avLst/>
          </a:prstGeom>
          <a:noFill/>
        </p:spPr>
        <p:txBody>
          <a:bodyPr wrap="none" rtlCol="0">
            <a:spAutoFit/>
          </a:bodyPr>
          <a:lstStyle/>
          <a:p>
            <a:r>
              <a:rPr lang="en-US" sz="1400" dirty="0" smtClean="0"/>
              <a:t>Isoform B</a:t>
            </a:r>
            <a:endParaRPr lang="en-US" sz="1400" dirty="0"/>
          </a:p>
        </p:txBody>
      </p:sp>
      <p:sp>
        <p:nvSpPr>
          <p:cNvPr id="17" name="TextBox 16"/>
          <p:cNvSpPr txBox="1"/>
          <p:nvPr/>
        </p:nvSpPr>
        <p:spPr>
          <a:xfrm>
            <a:off x="438330" y="1400202"/>
            <a:ext cx="1995145" cy="369332"/>
          </a:xfrm>
          <a:prstGeom prst="rect">
            <a:avLst/>
          </a:prstGeom>
          <a:noFill/>
        </p:spPr>
        <p:txBody>
          <a:bodyPr wrap="none" rtlCol="0">
            <a:spAutoFit/>
          </a:bodyPr>
          <a:lstStyle/>
          <a:p>
            <a:r>
              <a:rPr lang="en-US" dirty="0" smtClean="0"/>
              <a:t>Expressed isoforms</a:t>
            </a:r>
            <a:endParaRPr lang="en-US" dirty="0"/>
          </a:p>
        </p:txBody>
      </p:sp>
    </p:spTree>
    <p:extLst>
      <p:ext uri="{BB962C8B-B14F-4D97-AF65-F5344CB8AC3E}">
        <p14:creationId xmlns:p14="http://schemas.microsoft.com/office/powerpoint/2010/main" val="324759571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smtClean="0"/>
              <a:t>Inchworm </a:t>
            </a:r>
            <a:r>
              <a:rPr lang="en-US" sz="2800" dirty="0" err="1" smtClean="0"/>
              <a:t>Contigs</a:t>
            </a:r>
            <a:r>
              <a:rPr lang="en-US" sz="2800" dirty="0" smtClean="0"/>
              <a:t> from Alt-Spliced Transcripts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7" name="Picture 6" descr="inchworm-logo-med.jpg"/>
          <p:cNvPicPr>
            <a:picLocks noChangeAspect="1"/>
          </p:cNvPicPr>
          <p:nvPr/>
        </p:nvPicPr>
        <p:blipFill>
          <a:blip r:embed="rId4"/>
          <a:stretch>
            <a:fillRect/>
          </a:stretch>
        </p:blipFill>
        <p:spPr>
          <a:xfrm>
            <a:off x="388540" y="165415"/>
            <a:ext cx="1159532" cy="1159532"/>
          </a:xfrm>
          <a:prstGeom prst="rect">
            <a:avLst/>
          </a:prstGeom>
        </p:spPr>
      </p:pic>
      <p:grpSp>
        <p:nvGrpSpPr>
          <p:cNvPr id="13" name="Group 12"/>
          <p:cNvGrpSpPr/>
          <p:nvPr/>
        </p:nvGrpSpPr>
        <p:grpSpPr>
          <a:xfrm>
            <a:off x="1438304" y="1789854"/>
            <a:ext cx="2571144" cy="548633"/>
            <a:chOff x="1438304" y="1789854"/>
            <a:chExt cx="2571144" cy="548633"/>
          </a:xfrm>
        </p:grpSpPr>
        <p:sp>
          <p:nvSpPr>
            <p:cNvPr id="3" name="Rectangle 2"/>
            <p:cNvSpPr/>
            <p:nvPr/>
          </p:nvSpPr>
          <p:spPr>
            <a:xfrm>
              <a:off x="1438304" y="1789854"/>
              <a:ext cx="1181100" cy="199811"/>
            </a:xfrm>
            <a:prstGeom prst="rect">
              <a:avLst/>
            </a:prstGeom>
            <a:solidFill>
              <a:srgbClr val="E66D27"/>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187700" y="1789854"/>
              <a:ext cx="821748" cy="199811"/>
            </a:xfrm>
            <a:prstGeom prst="rect">
              <a:avLst/>
            </a:prstGeom>
            <a:solidFill>
              <a:srgbClr val="338933"/>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627572" y="1789854"/>
              <a:ext cx="549968" cy="199811"/>
            </a:xfrm>
            <a:prstGeom prst="rect">
              <a:avLst/>
            </a:prstGeom>
            <a:solidFill>
              <a:srgbClr val="EFD031"/>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438304" y="2138676"/>
              <a:ext cx="1181100" cy="199811"/>
            </a:xfrm>
            <a:prstGeom prst="rect">
              <a:avLst/>
            </a:prstGeom>
            <a:solidFill>
              <a:srgbClr val="E66D27"/>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637732" y="2138676"/>
              <a:ext cx="821748" cy="199811"/>
            </a:xfrm>
            <a:prstGeom prst="rect">
              <a:avLst/>
            </a:prstGeom>
            <a:solidFill>
              <a:srgbClr val="338933"/>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TextBox 13"/>
          <p:cNvSpPr txBox="1"/>
          <p:nvPr/>
        </p:nvSpPr>
        <p:spPr>
          <a:xfrm>
            <a:off x="465058" y="1721933"/>
            <a:ext cx="894746" cy="307777"/>
          </a:xfrm>
          <a:prstGeom prst="rect">
            <a:avLst/>
          </a:prstGeom>
          <a:noFill/>
        </p:spPr>
        <p:txBody>
          <a:bodyPr wrap="none" rtlCol="0">
            <a:spAutoFit/>
          </a:bodyPr>
          <a:lstStyle/>
          <a:p>
            <a:r>
              <a:rPr lang="en-US" sz="1400" dirty="0" smtClean="0"/>
              <a:t>Isoform A</a:t>
            </a:r>
            <a:endParaRPr lang="en-US" sz="1400" dirty="0"/>
          </a:p>
        </p:txBody>
      </p:sp>
      <p:sp>
        <p:nvSpPr>
          <p:cNvPr id="15" name="TextBox 14"/>
          <p:cNvSpPr txBox="1"/>
          <p:nvPr/>
        </p:nvSpPr>
        <p:spPr>
          <a:xfrm>
            <a:off x="454898" y="2030305"/>
            <a:ext cx="888522" cy="307777"/>
          </a:xfrm>
          <a:prstGeom prst="rect">
            <a:avLst/>
          </a:prstGeom>
          <a:noFill/>
        </p:spPr>
        <p:txBody>
          <a:bodyPr wrap="none" rtlCol="0">
            <a:spAutoFit/>
          </a:bodyPr>
          <a:lstStyle/>
          <a:p>
            <a:r>
              <a:rPr lang="en-US" sz="1400" dirty="0" smtClean="0"/>
              <a:t>Isoform B</a:t>
            </a:r>
            <a:endParaRPr lang="en-US" sz="1400" dirty="0"/>
          </a:p>
        </p:txBody>
      </p:sp>
      <p:sp>
        <p:nvSpPr>
          <p:cNvPr id="16" name="TextBox 15"/>
          <p:cNvSpPr txBox="1"/>
          <p:nvPr/>
        </p:nvSpPr>
        <p:spPr>
          <a:xfrm>
            <a:off x="308242" y="2877820"/>
            <a:ext cx="1312466" cy="523220"/>
          </a:xfrm>
          <a:prstGeom prst="rect">
            <a:avLst/>
          </a:prstGeom>
          <a:noFill/>
        </p:spPr>
        <p:txBody>
          <a:bodyPr wrap="none" rtlCol="0">
            <a:spAutoFit/>
          </a:bodyPr>
          <a:lstStyle/>
          <a:p>
            <a:r>
              <a:rPr lang="en-US" sz="1400" dirty="0" smtClean="0"/>
              <a:t>Graphical</a:t>
            </a:r>
            <a:br>
              <a:rPr lang="en-US" sz="1400" dirty="0" smtClean="0"/>
            </a:br>
            <a:r>
              <a:rPr lang="en-US" sz="1400" dirty="0" smtClean="0"/>
              <a:t>representation</a:t>
            </a:r>
            <a:endParaRPr lang="en-US" sz="1400" dirty="0"/>
          </a:p>
        </p:txBody>
      </p:sp>
      <p:sp>
        <p:nvSpPr>
          <p:cNvPr id="17" name="TextBox 16"/>
          <p:cNvSpPr txBox="1"/>
          <p:nvPr/>
        </p:nvSpPr>
        <p:spPr>
          <a:xfrm>
            <a:off x="438330" y="1400202"/>
            <a:ext cx="1995145" cy="369332"/>
          </a:xfrm>
          <a:prstGeom prst="rect">
            <a:avLst/>
          </a:prstGeom>
          <a:noFill/>
        </p:spPr>
        <p:txBody>
          <a:bodyPr wrap="none" rtlCol="0">
            <a:spAutoFit/>
          </a:bodyPr>
          <a:lstStyle/>
          <a:p>
            <a:r>
              <a:rPr lang="en-US" dirty="0" smtClean="0"/>
              <a:t>Expressed isoforms</a:t>
            </a:r>
            <a:endParaRPr lang="en-US" dirty="0"/>
          </a:p>
        </p:txBody>
      </p:sp>
      <p:grpSp>
        <p:nvGrpSpPr>
          <p:cNvPr id="19" name="Group 18"/>
          <p:cNvGrpSpPr/>
          <p:nvPr/>
        </p:nvGrpSpPr>
        <p:grpSpPr>
          <a:xfrm>
            <a:off x="4009448" y="1370489"/>
            <a:ext cx="1190500" cy="978687"/>
            <a:chOff x="4009448" y="1370489"/>
            <a:chExt cx="1190500" cy="978687"/>
          </a:xfrm>
        </p:grpSpPr>
        <p:sp>
          <p:nvSpPr>
            <p:cNvPr id="5" name="TextBox 4"/>
            <p:cNvSpPr txBox="1"/>
            <p:nvPr/>
          </p:nvSpPr>
          <p:spPr>
            <a:xfrm>
              <a:off x="4185224" y="1687161"/>
              <a:ext cx="664365" cy="369332"/>
            </a:xfrm>
            <a:prstGeom prst="rect">
              <a:avLst/>
            </a:prstGeom>
            <a:noFill/>
          </p:spPr>
          <p:txBody>
            <a:bodyPr wrap="none" rtlCol="0">
              <a:spAutoFit/>
            </a:bodyPr>
            <a:lstStyle/>
            <a:p>
              <a:r>
                <a:rPr lang="en-US" dirty="0" smtClean="0"/>
                <a:t>(low)</a:t>
              </a:r>
              <a:endParaRPr lang="en-US" dirty="0"/>
            </a:p>
          </p:txBody>
        </p:sp>
        <p:sp>
          <p:nvSpPr>
            <p:cNvPr id="6" name="TextBox 5"/>
            <p:cNvSpPr txBox="1"/>
            <p:nvPr/>
          </p:nvSpPr>
          <p:spPr>
            <a:xfrm>
              <a:off x="4149842" y="1979844"/>
              <a:ext cx="728835" cy="369332"/>
            </a:xfrm>
            <a:prstGeom prst="rect">
              <a:avLst/>
            </a:prstGeom>
            <a:noFill/>
          </p:spPr>
          <p:txBody>
            <a:bodyPr wrap="none" rtlCol="0">
              <a:spAutoFit/>
            </a:bodyPr>
            <a:lstStyle/>
            <a:p>
              <a:r>
                <a:rPr lang="en-US" dirty="0" smtClean="0"/>
                <a:t>(high)</a:t>
              </a:r>
              <a:endParaRPr lang="en-US" dirty="0"/>
            </a:p>
          </p:txBody>
        </p:sp>
        <p:sp>
          <p:nvSpPr>
            <p:cNvPr id="18" name="TextBox 17"/>
            <p:cNvSpPr txBox="1"/>
            <p:nvPr/>
          </p:nvSpPr>
          <p:spPr>
            <a:xfrm>
              <a:off x="4009448" y="1370489"/>
              <a:ext cx="1190500" cy="369332"/>
            </a:xfrm>
            <a:prstGeom prst="rect">
              <a:avLst/>
            </a:prstGeom>
            <a:noFill/>
          </p:spPr>
          <p:txBody>
            <a:bodyPr wrap="none" rtlCol="0">
              <a:spAutoFit/>
            </a:bodyPr>
            <a:lstStyle/>
            <a:p>
              <a:r>
                <a:rPr lang="en-US" dirty="0" smtClean="0"/>
                <a:t>Expression</a:t>
              </a:r>
              <a:endParaRPr lang="en-US" dirty="0"/>
            </a:p>
          </p:txBody>
        </p:sp>
      </p:grpSp>
    </p:spTree>
    <p:extLst>
      <p:ext uri="{BB962C8B-B14F-4D97-AF65-F5344CB8AC3E}">
        <p14:creationId xmlns:p14="http://schemas.microsoft.com/office/powerpoint/2010/main" val="351625288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276225" y="58900"/>
            <a:ext cx="8062913" cy="500063"/>
          </a:xfrm>
          <a:prstGeom prst="rect">
            <a:avLst/>
          </a:prstGeom>
          <a:noFill/>
          <a:ln w="9525">
            <a:noFill/>
            <a:miter lim="800000"/>
            <a:headEnd/>
            <a:tailEnd/>
          </a:ln>
        </p:spPr>
        <p:txBody>
          <a:bodyPr/>
          <a:lstStyle/>
          <a:p>
            <a:pPr algn="ctr" eaLnBrk="0" hangingPunct="0"/>
            <a:r>
              <a:rPr lang="en-US" sz="3600" b="1" dirty="0" smtClean="0">
                <a:solidFill>
                  <a:srgbClr val="000000"/>
                </a:solidFill>
                <a:latin typeface="Calibri" pitchFamily="34" charset="0"/>
              </a:rPr>
              <a:t>RNA-Seq:  </a:t>
            </a:r>
            <a:r>
              <a:rPr lang="en-US" sz="3600" b="1" i="1" dirty="0" smtClean="0">
                <a:solidFill>
                  <a:srgbClr val="000000"/>
                </a:solidFill>
                <a:latin typeface="Calibri" pitchFamily="34" charset="0"/>
              </a:rPr>
              <a:t>How to Choose?</a:t>
            </a:r>
            <a:endParaRPr lang="en-US" sz="3600" b="1" i="1" dirty="0">
              <a:solidFill>
                <a:srgbClr val="000000"/>
              </a:solidFill>
              <a:latin typeface="Calibri" pitchFamily="34" charset="0"/>
            </a:endParaRP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301496" y="2443784"/>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smtClean="0">
                  <a:solidFill>
                    <a:srgbClr val="000000"/>
                  </a:solidFill>
                  <a:latin typeface="Calibri" pitchFamily="34" charset="0"/>
                </a:rPr>
                <a:t>Illumina</a:t>
              </a:r>
              <a:endParaRPr lang="en-US" b="1" dirty="0">
                <a:solidFill>
                  <a:srgbClr val="000000"/>
                </a:solidFill>
                <a:latin typeface="Calibri" pitchFamily="34" charset="0"/>
              </a:endParaRPr>
            </a:p>
          </p:txBody>
        </p:sp>
      </p:grpSp>
      <p:grpSp>
        <p:nvGrpSpPr>
          <p:cNvPr id="3" name="Group 27"/>
          <p:cNvGrpSpPr/>
          <p:nvPr/>
        </p:nvGrpSpPr>
        <p:grpSpPr>
          <a:xfrm>
            <a:off x="2690099" y="2443784"/>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smtClean="0">
                  <a:solidFill>
                    <a:srgbClr val="000000"/>
                  </a:solidFill>
                  <a:latin typeface="Calibri" pitchFamily="34" charset="0"/>
                </a:rPr>
                <a:t>454</a:t>
              </a:r>
              <a:endParaRPr lang="en-US" b="1" dirty="0">
                <a:solidFill>
                  <a:srgbClr val="000000"/>
                </a:solidFill>
                <a:latin typeface="Calibri" pitchFamily="34" charset="0"/>
              </a:endParaRPr>
            </a:p>
          </p:txBody>
        </p:sp>
      </p:grpSp>
      <p:grpSp>
        <p:nvGrpSpPr>
          <p:cNvPr id="4" name="Group 28"/>
          <p:cNvGrpSpPr/>
          <p:nvPr/>
        </p:nvGrpSpPr>
        <p:grpSpPr>
          <a:xfrm>
            <a:off x="5229998" y="2443784"/>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smtClean="0">
                  <a:solidFill>
                    <a:srgbClr val="000000"/>
                  </a:solidFill>
                  <a:latin typeface="Calibri" pitchFamily="34" charset="0"/>
                </a:rPr>
                <a:t>SOLiD</a:t>
              </a:r>
              <a:endParaRPr lang="en-US" b="1" dirty="0">
                <a:solidFill>
                  <a:srgbClr val="000000"/>
                </a:solidFill>
                <a:latin typeface="Calibri" pitchFamily="34" charset="0"/>
              </a:endParaRPr>
            </a:p>
          </p:txBody>
        </p:sp>
      </p:grpSp>
      <p:grpSp>
        <p:nvGrpSpPr>
          <p:cNvPr id="5" name="Group 29"/>
          <p:cNvGrpSpPr/>
          <p:nvPr/>
        </p:nvGrpSpPr>
        <p:grpSpPr>
          <a:xfrm>
            <a:off x="7484491" y="2443784"/>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smtClean="0">
                  <a:solidFill>
                    <a:srgbClr val="000000"/>
                  </a:solidFill>
                  <a:latin typeface="Calibri" pitchFamily="34" charset="0"/>
                </a:rPr>
                <a:t>Helicos</a:t>
              </a:r>
              <a:endParaRPr lang="en-US" b="1" dirty="0">
                <a:solidFill>
                  <a:srgbClr val="000000"/>
                </a:solidFill>
                <a:latin typeface="Calibri" pitchFamily="34" charset="0"/>
              </a:endParaRPr>
            </a:p>
          </p:txBody>
        </p:sp>
      </p:grpSp>
      <p:grpSp>
        <p:nvGrpSpPr>
          <p:cNvPr id="9" name="Group 8"/>
          <p:cNvGrpSpPr/>
          <p:nvPr/>
        </p:nvGrpSpPr>
        <p:grpSpPr>
          <a:xfrm>
            <a:off x="3052422" y="4460227"/>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smtClean="0">
                  <a:solidFill>
                    <a:srgbClr val="000000"/>
                  </a:solidFill>
                  <a:latin typeface="Calibri" pitchFamily="34" charset="0"/>
                </a:rPr>
                <a:t>Pacific Biosciences</a:t>
              </a:r>
              <a:endParaRPr lang="en-US" b="1" dirty="0">
                <a:solidFill>
                  <a:srgbClr val="000000"/>
                </a:solidFill>
                <a:latin typeface="Calibri" pitchFamily="34" charset="0"/>
              </a:endParaRPr>
            </a:p>
          </p:txBody>
        </p:sp>
      </p:grpSp>
      <p:grpSp>
        <p:nvGrpSpPr>
          <p:cNvPr id="10" name="Group 9"/>
          <p:cNvGrpSpPr/>
          <p:nvPr/>
        </p:nvGrpSpPr>
        <p:grpSpPr>
          <a:xfrm>
            <a:off x="301496" y="4460227"/>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smtClean="0">
                  <a:solidFill>
                    <a:srgbClr val="000000"/>
                  </a:solidFill>
                  <a:latin typeface="Calibri" pitchFamily="34" charset="0"/>
                </a:rPr>
                <a:t>Ion Torrent</a:t>
              </a:r>
              <a:endParaRPr lang="en-US" b="1" dirty="0">
                <a:solidFill>
                  <a:srgbClr val="000000"/>
                </a:solidFill>
                <a:latin typeface="Calibri" pitchFamily="34" charset="0"/>
              </a:endParaRPr>
            </a:p>
          </p:txBody>
        </p:sp>
      </p:grpSp>
      <p:grpSp>
        <p:nvGrpSpPr>
          <p:cNvPr id="11" name="Group 10"/>
          <p:cNvGrpSpPr/>
          <p:nvPr/>
        </p:nvGrpSpPr>
        <p:grpSpPr>
          <a:xfrm>
            <a:off x="6325830" y="4460227"/>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smtClean="0">
                  <a:solidFill>
                    <a:srgbClr val="000000"/>
                  </a:solidFill>
                  <a:latin typeface="Calibri" pitchFamily="34" charset="0"/>
                </a:rPr>
                <a:t>Oxford Nanopore</a:t>
              </a:r>
              <a:endParaRPr lang="en-US" b="1" dirty="0">
                <a:solidFill>
                  <a:srgbClr val="000000"/>
                </a:solidFill>
                <a:latin typeface="Calibri" pitchFamily="34" charset="0"/>
              </a:endParaRPr>
            </a:p>
          </p:txBody>
        </p:sp>
      </p:grpSp>
      <p:sp>
        <p:nvSpPr>
          <p:cNvPr id="6" name="TextBox 5"/>
          <p:cNvSpPr txBox="1"/>
          <p:nvPr/>
        </p:nvSpPr>
        <p:spPr>
          <a:xfrm>
            <a:off x="0" y="6492993"/>
            <a:ext cx="4055918" cy="338554"/>
          </a:xfrm>
          <a:prstGeom prst="rect">
            <a:avLst/>
          </a:prstGeom>
          <a:noFill/>
        </p:spPr>
        <p:txBody>
          <a:bodyPr wrap="none" rtlCol="0">
            <a:spAutoFit/>
          </a:bodyPr>
          <a:lstStyle/>
          <a:p>
            <a:r>
              <a:rPr lang="en-US" sz="1600" dirty="0" smtClean="0"/>
              <a:t>Slide courtesy of Joshua Levin, Broad Institute.</a:t>
            </a:r>
            <a:endParaRPr lang="en-US" sz="1600" dirty="0"/>
          </a:p>
        </p:txBody>
      </p:sp>
      <p:pic>
        <p:nvPicPr>
          <p:cNvPr id="27" name="Picture 26" descr="harris2.jpg"/>
          <p:cNvPicPr>
            <a:picLocks noChangeAspect="1"/>
          </p:cNvPicPr>
          <p:nvPr/>
        </p:nvPicPr>
        <p:blipFill>
          <a:blip r:embed="rId10"/>
          <a:stretch>
            <a:fillRect/>
          </a:stretch>
        </p:blipFill>
        <p:spPr>
          <a:xfrm>
            <a:off x="2406528" y="745411"/>
            <a:ext cx="4425634" cy="5747582"/>
          </a:xfrm>
          <a:prstGeom prst="rect">
            <a:avLst/>
          </a:prstGeom>
        </p:spPr>
      </p:pic>
    </p:spTree>
    <p:extLst>
      <p:ext uri="{BB962C8B-B14F-4D97-AF65-F5344CB8AC3E}">
        <p14:creationId xmlns:p14="http://schemas.microsoft.com/office/powerpoint/2010/main" val="427733661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smtClean="0"/>
              <a:t>Inchworm </a:t>
            </a:r>
            <a:r>
              <a:rPr lang="en-US" sz="2800" dirty="0" err="1" smtClean="0"/>
              <a:t>Contigs</a:t>
            </a:r>
            <a:r>
              <a:rPr lang="en-US" sz="2800" dirty="0" smtClean="0"/>
              <a:t> from Alt-Spliced Transcripts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6" name="Picture 5"/>
          <p:cNvPicPr>
            <a:picLocks noChangeAspect="1"/>
          </p:cNvPicPr>
          <p:nvPr/>
        </p:nvPicPr>
        <p:blipFill>
          <a:blip r:embed="rId4"/>
          <a:stretch>
            <a:fillRect/>
          </a:stretch>
        </p:blipFill>
        <p:spPr>
          <a:xfrm>
            <a:off x="5597356" y="2660650"/>
            <a:ext cx="2441744" cy="273556"/>
          </a:xfrm>
          <a:prstGeom prst="rect">
            <a:avLst/>
          </a:prstGeom>
        </p:spPr>
      </p:pic>
      <p:pic>
        <p:nvPicPr>
          <p:cNvPr id="7" name="Picture 6" descr="inchworm-logo-med.jpg"/>
          <p:cNvPicPr>
            <a:picLocks noChangeAspect="1"/>
          </p:cNvPicPr>
          <p:nvPr/>
        </p:nvPicPr>
        <p:blipFill>
          <a:blip r:embed="rId5"/>
          <a:stretch>
            <a:fillRect/>
          </a:stretch>
        </p:blipFill>
        <p:spPr>
          <a:xfrm>
            <a:off x="388540" y="165415"/>
            <a:ext cx="1159532" cy="1159532"/>
          </a:xfrm>
          <a:prstGeom prst="rect">
            <a:avLst/>
          </a:prstGeom>
        </p:spPr>
      </p:pic>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903344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smtClean="0"/>
              <a:t>Inchworm </a:t>
            </a:r>
            <a:r>
              <a:rPr lang="en-US" sz="2800" dirty="0" err="1" smtClean="0"/>
              <a:t>Contigs</a:t>
            </a:r>
            <a:r>
              <a:rPr lang="en-US" sz="2800" dirty="0" smtClean="0"/>
              <a:t> from Alt-Spliced Transcripts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5" name="Picture 4"/>
          <p:cNvPicPr>
            <a:picLocks noChangeAspect="1"/>
          </p:cNvPicPr>
          <p:nvPr/>
        </p:nvPicPr>
        <p:blipFill>
          <a:blip r:embed="rId4"/>
          <a:stretch>
            <a:fillRect/>
          </a:stretch>
        </p:blipFill>
        <p:spPr>
          <a:xfrm>
            <a:off x="6019800" y="3873500"/>
            <a:ext cx="2070100" cy="1196058"/>
          </a:xfrm>
          <a:prstGeom prst="rect">
            <a:avLst/>
          </a:prstGeom>
        </p:spPr>
      </p:pic>
      <p:pic>
        <p:nvPicPr>
          <p:cNvPr id="6" name="Picture 5"/>
          <p:cNvPicPr>
            <a:picLocks noChangeAspect="1"/>
          </p:cNvPicPr>
          <p:nvPr/>
        </p:nvPicPr>
        <p:blipFill>
          <a:blip r:embed="rId5"/>
          <a:stretch>
            <a:fillRect/>
          </a:stretch>
        </p:blipFill>
        <p:spPr>
          <a:xfrm>
            <a:off x="5597356" y="2660650"/>
            <a:ext cx="2441744" cy="273556"/>
          </a:xfrm>
          <a:prstGeom prst="rect">
            <a:avLst/>
          </a:prstGeom>
        </p:spPr>
      </p:pic>
      <p:pic>
        <p:nvPicPr>
          <p:cNvPr id="7" name="Picture 6" descr="inchworm-logo-med.jpg"/>
          <p:cNvPicPr>
            <a:picLocks noChangeAspect="1"/>
          </p:cNvPicPr>
          <p:nvPr/>
        </p:nvPicPr>
        <p:blipFill>
          <a:blip r:embed="rId6"/>
          <a:stretch>
            <a:fillRect/>
          </a:stretch>
        </p:blipFill>
        <p:spPr>
          <a:xfrm>
            <a:off x="388540" y="165415"/>
            <a:ext cx="1159532" cy="1159532"/>
          </a:xfrm>
          <a:prstGeom prst="rect">
            <a:avLst/>
          </a:prstGeom>
        </p:spPr>
      </p:pic>
      <p:sp>
        <p:nvSpPr>
          <p:cNvPr id="8" name="TextBox 7"/>
          <p:cNvSpPr txBox="1"/>
          <p:nvPr/>
        </p:nvSpPr>
        <p:spPr>
          <a:xfrm>
            <a:off x="6870700" y="3080042"/>
            <a:ext cx="369888" cy="538609"/>
          </a:xfrm>
          <a:prstGeom prst="rect">
            <a:avLst/>
          </a:prstGeom>
          <a:noFill/>
        </p:spPr>
        <p:txBody>
          <a:bodyPr wrap="none" rtlCol="0">
            <a:spAutoFit/>
          </a:bodyPr>
          <a:lstStyle/>
          <a:p>
            <a:r>
              <a:rPr lang="en-US" sz="2900" b="1" dirty="0" smtClean="0"/>
              <a:t>+</a:t>
            </a:r>
            <a:endParaRPr lang="en-US" sz="2900" b="1" dirty="0"/>
          </a:p>
        </p:txBody>
      </p:sp>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665088" y="4148668"/>
            <a:ext cx="2441744" cy="11514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7529386" y="3126506"/>
            <a:ext cx="1339714" cy="646331"/>
          </a:xfrm>
          <a:prstGeom prst="rect">
            <a:avLst/>
          </a:prstGeom>
          <a:noFill/>
          <a:ln w="28575" cmpd="sng">
            <a:solidFill>
              <a:schemeClr val="tx1"/>
            </a:solidFill>
            <a:prstDash val="sysDash"/>
          </a:ln>
        </p:spPr>
        <p:txBody>
          <a:bodyPr wrap="square" rtlCol="0">
            <a:spAutoFit/>
          </a:bodyPr>
          <a:lstStyle/>
          <a:p>
            <a:r>
              <a:rPr lang="en-US" dirty="0" smtClean="0"/>
              <a:t>No k-</a:t>
            </a:r>
            <a:r>
              <a:rPr lang="en-US" dirty="0" err="1" smtClean="0"/>
              <a:t>mers</a:t>
            </a:r>
            <a:r>
              <a:rPr lang="en-US" dirty="0" smtClean="0"/>
              <a:t> in common</a:t>
            </a:r>
            <a:endParaRPr lang="en-US" dirty="0"/>
          </a:p>
        </p:txBody>
      </p:sp>
    </p:spTree>
    <p:extLst>
      <p:ext uri="{BB962C8B-B14F-4D97-AF65-F5344CB8AC3E}">
        <p14:creationId xmlns:p14="http://schemas.microsoft.com/office/powerpoint/2010/main" val="36935499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smtClean="0"/>
              <a:t>Inchworm </a:t>
            </a:r>
            <a:r>
              <a:rPr lang="en-US" sz="2800" dirty="0" err="1" smtClean="0"/>
              <a:t>Contigs</a:t>
            </a:r>
            <a:r>
              <a:rPr lang="en-US" sz="2800" dirty="0" smtClean="0"/>
              <a:t> from Alt-Spliced Transcripts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5" name="Picture 4"/>
          <p:cNvPicPr>
            <a:picLocks noChangeAspect="1"/>
          </p:cNvPicPr>
          <p:nvPr/>
        </p:nvPicPr>
        <p:blipFill>
          <a:blip r:embed="rId4"/>
          <a:stretch>
            <a:fillRect/>
          </a:stretch>
        </p:blipFill>
        <p:spPr>
          <a:xfrm>
            <a:off x="6019800" y="3873500"/>
            <a:ext cx="2070100" cy="1196058"/>
          </a:xfrm>
          <a:prstGeom prst="rect">
            <a:avLst/>
          </a:prstGeom>
        </p:spPr>
      </p:pic>
      <p:pic>
        <p:nvPicPr>
          <p:cNvPr id="6" name="Picture 5"/>
          <p:cNvPicPr>
            <a:picLocks noChangeAspect="1"/>
          </p:cNvPicPr>
          <p:nvPr/>
        </p:nvPicPr>
        <p:blipFill>
          <a:blip r:embed="rId5"/>
          <a:stretch>
            <a:fillRect/>
          </a:stretch>
        </p:blipFill>
        <p:spPr>
          <a:xfrm>
            <a:off x="5597356" y="2660650"/>
            <a:ext cx="2441744" cy="273556"/>
          </a:xfrm>
          <a:prstGeom prst="rect">
            <a:avLst/>
          </a:prstGeom>
        </p:spPr>
      </p:pic>
      <p:pic>
        <p:nvPicPr>
          <p:cNvPr id="7" name="Picture 6" descr="inchworm-logo-med.jpg"/>
          <p:cNvPicPr>
            <a:picLocks noChangeAspect="1"/>
          </p:cNvPicPr>
          <p:nvPr/>
        </p:nvPicPr>
        <p:blipFill>
          <a:blip r:embed="rId6"/>
          <a:stretch>
            <a:fillRect/>
          </a:stretch>
        </p:blipFill>
        <p:spPr>
          <a:xfrm>
            <a:off x="388540" y="165415"/>
            <a:ext cx="1159532" cy="1159532"/>
          </a:xfrm>
          <a:prstGeom prst="rect">
            <a:avLst/>
          </a:prstGeom>
        </p:spPr>
      </p:pic>
      <p:sp>
        <p:nvSpPr>
          <p:cNvPr id="8" name="TextBox 7"/>
          <p:cNvSpPr txBox="1"/>
          <p:nvPr/>
        </p:nvSpPr>
        <p:spPr>
          <a:xfrm>
            <a:off x="6870700" y="3080042"/>
            <a:ext cx="369888" cy="538609"/>
          </a:xfrm>
          <a:prstGeom prst="rect">
            <a:avLst/>
          </a:prstGeom>
          <a:noFill/>
        </p:spPr>
        <p:txBody>
          <a:bodyPr wrap="none" rtlCol="0">
            <a:spAutoFit/>
          </a:bodyPr>
          <a:lstStyle/>
          <a:p>
            <a:r>
              <a:rPr lang="en-US" sz="2900" b="1" dirty="0" smtClean="0"/>
              <a:t>+</a:t>
            </a:r>
            <a:endParaRPr lang="en-US" sz="2900" b="1" dirty="0"/>
          </a:p>
        </p:txBody>
      </p:sp>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072737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680" y="122238"/>
            <a:ext cx="8229600" cy="1143000"/>
          </a:xfrm>
        </p:spPr>
        <p:txBody>
          <a:bodyPr>
            <a:normAutofit/>
          </a:bodyPr>
          <a:lstStyle/>
          <a:p>
            <a:r>
              <a:rPr lang="en-US" sz="2800" dirty="0" smtClean="0"/>
              <a:t>Chrysalis Re-groups Related Inchworm </a:t>
            </a:r>
            <a:r>
              <a:rPr lang="en-US" sz="2800" dirty="0" err="1" smtClean="0"/>
              <a:t>Contigs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5" name="Picture 4"/>
          <p:cNvPicPr>
            <a:picLocks noChangeAspect="1"/>
          </p:cNvPicPr>
          <p:nvPr/>
        </p:nvPicPr>
        <p:blipFill>
          <a:blip r:embed="rId4"/>
          <a:stretch>
            <a:fillRect/>
          </a:stretch>
        </p:blipFill>
        <p:spPr>
          <a:xfrm>
            <a:off x="6019800" y="3873500"/>
            <a:ext cx="2070100" cy="1196058"/>
          </a:xfrm>
          <a:prstGeom prst="rect">
            <a:avLst/>
          </a:prstGeom>
        </p:spPr>
      </p:pic>
      <p:pic>
        <p:nvPicPr>
          <p:cNvPr id="6" name="Picture 5"/>
          <p:cNvPicPr>
            <a:picLocks noChangeAspect="1"/>
          </p:cNvPicPr>
          <p:nvPr/>
        </p:nvPicPr>
        <p:blipFill>
          <a:blip r:embed="rId5"/>
          <a:stretch>
            <a:fillRect/>
          </a:stretch>
        </p:blipFill>
        <p:spPr>
          <a:xfrm>
            <a:off x="5597356" y="2660650"/>
            <a:ext cx="2441744" cy="273556"/>
          </a:xfrm>
          <a:prstGeom prst="rect">
            <a:avLst/>
          </a:prstGeom>
        </p:spPr>
      </p:pic>
      <p:sp>
        <p:nvSpPr>
          <p:cNvPr id="8" name="TextBox 7"/>
          <p:cNvSpPr txBox="1"/>
          <p:nvPr/>
        </p:nvSpPr>
        <p:spPr>
          <a:xfrm>
            <a:off x="6870700" y="3080042"/>
            <a:ext cx="369888" cy="538609"/>
          </a:xfrm>
          <a:prstGeom prst="rect">
            <a:avLst/>
          </a:prstGeom>
          <a:noFill/>
        </p:spPr>
        <p:txBody>
          <a:bodyPr wrap="none" rtlCol="0">
            <a:spAutoFit/>
          </a:bodyPr>
          <a:lstStyle/>
          <a:p>
            <a:r>
              <a:rPr lang="en-US" sz="2900" b="1" dirty="0" smtClean="0"/>
              <a:t>+</a:t>
            </a:r>
            <a:endParaRPr lang="en-US" sz="2900" b="1" dirty="0"/>
          </a:p>
        </p:txBody>
      </p:sp>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p:cNvGrpSpPr/>
          <p:nvPr/>
        </p:nvGrpSpPr>
        <p:grpSpPr>
          <a:xfrm>
            <a:off x="6389844" y="3030331"/>
            <a:ext cx="1229899" cy="1215232"/>
            <a:chOff x="6389844" y="3030331"/>
            <a:chExt cx="1229899" cy="1215232"/>
          </a:xfrm>
        </p:grpSpPr>
        <p:sp>
          <p:nvSpPr>
            <p:cNvPr id="11" name="Freeform 10"/>
            <p:cNvSpPr/>
            <p:nvPr/>
          </p:nvSpPr>
          <p:spPr>
            <a:xfrm>
              <a:off x="7101897" y="3030331"/>
              <a:ext cx="517846" cy="1198512"/>
            </a:xfrm>
            <a:custGeom>
              <a:avLst/>
              <a:gdLst>
                <a:gd name="connsiteX0" fmla="*/ 234263 w 517846"/>
                <a:gd name="connsiteY0" fmla="*/ 2600 h 1198512"/>
                <a:gd name="connsiteX1" fmla="*/ 12329 w 517846"/>
                <a:gd name="connsiteY1" fmla="*/ 39587 h 1198512"/>
                <a:gd name="connsiteX2" fmla="*/ 0 w 517846"/>
                <a:gd name="connsiteY2" fmla="*/ 76574 h 1198512"/>
                <a:gd name="connsiteX3" fmla="*/ 12329 w 517846"/>
                <a:gd name="connsiteY3" fmla="*/ 150548 h 1198512"/>
                <a:gd name="connsiteX4" fmla="*/ 61648 w 517846"/>
                <a:gd name="connsiteY4" fmla="*/ 224522 h 1198512"/>
                <a:gd name="connsiteX5" fmla="*/ 110967 w 517846"/>
                <a:gd name="connsiteY5" fmla="*/ 286167 h 1198512"/>
                <a:gd name="connsiteX6" fmla="*/ 147956 w 517846"/>
                <a:gd name="connsiteY6" fmla="*/ 310825 h 1198512"/>
                <a:gd name="connsiteX7" fmla="*/ 172615 w 517846"/>
                <a:gd name="connsiteY7" fmla="*/ 384799 h 1198512"/>
                <a:gd name="connsiteX8" fmla="*/ 221934 w 517846"/>
                <a:gd name="connsiteY8" fmla="*/ 471102 h 1198512"/>
                <a:gd name="connsiteX9" fmla="*/ 246593 w 517846"/>
                <a:gd name="connsiteY9" fmla="*/ 545076 h 1198512"/>
                <a:gd name="connsiteX10" fmla="*/ 345231 w 517846"/>
                <a:gd name="connsiteY10" fmla="*/ 619050 h 1198512"/>
                <a:gd name="connsiteX11" fmla="*/ 394549 w 517846"/>
                <a:gd name="connsiteY11" fmla="*/ 693024 h 1198512"/>
                <a:gd name="connsiteX12" fmla="*/ 406879 w 517846"/>
                <a:gd name="connsiteY12" fmla="*/ 730011 h 1198512"/>
                <a:gd name="connsiteX13" fmla="*/ 443868 w 517846"/>
                <a:gd name="connsiteY13" fmla="*/ 754669 h 1198512"/>
                <a:gd name="connsiteX14" fmla="*/ 468527 w 517846"/>
                <a:gd name="connsiteY14" fmla="*/ 791656 h 1198512"/>
                <a:gd name="connsiteX15" fmla="*/ 493187 w 517846"/>
                <a:gd name="connsiteY15" fmla="*/ 816313 h 1198512"/>
                <a:gd name="connsiteX16" fmla="*/ 517846 w 517846"/>
                <a:gd name="connsiteY16" fmla="*/ 890287 h 1198512"/>
                <a:gd name="connsiteX17" fmla="*/ 505516 w 517846"/>
                <a:gd name="connsiteY17" fmla="*/ 1050564 h 1198512"/>
                <a:gd name="connsiteX18" fmla="*/ 493187 w 517846"/>
                <a:gd name="connsiteY18" fmla="*/ 1087551 h 1198512"/>
                <a:gd name="connsiteX19" fmla="*/ 456198 w 517846"/>
                <a:gd name="connsiteY19" fmla="*/ 1112209 h 1198512"/>
                <a:gd name="connsiteX20" fmla="*/ 443868 w 517846"/>
                <a:gd name="connsiteY20" fmla="*/ 1149196 h 1198512"/>
                <a:gd name="connsiteX21" fmla="*/ 406879 w 517846"/>
                <a:gd name="connsiteY21" fmla="*/ 1161525 h 1198512"/>
                <a:gd name="connsiteX22" fmla="*/ 332901 w 517846"/>
                <a:gd name="connsiteY22" fmla="*/ 1198512 h 1198512"/>
                <a:gd name="connsiteX23" fmla="*/ 246593 w 517846"/>
                <a:gd name="connsiteY23" fmla="*/ 1186183 h 119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7846" h="1198512">
                  <a:moveTo>
                    <a:pt x="234263" y="2600"/>
                  </a:moveTo>
                  <a:cubicBezTo>
                    <a:pt x="216230" y="3802"/>
                    <a:pt x="57150" y="-16437"/>
                    <a:pt x="12329" y="39587"/>
                  </a:cubicBezTo>
                  <a:cubicBezTo>
                    <a:pt x="4210" y="49735"/>
                    <a:pt x="4110" y="64245"/>
                    <a:pt x="0" y="76574"/>
                  </a:cubicBezTo>
                  <a:cubicBezTo>
                    <a:pt x="4110" y="101232"/>
                    <a:pt x="2714" y="127473"/>
                    <a:pt x="12329" y="150548"/>
                  </a:cubicBezTo>
                  <a:cubicBezTo>
                    <a:pt x="23728" y="177904"/>
                    <a:pt x="45208" y="199864"/>
                    <a:pt x="61648" y="224522"/>
                  </a:cubicBezTo>
                  <a:cubicBezTo>
                    <a:pt x="79960" y="251988"/>
                    <a:pt x="85867" y="266088"/>
                    <a:pt x="110967" y="286167"/>
                  </a:cubicBezTo>
                  <a:cubicBezTo>
                    <a:pt x="122538" y="295423"/>
                    <a:pt x="135626" y="302606"/>
                    <a:pt x="147956" y="310825"/>
                  </a:cubicBezTo>
                  <a:cubicBezTo>
                    <a:pt x="156176" y="335483"/>
                    <a:pt x="158197" y="363173"/>
                    <a:pt x="172615" y="384799"/>
                  </a:cubicBezTo>
                  <a:cubicBezTo>
                    <a:pt x="194856" y="418159"/>
                    <a:pt x="206292" y="432000"/>
                    <a:pt x="221934" y="471102"/>
                  </a:cubicBezTo>
                  <a:cubicBezTo>
                    <a:pt x="231588" y="495235"/>
                    <a:pt x="228213" y="526698"/>
                    <a:pt x="246593" y="545076"/>
                  </a:cubicBezTo>
                  <a:cubicBezTo>
                    <a:pt x="317432" y="615911"/>
                    <a:pt x="280672" y="597532"/>
                    <a:pt x="345231" y="619050"/>
                  </a:cubicBezTo>
                  <a:cubicBezTo>
                    <a:pt x="361670" y="643708"/>
                    <a:pt x="385177" y="664909"/>
                    <a:pt x="394549" y="693024"/>
                  </a:cubicBezTo>
                  <a:cubicBezTo>
                    <a:pt x="398659" y="705353"/>
                    <a:pt x="398760" y="719863"/>
                    <a:pt x="406879" y="730011"/>
                  </a:cubicBezTo>
                  <a:cubicBezTo>
                    <a:pt x="416136" y="741582"/>
                    <a:pt x="431538" y="746450"/>
                    <a:pt x="443868" y="754669"/>
                  </a:cubicBezTo>
                  <a:cubicBezTo>
                    <a:pt x="452088" y="766998"/>
                    <a:pt x="459270" y="780086"/>
                    <a:pt x="468527" y="791656"/>
                  </a:cubicBezTo>
                  <a:cubicBezTo>
                    <a:pt x="475789" y="800733"/>
                    <a:pt x="487988" y="805916"/>
                    <a:pt x="493187" y="816313"/>
                  </a:cubicBezTo>
                  <a:cubicBezTo>
                    <a:pt x="504812" y="839561"/>
                    <a:pt x="517846" y="890287"/>
                    <a:pt x="517846" y="890287"/>
                  </a:cubicBezTo>
                  <a:cubicBezTo>
                    <a:pt x="513736" y="943713"/>
                    <a:pt x="512162" y="997394"/>
                    <a:pt x="505516" y="1050564"/>
                  </a:cubicBezTo>
                  <a:cubicBezTo>
                    <a:pt x="503904" y="1063460"/>
                    <a:pt x="501306" y="1077403"/>
                    <a:pt x="493187" y="1087551"/>
                  </a:cubicBezTo>
                  <a:cubicBezTo>
                    <a:pt x="483930" y="1099122"/>
                    <a:pt x="468528" y="1103990"/>
                    <a:pt x="456198" y="1112209"/>
                  </a:cubicBezTo>
                  <a:cubicBezTo>
                    <a:pt x="452088" y="1124538"/>
                    <a:pt x="453058" y="1140007"/>
                    <a:pt x="443868" y="1149196"/>
                  </a:cubicBezTo>
                  <a:cubicBezTo>
                    <a:pt x="434678" y="1158386"/>
                    <a:pt x="418504" y="1155713"/>
                    <a:pt x="406879" y="1161525"/>
                  </a:cubicBezTo>
                  <a:cubicBezTo>
                    <a:pt x="311273" y="1209325"/>
                    <a:pt x="425874" y="1167523"/>
                    <a:pt x="332901" y="1198512"/>
                  </a:cubicBezTo>
                  <a:lnTo>
                    <a:pt x="246593" y="1186183"/>
                  </a:lnTo>
                </a:path>
              </a:pathLst>
            </a:cu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flipH="1">
              <a:off x="6389844" y="3047051"/>
              <a:ext cx="517846" cy="1198512"/>
            </a:xfrm>
            <a:custGeom>
              <a:avLst/>
              <a:gdLst>
                <a:gd name="connsiteX0" fmla="*/ 234263 w 517846"/>
                <a:gd name="connsiteY0" fmla="*/ 2600 h 1198512"/>
                <a:gd name="connsiteX1" fmla="*/ 12329 w 517846"/>
                <a:gd name="connsiteY1" fmla="*/ 39587 h 1198512"/>
                <a:gd name="connsiteX2" fmla="*/ 0 w 517846"/>
                <a:gd name="connsiteY2" fmla="*/ 76574 h 1198512"/>
                <a:gd name="connsiteX3" fmla="*/ 12329 w 517846"/>
                <a:gd name="connsiteY3" fmla="*/ 150548 h 1198512"/>
                <a:gd name="connsiteX4" fmla="*/ 61648 w 517846"/>
                <a:gd name="connsiteY4" fmla="*/ 224522 h 1198512"/>
                <a:gd name="connsiteX5" fmla="*/ 110967 w 517846"/>
                <a:gd name="connsiteY5" fmla="*/ 286167 h 1198512"/>
                <a:gd name="connsiteX6" fmla="*/ 147956 w 517846"/>
                <a:gd name="connsiteY6" fmla="*/ 310825 h 1198512"/>
                <a:gd name="connsiteX7" fmla="*/ 172615 w 517846"/>
                <a:gd name="connsiteY7" fmla="*/ 384799 h 1198512"/>
                <a:gd name="connsiteX8" fmla="*/ 221934 w 517846"/>
                <a:gd name="connsiteY8" fmla="*/ 471102 h 1198512"/>
                <a:gd name="connsiteX9" fmla="*/ 246593 w 517846"/>
                <a:gd name="connsiteY9" fmla="*/ 545076 h 1198512"/>
                <a:gd name="connsiteX10" fmla="*/ 345231 w 517846"/>
                <a:gd name="connsiteY10" fmla="*/ 619050 h 1198512"/>
                <a:gd name="connsiteX11" fmla="*/ 394549 w 517846"/>
                <a:gd name="connsiteY11" fmla="*/ 693024 h 1198512"/>
                <a:gd name="connsiteX12" fmla="*/ 406879 w 517846"/>
                <a:gd name="connsiteY12" fmla="*/ 730011 h 1198512"/>
                <a:gd name="connsiteX13" fmla="*/ 443868 w 517846"/>
                <a:gd name="connsiteY13" fmla="*/ 754669 h 1198512"/>
                <a:gd name="connsiteX14" fmla="*/ 468527 w 517846"/>
                <a:gd name="connsiteY14" fmla="*/ 791656 h 1198512"/>
                <a:gd name="connsiteX15" fmla="*/ 493187 w 517846"/>
                <a:gd name="connsiteY15" fmla="*/ 816313 h 1198512"/>
                <a:gd name="connsiteX16" fmla="*/ 517846 w 517846"/>
                <a:gd name="connsiteY16" fmla="*/ 890287 h 1198512"/>
                <a:gd name="connsiteX17" fmla="*/ 505516 w 517846"/>
                <a:gd name="connsiteY17" fmla="*/ 1050564 h 1198512"/>
                <a:gd name="connsiteX18" fmla="*/ 493187 w 517846"/>
                <a:gd name="connsiteY18" fmla="*/ 1087551 h 1198512"/>
                <a:gd name="connsiteX19" fmla="*/ 456198 w 517846"/>
                <a:gd name="connsiteY19" fmla="*/ 1112209 h 1198512"/>
                <a:gd name="connsiteX20" fmla="*/ 443868 w 517846"/>
                <a:gd name="connsiteY20" fmla="*/ 1149196 h 1198512"/>
                <a:gd name="connsiteX21" fmla="*/ 406879 w 517846"/>
                <a:gd name="connsiteY21" fmla="*/ 1161525 h 1198512"/>
                <a:gd name="connsiteX22" fmla="*/ 332901 w 517846"/>
                <a:gd name="connsiteY22" fmla="*/ 1198512 h 1198512"/>
                <a:gd name="connsiteX23" fmla="*/ 246593 w 517846"/>
                <a:gd name="connsiteY23" fmla="*/ 1186183 h 119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7846" h="1198512">
                  <a:moveTo>
                    <a:pt x="234263" y="2600"/>
                  </a:moveTo>
                  <a:cubicBezTo>
                    <a:pt x="216230" y="3802"/>
                    <a:pt x="57150" y="-16437"/>
                    <a:pt x="12329" y="39587"/>
                  </a:cubicBezTo>
                  <a:cubicBezTo>
                    <a:pt x="4210" y="49735"/>
                    <a:pt x="4110" y="64245"/>
                    <a:pt x="0" y="76574"/>
                  </a:cubicBezTo>
                  <a:cubicBezTo>
                    <a:pt x="4110" y="101232"/>
                    <a:pt x="2714" y="127473"/>
                    <a:pt x="12329" y="150548"/>
                  </a:cubicBezTo>
                  <a:cubicBezTo>
                    <a:pt x="23728" y="177904"/>
                    <a:pt x="45208" y="199864"/>
                    <a:pt x="61648" y="224522"/>
                  </a:cubicBezTo>
                  <a:cubicBezTo>
                    <a:pt x="79960" y="251988"/>
                    <a:pt x="85867" y="266088"/>
                    <a:pt x="110967" y="286167"/>
                  </a:cubicBezTo>
                  <a:cubicBezTo>
                    <a:pt x="122538" y="295423"/>
                    <a:pt x="135626" y="302606"/>
                    <a:pt x="147956" y="310825"/>
                  </a:cubicBezTo>
                  <a:cubicBezTo>
                    <a:pt x="156176" y="335483"/>
                    <a:pt x="158197" y="363173"/>
                    <a:pt x="172615" y="384799"/>
                  </a:cubicBezTo>
                  <a:cubicBezTo>
                    <a:pt x="194856" y="418159"/>
                    <a:pt x="206292" y="432000"/>
                    <a:pt x="221934" y="471102"/>
                  </a:cubicBezTo>
                  <a:cubicBezTo>
                    <a:pt x="231588" y="495235"/>
                    <a:pt x="228213" y="526698"/>
                    <a:pt x="246593" y="545076"/>
                  </a:cubicBezTo>
                  <a:cubicBezTo>
                    <a:pt x="317432" y="615911"/>
                    <a:pt x="280672" y="597532"/>
                    <a:pt x="345231" y="619050"/>
                  </a:cubicBezTo>
                  <a:cubicBezTo>
                    <a:pt x="361670" y="643708"/>
                    <a:pt x="385177" y="664909"/>
                    <a:pt x="394549" y="693024"/>
                  </a:cubicBezTo>
                  <a:cubicBezTo>
                    <a:pt x="398659" y="705353"/>
                    <a:pt x="398760" y="719863"/>
                    <a:pt x="406879" y="730011"/>
                  </a:cubicBezTo>
                  <a:cubicBezTo>
                    <a:pt x="416136" y="741582"/>
                    <a:pt x="431538" y="746450"/>
                    <a:pt x="443868" y="754669"/>
                  </a:cubicBezTo>
                  <a:cubicBezTo>
                    <a:pt x="452088" y="766998"/>
                    <a:pt x="459270" y="780086"/>
                    <a:pt x="468527" y="791656"/>
                  </a:cubicBezTo>
                  <a:cubicBezTo>
                    <a:pt x="475789" y="800733"/>
                    <a:pt x="487988" y="805916"/>
                    <a:pt x="493187" y="816313"/>
                  </a:cubicBezTo>
                  <a:cubicBezTo>
                    <a:pt x="504812" y="839561"/>
                    <a:pt x="517846" y="890287"/>
                    <a:pt x="517846" y="890287"/>
                  </a:cubicBezTo>
                  <a:cubicBezTo>
                    <a:pt x="513736" y="943713"/>
                    <a:pt x="512162" y="997394"/>
                    <a:pt x="505516" y="1050564"/>
                  </a:cubicBezTo>
                  <a:cubicBezTo>
                    <a:pt x="503904" y="1063460"/>
                    <a:pt x="501306" y="1077403"/>
                    <a:pt x="493187" y="1087551"/>
                  </a:cubicBezTo>
                  <a:cubicBezTo>
                    <a:pt x="483930" y="1099122"/>
                    <a:pt x="468528" y="1103990"/>
                    <a:pt x="456198" y="1112209"/>
                  </a:cubicBezTo>
                  <a:cubicBezTo>
                    <a:pt x="452088" y="1124538"/>
                    <a:pt x="453058" y="1140007"/>
                    <a:pt x="443868" y="1149196"/>
                  </a:cubicBezTo>
                  <a:cubicBezTo>
                    <a:pt x="434678" y="1158386"/>
                    <a:pt x="418504" y="1155713"/>
                    <a:pt x="406879" y="1161525"/>
                  </a:cubicBezTo>
                  <a:cubicBezTo>
                    <a:pt x="311273" y="1209325"/>
                    <a:pt x="425874" y="1167523"/>
                    <a:pt x="332901" y="1198512"/>
                  </a:cubicBezTo>
                  <a:lnTo>
                    <a:pt x="246593" y="1186183"/>
                  </a:ln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pic>
        <p:nvPicPr>
          <p:cNvPr id="14" name="Picture 13" descr="ChrysalisLogo2011.png"/>
          <p:cNvPicPr>
            <a:picLocks noChangeAspect="1"/>
          </p:cNvPicPr>
          <p:nvPr/>
        </p:nvPicPr>
        <p:blipFill>
          <a:blip r:embed="rId6"/>
          <a:stretch>
            <a:fillRect/>
          </a:stretch>
        </p:blipFill>
        <p:spPr>
          <a:xfrm>
            <a:off x="7728187" y="3081824"/>
            <a:ext cx="1127841" cy="1127841"/>
          </a:xfrm>
          <a:prstGeom prst="rect">
            <a:avLst/>
          </a:prstGeom>
        </p:spPr>
      </p:pic>
      <p:sp>
        <p:nvSpPr>
          <p:cNvPr id="3" name="TextBox 2"/>
          <p:cNvSpPr txBox="1"/>
          <p:nvPr/>
        </p:nvSpPr>
        <p:spPr>
          <a:xfrm>
            <a:off x="4916330" y="5354321"/>
            <a:ext cx="3982719" cy="646331"/>
          </a:xfrm>
          <a:prstGeom prst="rect">
            <a:avLst/>
          </a:prstGeom>
          <a:noFill/>
        </p:spPr>
        <p:txBody>
          <a:bodyPr wrap="square" rtlCol="0">
            <a:spAutoFit/>
          </a:bodyPr>
          <a:lstStyle/>
          <a:p>
            <a:r>
              <a:rPr lang="en-US" dirty="0" smtClean="0"/>
              <a:t>Chrysalis uses (k-1) overlaps and read support to link related Inchworm </a:t>
            </a:r>
            <a:r>
              <a:rPr lang="en-US" dirty="0" err="1" smtClean="0"/>
              <a:t>contigs</a:t>
            </a:r>
            <a:endParaRPr lang="en-US" dirty="0"/>
          </a:p>
        </p:txBody>
      </p:sp>
    </p:spTree>
    <p:extLst>
      <p:ext uri="{BB962C8B-B14F-4D97-AF65-F5344CB8AC3E}">
        <p14:creationId xmlns:p14="http://schemas.microsoft.com/office/powerpoint/2010/main" val="3402118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12749" y="4580018"/>
            <a:ext cx="8085241" cy="1878599"/>
          </a:xfrm>
          <a:prstGeom prst="rect">
            <a:avLst/>
          </a:prstGeom>
        </p:spPr>
      </p:pic>
      <p:pic>
        <p:nvPicPr>
          <p:cNvPr id="8" name="Picture 7"/>
          <p:cNvPicPr>
            <a:picLocks noChangeAspect="1"/>
          </p:cNvPicPr>
          <p:nvPr/>
        </p:nvPicPr>
        <p:blipFill>
          <a:blip r:embed="rId4"/>
          <a:stretch>
            <a:fillRect/>
          </a:stretch>
        </p:blipFill>
        <p:spPr>
          <a:xfrm>
            <a:off x="512749" y="1108231"/>
            <a:ext cx="2615660" cy="1579929"/>
          </a:xfrm>
          <a:prstGeom prst="rect">
            <a:avLst/>
          </a:prstGeom>
        </p:spPr>
      </p:pic>
      <p:pic>
        <p:nvPicPr>
          <p:cNvPr id="11" name="Picture 10" descr="ChrysalisLogo2011.png"/>
          <p:cNvPicPr>
            <a:picLocks noChangeAspect="1"/>
          </p:cNvPicPr>
          <p:nvPr/>
        </p:nvPicPr>
        <p:blipFill>
          <a:blip r:embed="rId5"/>
          <a:stretch>
            <a:fillRect/>
          </a:stretch>
        </p:blipFill>
        <p:spPr>
          <a:xfrm>
            <a:off x="3521947" y="1941987"/>
            <a:ext cx="1803399" cy="1803399"/>
          </a:xfrm>
          <a:prstGeom prst="rect">
            <a:avLst/>
          </a:prstGeom>
        </p:spPr>
      </p:pic>
      <p:sp>
        <p:nvSpPr>
          <p:cNvPr id="12" name="Right Arrow 11"/>
          <p:cNvSpPr/>
          <p:nvPr/>
        </p:nvSpPr>
        <p:spPr>
          <a:xfrm rot="2893236">
            <a:off x="2142606" y="3257153"/>
            <a:ext cx="2042917" cy="27045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3344309" y="242585"/>
            <a:ext cx="2248125" cy="784830"/>
          </a:xfrm>
          <a:prstGeom prst="rect">
            <a:avLst/>
          </a:prstGeom>
          <a:noFill/>
        </p:spPr>
        <p:txBody>
          <a:bodyPr wrap="none" rtlCol="0">
            <a:spAutoFit/>
          </a:bodyPr>
          <a:lstStyle/>
          <a:p>
            <a:r>
              <a:rPr lang="en-US" sz="4500" dirty="0" smtClean="0">
                <a:solidFill>
                  <a:schemeClr val="accent1">
                    <a:lumMod val="75000"/>
                  </a:schemeClr>
                </a:solidFill>
              </a:rPr>
              <a:t>Chrysalis</a:t>
            </a:r>
            <a:endParaRPr lang="en-US" sz="4500" dirty="0">
              <a:solidFill>
                <a:schemeClr val="accent1">
                  <a:lumMod val="75000"/>
                </a:schemeClr>
              </a:solidFill>
            </a:endParaRPr>
          </a:p>
        </p:txBody>
      </p:sp>
      <p:sp>
        <p:nvSpPr>
          <p:cNvPr id="9" name="TextBox 8"/>
          <p:cNvSpPr txBox="1"/>
          <p:nvPr/>
        </p:nvSpPr>
        <p:spPr>
          <a:xfrm>
            <a:off x="563553" y="3369851"/>
            <a:ext cx="2368582" cy="800219"/>
          </a:xfrm>
          <a:prstGeom prst="rect">
            <a:avLst/>
          </a:prstGeom>
          <a:noFill/>
        </p:spPr>
        <p:txBody>
          <a:bodyPr wrap="none" rtlCol="0">
            <a:spAutoFit/>
          </a:bodyPr>
          <a:lstStyle/>
          <a:p>
            <a:r>
              <a:rPr lang="en-US" sz="2300" dirty="0" smtClean="0"/>
              <a:t>Integrate </a:t>
            </a:r>
            <a:r>
              <a:rPr lang="en-US" sz="2300" dirty="0" err="1" smtClean="0"/>
              <a:t>isoforms</a:t>
            </a:r>
            <a:endParaRPr lang="en-US" sz="2300" dirty="0" smtClean="0"/>
          </a:p>
          <a:p>
            <a:r>
              <a:rPr lang="en-US" sz="2300" dirty="0" smtClean="0"/>
              <a:t>via k-1 overlaps</a:t>
            </a:r>
            <a:endParaRPr lang="en-US" sz="2300" dirty="0"/>
          </a:p>
        </p:txBody>
      </p:sp>
      <p:grpSp>
        <p:nvGrpSpPr>
          <p:cNvPr id="16" name="Group 15"/>
          <p:cNvGrpSpPr/>
          <p:nvPr/>
        </p:nvGrpSpPr>
        <p:grpSpPr>
          <a:xfrm>
            <a:off x="4861828" y="317707"/>
            <a:ext cx="3499000" cy="4368383"/>
            <a:chOff x="4861828" y="317707"/>
            <a:chExt cx="3499000" cy="4368383"/>
          </a:xfrm>
        </p:grpSpPr>
        <p:pic>
          <p:nvPicPr>
            <p:cNvPr id="10" name="Picture 9"/>
            <p:cNvPicPr>
              <a:picLocks noChangeAspect="1"/>
            </p:cNvPicPr>
            <p:nvPr/>
          </p:nvPicPr>
          <p:blipFill>
            <a:blip r:embed="rId6"/>
            <a:stretch>
              <a:fillRect/>
            </a:stretch>
          </p:blipFill>
          <p:spPr>
            <a:xfrm>
              <a:off x="7097268" y="317707"/>
              <a:ext cx="1263560" cy="4368383"/>
            </a:xfrm>
            <a:prstGeom prst="rect">
              <a:avLst/>
            </a:prstGeom>
          </p:spPr>
        </p:pic>
        <p:sp>
          <p:nvSpPr>
            <p:cNvPr id="13" name="Right Arrow 12"/>
            <p:cNvSpPr/>
            <p:nvPr/>
          </p:nvSpPr>
          <p:spPr>
            <a:xfrm rot="19528530">
              <a:off x="6030376" y="3055315"/>
              <a:ext cx="899448" cy="35401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61828" y="3629864"/>
              <a:ext cx="2274982" cy="646331"/>
            </a:xfrm>
            <a:prstGeom prst="rect">
              <a:avLst/>
            </a:prstGeom>
            <a:noFill/>
          </p:spPr>
          <p:txBody>
            <a:bodyPr wrap="none" rtlCol="0">
              <a:spAutoFit/>
            </a:bodyPr>
            <a:lstStyle/>
            <a:p>
              <a:r>
                <a:rPr lang="en-US" dirty="0" smtClean="0"/>
                <a:t>Build de </a:t>
              </a:r>
              <a:r>
                <a:rPr lang="en-US" dirty="0" err="1" smtClean="0"/>
                <a:t>Bruijn</a:t>
              </a:r>
              <a:r>
                <a:rPr lang="en-US" dirty="0" smtClean="0"/>
                <a:t> Graphs</a:t>
              </a:r>
            </a:p>
            <a:p>
              <a:r>
                <a:rPr lang="en-US" dirty="0" smtClean="0"/>
                <a:t>(ideally, one per gene)</a:t>
              </a:r>
              <a:endParaRPr lang="en-US" dirty="0"/>
            </a:p>
          </p:txBody>
        </p:sp>
      </p:grpSp>
    </p:spTree>
    <p:extLst>
      <p:ext uri="{BB962C8B-B14F-4D97-AF65-F5344CB8AC3E}">
        <p14:creationId xmlns:p14="http://schemas.microsoft.com/office/powerpoint/2010/main" val="5630821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34855" y="-1173083"/>
            <a:ext cx="8561637" cy="8512935"/>
            <a:chOff x="4370226" y="2752504"/>
            <a:chExt cx="3240613" cy="3222179"/>
          </a:xfrm>
        </p:grpSpPr>
        <p:grpSp>
          <p:nvGrpSpPr>
            <p:cNvPr id="5" name="Group 4"/>
            <p:cNvGrpSpPr/>
            <p:nvPr/>
          </p:nvGrpSpPr>
          <p:grpSpPr>
            <a:xfrm>
              <a:off x="4508439" y="2909911"/>
              <a:ext cx="1551535" cy="1490133"/>
              <a:chOff x="4451222" y="2406144"/>
              <a:chExt cx="4059146" cy="3898505"/>
            </a:xfrm>
          </p:grpSpPr>
          <p:sp>
            <p:nvSpPr>
              <p:cNvPr id="166" name="Freeform 165"/>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7" name="Freeform 166"/>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8" name="Freeform 167"/>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9" name="Freeform 168"/>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0" name="Freeform 169"/>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1" name="Freeform 170"/>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2" name="Freeform 171"/>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3" name="Freeform 172"/>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4" name="Freeform 173"/>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5" name="Freeform 174"/>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6" name="Freeform 175"/>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7" name="Freeform 176"/>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8" name="Freeform 177"/>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9" name="Freeform 178"/>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0" name="Freeform 179"/>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1" name="Freeform 180"/>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2" name="Freeform 181"/>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3" name="Freeform 182"/>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4" name="Freeform 183"/>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5" name="Freeform 184"/>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6" name="Freeform 185"/>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7" name="Freeform 186"/>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8" name="Freeform 187"/>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9" name="Freeform 188"/>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0" name="Freeform 189"/>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1" name="Freeform 190"/>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2" name="Freeform 191"/>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3" name="Freeform 192"/>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4" name="Freeform 193"/>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5" name="Freeform 194"/>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6" name="Freeform 195"/>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7" name="Freeform 196"/>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8" name="Freeform 197"/>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9" name="Freeform 198"/>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0" name="Freeform 199"/>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1" name="Freeform 200"/>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2" name="Freeform 201"/>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3" name="Freeform 202"/>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4" name="Freeform 203"/>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 name="Group 5"/>
            <p:cNvGrpSpPr/>
            <p:nvPr/>
          </p:nvGrpSpPr>
          <p:grpSpPr>
            <a:xfrm rot="16200000">
              <a:off x="6071676" y="4354117"/>
              <a:ext cx="1551535" cy="1490133"/>
              <a:chOff x="4451222" y="2406144"/>
              <a:chExt cx="4059146" cy="3898505"/>
            </a:xfrm>
          </p:grpSpPr>
          <p:sp>
            <p:nvSpPr>
              <p:cNvPr id="127" name="Freeform 126"/>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8" name="Freeform 127"/>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9" name="Freeform 128"/>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0" name="Freeform 129"/>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1" name="Freeform 130"/>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2" name="Freeform 131"/>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3" name="Freeform 132"/>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4" name="Freeform 133"/>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5" name="Freeform 134"/>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6" name="Freeform 135"/>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7" name="Freeform 136"/>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8" name="Freeform 137"/>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9" name="Freeform 138"/>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0" name="Freeform 139"/>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1" name="Freeform 140"/>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2" name="Freeform 141"/>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3" name="Freeform 142"/>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4" name="Freeform 143"/>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5" name="Freeform 144"/>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6" name="Freeform 145"/>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7" name="Freeform 146"/>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8" name="Freeform 147"/>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9" name="Freeform 148"/>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0" name="Freeform 149"/>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1" name="Freeform 150"/>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2" name="Freeform 151"/>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3" name="Freeform 152"/>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4" name="Freeform 153"/>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5" name="Freeform 154"/>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6" name="Freeform 155"/>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7" name="Freeform 156"/>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8" name="Freeform 157"/>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9" name="Freeform 158"/>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0" name="Freeform 159"/>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Freeform 160"/>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2" name="Freeform 161"/>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3" name="Freeform 162"/>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4" name="Freeform 163"/>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5" name="Freeform 164"/>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7" name="Group 6"/>
            <p:cNvGrpSpPr/>
            <p:nvPr/>
          </p:nvGrpSpPr>
          <p:grpSpPr>
            <a:xfrm rot="10800000">
              <a:off x="6059304" y="2752504"/>
              <a:ext cx="1551535" cy="1490133"/>
              <a:chOff x="4451222" y="2406144"/>
              <a:chExt cx="4059146" cy="3898505"/>
            </a:xfrm>
          </p:grpSpPr>
          <p:sp>
            <p:nvSpPr>
              <p:cNvPr id="88" name="Freeform 87"/>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9" name="Freeform 88"/>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0" name="Freeform 89"/>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1" name="Freeform 90"/>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Freeform 91"/>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3" name="Freeform 92"/>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4" name="Freeform 93"/>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5" name="Freeform 94"/>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7" name="Freeform 96"/>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8" name="Freeform 97"/>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9" name="Freeform 98"/>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0" name="Freeform 99"/>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1" name="Freeform 100"/>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 name="Freeform 101"/>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Freeform 102"/>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4" name="Freeform 103"/>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5" name="Freeform 104"/>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6" name="Freeform 105"/>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7" name="Freeform 106"/>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8" name="Freeform 107"/>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9" name="Freeform 108"/>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0" name="Freeform 109"/>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110"/>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2" name="Freeform 111"/>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3" name="Freeform 112"/>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4" name="Freeform 113"/>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5" name="Freeform 114"/>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6" name="Freeform 115"/>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7" name="Freeform 116"/>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8" name="Freeform 117"/>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9" name="Freeform 118"/>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0" name="Freeform 119"/>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1" name="Freeform 120"/>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2" name="Freeform 121"/>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3" name="Freeform 122"/>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4" name="Freeform 123"/>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5" name="Freeform 124"/>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6" name="Freeform 125"/>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 name="Group 7"/>
            <p:cNvGrpSpPr/>
            <p:nvPr/>
          </p:nvGrpSpPr>
          <p:grpSpPr>
            <a:xfrm rot="6016296">
              <a:off x="4339525" y="4453849"/>
              <a:ext cx="1551535" cy="1490133"/>
              <a:chOff x="4451222" y="2406144"/>
              <a:chExt cx="4059146" cy="3898505"/>
            </a:xfrm>
          </p:grpSpPr>
          <p:sp>
            <p:nvSpPr>
              <p:cNvPr id="49" name="Freeform 4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Freeform 5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5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Freeform 5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Freeform 5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Freeform 5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Freeform 5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Freeform 5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6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Freeform 6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Freeform 6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Freeform 6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9" name="Freeform 6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Freeform 7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Freeform 7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Freeform 7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4" name="Freeform 7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Freeform 7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Freeform 7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Freeform 7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9" name="Freeform 7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0" name="Freeform 7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2" name="Freeform 8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Freeform 8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4" name="Freeform 8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Freeform 8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rot="16200000">
              <a:off x="5300731" y="3941200"/>
              <a:ext cx="1551535" cy="1490133"/>
              <a:chOff x="4451222" y="2406144"/>
              <a:chExt cx="4059146" cy="3898505"/>
            </a:xfrm>
          </p:grpSpPr>
          <p:sp>
            <p:nvSpPr>
              <p:cNvPr id="10" name="Freeform 9"/>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Freeform 10"/>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3"/>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Freeform 36"/>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Freeform 43"/>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Freeform 44"/>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Freeform 45"/>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 name="Freeform 46"/>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Freeform 47"/>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2" name="Title 1"/>
          <p:cNvSpPr>
            <a:spLocks noGrp="1"/>
          </p:cNvSpPr>
          <p:nvPr>
            <p:ph type="title"/>
          </p:nvPr>
        </p:nvSpPr>
        <p:spPr>
          <a:xfrm>
            <a:off x="445242" y="2591425"/>
            <a:ext cx="8229600" cy="1143000"/>
          </a:xfrm>
          <a:solidFill>
            <a:schemeClr val="bg1">
              <a:alpha val="59000"/>
            </a:schemeClr>
          </a:solidFill>
        </p:spPr>
        <p:txBody>
          <a:bodyPr/>
          <a:lstStyle/>
          <a:p>
            <a:r>
              <a:rPr lang="en-US" dirty="0" smtClean="0"/>
              <a:t>Thousands of Chrysalis Clusters</a:t>
            </a:r>
            <a:endParaRPr lang="en-US" dirty="0"/>
          </a:p>
        </p:txBody>
      </p:sp>
    </p:spTree>
    <p:extLst>
      <p:ext uri="{BB962C8B-B14F-4D97-AF65-F5344CB8AC3E}">
        <p14:creationId xmlns:p14="http://schemas.microsoft.com/office/powerpoint/2010/main" val="324777055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82471" y="203200"/>
            <a:ext cx="8621829" cy="6330950"/>
          </a:xfrm>
          <a:prstGeom prst="rect">
            <a:avLst/>
          </a:prstGeom>
        </p:spPr>
      </p:pic>
      <p:pic>
        <p:nvPicPr>
          <p:cNvPr id="7" name="Picture 6" descr="ButterflyLogo2011.png"/>
          <p:cNvPicPr>
            <a:picLocks noChangeAspect="1"/>
          </p:cNvPicPr>
          <p:nvPr/>
        </p:nvPicPr>
        <p:blipFill>
          <a:blip r:embed="rId4"/>
          <a:stretch>
            <a:fillRect/>
          </a:stretch>
        </p:blipFill>
        <p:spPr>
          <a:xfrm>
            <a:off x="6794500" y="114300"/>
            <a:ext cx="2222500" cy="2222500"/>
          </a:xfrm>
          <a:prstGeom prst="rect">
            <a:avLst/>
          </a:prstGeom>
        </p:spPr>
      </p:pic>
      <p:sp>
        <p:nvSpPr>
          <p:cNvPr id="4" name="TextBox 3"/>
          <p:cNvSpPr txBox="1"/>
          <p:nvPr/>
        </p:nvSpPr>
        <p:spPr>
          <a:xfrm>
            <a:off x="6747752" y="6080153"/>
            <a:ext cx="2381406" cy="369332"/>
          </a:xfrm>
          <a:prstGeom prst="rect">
            <a:avLst/>
          </a:prstGeom>
          <a:noFill/>
        </p:spPr>
        <p:txBody>
          <a:bodyPr wrap="none" rtlCol="0">
            <a:spAutoFit/>
          </a:bodyPr>
          <a:lstStyle/>
          <a:p>
            <a:r>
              <a:rPr lang="en-US" dirty="0" smtClean="0"/>
              <a:t>(</a:t>
            </a:r>
            <a:r>
              <a:rPr lang="en-US" dirty="0" err="1" smtClean="0"/>
              <a:t>isoforms</a:t>
            </a:r>
            <a:r>
              <a:rPr lang="en-US" dirty="0" smtClean="0"/>
              <a:t> and </a:t>
            </a:r>
            <a:r>
              <a:rPr lang="en-US" dirty="0" err="1" smtClean="0"/>
              <a:t>paralogs</a:t>
            </a:r>
            <a:r>
              <a:rPr lang="en-US" dirty="0" smtClean="0"/>
              <a:t>)</a:t>
            </a:r>
            <a:endParaRPr lang="en-US" dirty="0"/>
          </a:p>
        </p:txBody>
      </p:sp>
    </p:spTree>
    <p:extLst>
      <p:ext uri="{BB962C8B-B14F-4D97-AF65-F5344CB8AC3E}">
        <p14:creationId xmlns:p14="http://schemas.microsoft.com/office/powerpoint/2010/main" val="301767170"/>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5254"/>
            <a:ext cx="8229600" cy="1143000"/>
          </a:xfrm>
        </p:spPr>
        <p:txBody>
          <a:bodyPr>
            <a:noAutofit/>
          </a:bodyPr>
          <a:lstStyle/>
          <a:p>
            <a:r>
              <a:rPr lang="en-US" sz="2400" dirty="0" smtClean="0"/>
              <a:t>Butterfly Example 1: </a:t>
            </a:r>
            <a:br>
              <a:rPr lang="en-US" sz="2400" dirty="0" smtClean="0"/>
            </a:br>
            <a:r>
              <a:rPr lang="en-US" sz="2400" dirty="0" smtClean="0"/>
              <a:t>Reconstruction of Alternatively Spliced Transcripts</a:t>
            </a:r>
            <a:endParaRPr lang="en-US" sz="2400" dirty="0"/>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smtClean="0"/>
              <a:t>Butterfly’s Compacted</a:t>
            </a:r>
            <a:br>
              <a:rPr lang="en-US" dirty="0" smtClean="0"/>
            </a:br>
            <a:r>
              <a:rPr lang="en-US" dirty="0" smtClean="0"/>
              <a:t>Sequence Graph</a:t>
            </a:r>
            <a:endParaRPr lang="en-US" dirty="0"/>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smtClean="0"/>
              <a:t>Reconstructed Transcripts</a:t>
            </a:r>
            <a:endParaRPr lang="en-US" dirty="0"/>
          </a:p>
        </p:txBody>
      </p:sp>
      <p:sp>
        <p:nvSpPr>
          <p:cNvPr id="10" name="TextBox 9"/>
          <p:cNvSpPr txBox="1"/>
          <p:nvPr/>
        </p:nvSpPr>
        <p:spPr>
          <a:xfrm>
            <a:off x="306354" y="4395166"/>
            <a:ext cx="2694067" cy="369332"/>
          </a:xfrm>
          <a:prstGeom prst="rect">
            <a:avLst/>
          </a:prstGeom>
          <a:noFill/>
        </p:spPr>
        <p:txBody>
          <a:bodyPr wrap="none" rtlCol="0">
            <a:spAutoFit/>
          </a:bodyPr>
          <a:lstStyle/>
          <a:p>
            <a:r>
              <a:rPr lang="en-US" dirty="0" smtClean="0"/>
              <a:t>Aligned to Mouse Genome</a:t>
            </a:r>
            <a:endParaRPr lang="en-US" dirty="0"/>
          </a:p>
        </p:txBody>
      </p:sp>
      <p:sp>
        <p:nvSpPr>
          <p:cNvPr id="11" name="Rectangle 10"/>
          <p:cNvSpPr/>
          <p:nvPr/>
        </p:nvSpPr>
        <p:spPr>
          <a:xfrm>
            <a:off x="61990" y="3176655"/>
            <a:ext cx="9082010" cy="303303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Tree>
    <p:extLst>
      <p:ext uri="{BB962C8B-B14F-4D97-AF65-F5344CB8AC3E}">
        <p14:creationId xmlns:p14="http://schemas.microsoft.com/office/powerpoint/2010/main" val="2202614660"/>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590"/>
            <a:ext cx="8229600" cy="1143000"/>
          </a:xfrm>
        </p:spPr>
        <p:txBody>
          <a:bodyPr>
            <a:noAutofit/>
          </a:bodyPr>
          <a:lstStyle/>
          <a:p>
            <a:r>
              <a:rPr lang="en-US" sz="2800" dirty="0" smtClean="0"/>
              <a:t>Reconstruction of Alternatively Spliced Transcripts</a:t>
            </a:r>
            <a:endParaRPr lang="en-US" sz="2800" dirty="0"/>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smtClean="0"/>
              <a:t>Butterfly’s Compacted</a:t>
            </a:r>
            <a:br>
              <a:rPr lang="en-US" dirty="0" smtClean="0"/>
            </a:br>
            <a:r>
              <a:rPr lang="en-US" dirty="0" smtClean="0"/>
              <a:t>Sequence Graph</a:t>
            </a:r>
            <a:endParaRPr lang="en-US" dirty="0"/>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smtClean="0"/>
              <a:t>Reconstructed Transcripts</a:t>
            </a:r>
            <a:endParaRPr lang="en-US" dirty="0"/>
          </a:p>
        </p:txBody>
      </p:sp>
      <p:sp>
        <p:nvSpPr>
          <p:cNvPr id="10" name="TextBox 9"/>
          <p:cNvSpPr txBox="1"/>
          <p:nvPr/>
        </p:nvSpPr>
        <p:spPr>
          <a:xfrm>
            <a:off x="306354" y="4395166"/>
            <a:ext cx="2694067" cy="369332"/>
          </a:xfrm>
          <a:prstGeom prst="rect">
            <a:avLst/>
          </a:prstGeom>
          <a:noFill/>
        </p:spPr>
        <p:txBody>
          <a:bodyPr wrap="none" rtlCol="0">
            <a:spAutoFit/>
          </a:bodyPr>
          <a:lstStyle/>
          <a:p>
            <a:r>
              <a:rPr lang="en-US" dirty="0" smtClean="0"/>
              <a:t>Aligned to Mouse Genome</a:t>
            </a:r>
            <a:endParaRPr lang="en-US" dirty="0"/>
          </a:p>
        </p:txBody>
      </p:sp>
      <p:sp>
        <p:nvSpPr>
          <p:cNvPr id="11" name="Rectangle 10"/>
          <p:cNvSpPr/>
          <p:nvPr/>
        </p:nvSpPr>
        <p:spPr>
          <a:xfrm>
            <a:off x="61990" y="3863414"/>
            <a:ext cx="9082010" cy="234627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Tree>
    <p:extLst>
      <p:ext uri="{BB962C8B-B14F-4D97-AF65-F5344CB8AC3E}">
        <p14:creationId xmlns:p14="http://schemas.microsoft.com/office/powerpoint/2010/main" val="3747415990"/>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590"/>
            <a:ext cx="8229600" cy="1143000"/>
          </a:xfrm>
        </p:spPr>
        <p:txBody>
          <a:bodyPr>
            <a:noAutofit/>
          </a:bodyPr>
          <a:lstStyle/>
          <a:p>
            <a:r>
              <a:rPr lang="en-US" sz="2800" dirty="0" smtClean="0"/>
              <a:t>Reconstruction of Alternatively Spliced Transcripts</a:t>
            </a:r>
            <a:endParaRPr lang="en-US" sz="2800" dirty="0"/>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smtClean="0"/>
              <a:t>Butterfly’s Compacted</a:t>
            </a:r>
            <a:br>
              <a:rPr lang="en-US" dirty="0" smtClean="0"/>
            </a:br>
            <a:r>
              <a:rPr lang="en-US" dirty="0" smtClean="0"/>
              <a:t>Sequence Graph</a:t>
            </a:r>
            <a:endParaRPr lang="en-US" dirty="0"/>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smtClean="0"/>
              <a:t>Reconstructed Transcripts</a:t>
            </a:r>
            <a:endParaRPr lang="en-US" dirty="0"/>
          </a:p>
        </p:txBody>
      </p:sp>
      <p:sp>
        <p:nvSpPr>
          <p:cNvPr id="10" name="TextBox 9"/>
          <p:cNvSpPr txBox="1"/>
          <p:nvPr/>
        </p:nvSpPr>
        <p:spPr>
          <a:xfrm>
            <a:off x="306354" y="4395166"/>
            <a:ext cx="2694067" cy="369332"/>
          </a:xfrm>
          <a:prstGeom prst="rect">
            <a:avLst/>
          </a:prstGeom>
          <a:noFill/>
        </p:spPr>
        <p:txBody>
          <a:bodyPr wrap="none" rtlCol="0">
            <a:spAutoFit/>
          </a:bodyPr>
          <a:lstStyle/>
          <a:p>
            <a:r>
              <a:rPr lang="en-US" dirty="0" smtClean="0"/>
              <a:t>Aligned to Mouse Genome</a:t>
            </a:r>
            <a:endParaRPr lang="en-US" dirty="0"/>
          </a:p>
        </p:txBody>
      </p:sp>
      <p:sp>
        <p:nvSpPr>
          <p:cNvPr id="11" name="Rectangle 10"/>
          <p:cNvSpPr/>
          <p:nvPr/>
        </p:nvSpPr>
        <p:spPr>
          <a:xfrm>
            <a:off x="61990" y="4395167"/>
            <a:ext cx="9082010" cy="181452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Tree>
    <p:extLst>
      <p:ext uri="{BB962C8B-B14F-4D97-AF65-F5344CB8AC3E}">
        <p14:creationId xmlns:p14="http://schemas.microsoft.com/office/powerpoint/2010/main" val="127303077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smtClean="0">
                <a:solidFill>
                  <a:srgbClr val="000000"/>
                </a:solidFill>
                <a:latin typeface="Calibri" pitchFamily="34" charset="0"/>
              </a:rPr>
              <a:t>Generating RNA-Seq:  </a:t>
            </a:r>
            <a:r>
              <a:rPr lang="en-US" sz="3600" b="1" i="1" dirty="0" smtClean="0">
                <a:solidFill>
                  <a:srgbClr val="000000"/>
                </a:solidFill>
                <a:latin typeface="Calibri" pitchFamily="34" charset="0"/>
              </a:rPr>
              <a:t>How to Choose?</a:t>
            </a:r>
            <a:endParaRPr lang="en-US" sz="3600" b="1" i="1" dirty="0">
              <a:solidFill>
                <a:srgbClr val="000000"/>
              </a:solidFill>
              <a:latin typeface="Calibri" pitchFamily="34" charset="0"/>
            </a:endParaRP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301496" y="2443784"/>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smtClean="0">
                  <a:solidFill>
                    <a:srgbClr val="000000"/>
                  </a:solidFill>
                  <a:latin typeface="Calibri" pitchFamily="34" charset="0"/>
                </a:rPr>
                <a:t>Illumina</a:t>
              </a:r>
              <a:endParaRPr lang="en-US" b="1" dirty="0">
                <a:solidFill>
                  <a:srgbClr val="000000"/>
                </a:solidFill>
                <a:latin typeface="Calibri" pitchFamily="34" charset="0"/>
              </a:endParaRPr>
            </a:p>
          </p:txBody>
        </p:sp>
      </p:grpSp>
      <p:grpSp>
        <p:nvGrpSpPr>
          <p:cNvPr id="3" name="Group 27"/>
          <p:cNvGrpSpPr/>
          <p:nvPr/>
        </p:nvGrpSpPr>
        <p:grpSpPr>
          <a:xfrm>
            <a:off x="2690099" y="2443784"/>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smtClean="0">
                  <a:solidFill>
                    <a:srgbClr val="000000"/>
                  </a:solidFill>
                  <a:latin typeface="Calibri" pitchFamily="34" charset="0"/>
                </a:rPr>
                <a:t>454</a:t>
              </a:r>
              <a:endParaRPr lang="en-US" b="1" dirty="0">
                <a:solidFill>
                  <a:srgbClr val="000000"/>
                </a:solidFill>
                <a:latin typeface="Calibri" pitchFamily="34" charset="0"/>
              </a:endParaRPr>
            </a:p>
          </p:txBody>
        </p:sp>
      </p:grpSp>
      <p:grpSp>
        <p:nvGrpSpPr>
          <p:cNvPr id="4" name="Group 28"/>
          <p:cNvGrpSpPr/>
          <p:nvPr/>
        </p:nvGrpSpPr>
        <p:grpSpPr>
          <a:xfrm>
            <a:off x="5229998" y="2443784"/>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smtClean="0">
                  <a:solidFill>
                    <a:srgbClr val="000000"/>
                  </a:solidFill>
                  <a:latin typeface="Calibri" pitchFamily="34" charset="0"/>
                </a:rPr>
                <a:t>SOLiD</a:t>
              </a:r>
              <a:endParaRPr lang="en-US" b="1" dirty="0">
                <a:solidFill>
                  <a:srgbClr val="000000"/>
                </a:solidFill>
                <a:latin typeface="Calibri" pitchFamily="34" charset="0"/>
              </a:endParaRPr>
            </a:p>
          </p:txBody>
        </p:sp>
      </p:grpSp>
      <p:grpSp>
        <p:nvGrpSpPr>
          <p:cNvPr id="5" name="Group 29"/>
          <p:cNvGrpSpPr/>
          <p:nvPr/>
        </p:nvGrpSpPr>
        <p:grpSpPr>
          <a:xfrm>
            <a:off x="7484491" y="2443784"/>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smtClean="0">
                  <a:solidFill>
                    <a:srgbClr val="000000"/>
                  </a:solidFill>
                  <a:latin typeface="Calibri" pitchFamily="34" charset="0"/>
                </a:rPr>
                <a:t>Helicos</a:t>
              </a:r>
              <a:endParaRPr lang="en-US" b="1" dirty="0">
                <a:solidFill>
                  <a:srgbClr val="000000"/>
                </a:solidFill>
                <a:latin typeface="Calibri" pitchFamily="34" charset="0"/>
              </a:endParaRPr>
            </a:p>
          </p:txBody>
        </p:sp>
      </p:grpSp>
      <p:grpSp>
        <p:nvGrpSpPr>
          <p:cNvPr id="9" name="Group 8"/>
          <p:cNvGrpSpPr/>
          <p:nvPr/>
        </p:nvGrpSpPr>
        <p:grpSpPr>
          <a:xfrm>
            <a:off x="3052422" y="4460227"/>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smtClean="0">
                  <a:solidFill>
                    <a:srgbClr val="000000"/>
                  </a:solidFill>
                  <a:latin typeface="Calibri" pitchFamily="34" charset="0"/>
                </a:rPr>
                <a:t>Pacific Biosciences</a:t>
              </a:r>
              <a:endParaRPr lang="en-US" b="1" dirty="0">
                <a:solidFill>
                  <a:srgbClr val="000000"/>
                </a:solidFill>
                <a:latin typeface="Calibri" pitchFamily="34" charset="0"/>
              </a:endParaRPr>
            </a:p>
          </p:txBody>
        </p:sp>
      </p:grpSp>
      <p:grpSp>
        <p:nvGrpSpPr>
          <p:cNvPr id="10" name="Group 9"/>
          <p:cNvGrpSpPr/>
          <p:nvPr/>
        </p:nvGrpSpPr>
        <p:grpSpPr>
          <a:xfrm>
            <a:off x="301496" y="4460227"/>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smtClean="0">
                  <a:solidFill>
                    <a:srgbClr val="000000"/>
                  </a:solidFill>
                  <a:latin typeface="Calibri" pitchFamily="34" charset="0"/>
                </a:rPr>
                <a:t>Ion Torrent</a:t>
              </a:r>
              <a:endParaRPr lang="en-US" b="1" dirty="0">
                <a:solidFill>
                  <a:srgbClr val="000000"/>
                </a:solidFill>
                <a:latin typeface="Calibri" pitchFamily="34" charset="0"/>
              </a:endParaRPr>
            </a:p>
          </p:txBody>
        </p:sp>
      </p:grpSp>
      <p:grpSp>
        <p:nvGrpSpPr>
          <p:cNvPr id="11" name="Group 10"/>
          <p:cNvGrpSpPr/>
          <p:nvPr/>
        </p:nvGrpSpPr>
        <p:grpSpPr>
          <a:xfrm>
            <a:off x="6325830" y="4460227"/>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smtClean="0">
                  <a:solidFill>
                    <a:srgbClr val="000000"/>
                  </a:solidFill>
                  <a:latin typeface="Calibri" pitchFamily="34" charset="0"/>
                </a:rPr>
                <a:t>Oxford Nanopore</a:t>
              </a:r>
              <a:endParaRPr lang="en-US" b="1" dirty="0">
                <a:solidFill>
                  <a:srgbClr val="000000"/>
                </a:solidFill>
                <a:latin typeface="Calibri" pitchFamily="34" charset="0"/>
              </a:endParaRPr>
            </a:p>
          </p:txBody>
        </p:sp>
      </p:grpSp>
      <p:sp>
        <p:nvSpPr>
          <p:cNvPr id="7" name="TextBox 6"/>
          <p:cNvSpPr txBox="1"/>
          <p:nvPr/>
        </p:nvSpPr>
        <p:spPr>
          <a:xfrm>
            <a:off x="2338113" y="1212247"/>
            <a:ext cx="4533212" cy="461665"/>
          </a:xfrm>
          <a:prstGeom prst="rect">
            <a:avLst/>
          </a:prstGeom>
          <a:noFill/>
        </p:spPr>
        <p:txBody>
          <a:bodyPr wrap="none" rtlCol="0">
            <a:spAutoFit/>
          </a:bodyPr>
          <a:lstStyle/>
          <a:p>
            <a:r>
              <a:rPr lang="en-US" sz="2400" dirty="0" smtClean="0"/>
              <a:t>Popular choices for RNA-</a:t>
            </a:r>
            <a:r>
              <a:rPr lang="en-US" sz="2400" dirty="0" err="1" smtClean="0"/>
              <a:t>Seq</a:t>
            </a:r>
            <a:r>
              <a:rPr lang="en-US" sz="2400" dirty="0" smtClean="0"/>
              <a:t> today</a:t>
            </a:r>
            <a:endParaRPr lang="en-US" sz="2400" dirty="0"/>
          </a:p>
        </p:txBody>
      </p:sp>
      <p:sp>
        <p:nvSpPr>
          <p:cNvPr id="8" name="Rectangle 7"/>
          <p:cNvSpPr/>
          <p:nvPr/>
        </p:nvSpPr>
        <p:spPr>
          <a:xfrm>
            <a:off x="2632375" y="1933661"/>
            <a:ext cx="6293206" cy="2453165"/>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229730"/>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590"/>
            <a:ext cx="8229600" cy="1143000"/>
          </a:xfrm>
        </p:spPr>
        <p:txBody>
          <a:bodyPr>
            <a:noAutofit/>
          </a:bodyPr>
          <a:lstStyle/>
          <a:p>
            <a:r>
              <a:rPr lang="en-US" sz="2800" dirty="0" smtClean="0"/>
              <a:t>Reconstruction of Alternatively Spliced Transcripts</a:t>
            </a:r>
            <a:endParaRPr lang="en-US" sz="2800" dirty="0"/>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smtClean="0"/>
              <a:t>Butterfly’s Compacted</a:t>
            </a:r>
            <a:br>
              <a:rPr lang="en-US" dirty="0" smtClean="0"/>
            </a:br>
            <a:r>
              <a:rPr lang="en-US" dirty="0" smtClean="0"/>
              <a:t>Sequence Graph</a:t>
            </a:r>
            <a:endParaRPr lang="en-US" dirty="0"/>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smtClean="0"/>
              <a:t>Reconstructed Transcripts</a:t>
            </a:r>
            <a:endParaRPr lang="en-US" dirty="0"/>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
        <p:nvSpPr>
          <p:cNvPr id="10" name="TextBox 9"/>
          <p:cNvSpPr txBox="1"/>
          <p:nvPr/>
        </p:nvSpPr>
        <p:spPr>
          <a:xfrm>
            <a:off x="306354" y="4395166"/>
            <a:ext cx="2694067" cy="369332"/>
          </a:xfrm>
          <a:prstGeom prst="rect">
            <a:avLst/>
          </a:prstGeom>
          <a:noFill/>
        </p:spPr>
        <p:txBody>
          <a:bodyPr wrap="none" rtlCol="0">
            <a:spAutoFit/>
          </a:bodyPr>
          <a:lstStyle/>
          <a:p>
            <a:r>
              <a:rPr lang="en-US" dirty="0" smtClean="0"/>
              <a:t>Aligned to Mouse Genome</a:t>
            </a:r>
            <a:endParaRPr lang="en-US" dirty="0"/>
          </a:p>
        </p:txBody>
      </p:sp>
      <p:sp>
        <p:nvSpPr>
          <p:cNvPr id="5" name="TextBox 4"/>
          <p:cNvSpPr txBox="1"/>
          <p:nvPr/>
        </p:nvSpPr>
        <p:spPr>
          <a:xfrm>
            <a:off x="6257156" y="5098295"/>
            <a:ext cx="2192277" cy="369332"/>
          </a:xfrm>
          <a:prstGeom prst="rect">
            <a:avLst/>
          </a:prstGeom>
          <a:noFill/>
        </p:spPr>
        <p:txBody>
          <a:bodyPr wrap="none" rtlCol="0">
            <a:spAutoFit/>
          </a:bodyPr>
          <a:lstStyle/>
          <a:p>
            <a:r>
              <a:rPr lang="en-US" dirty="0" smtClean="0"/>
              <a:t>(Reference structure)</a:t>
            </a:r>
            <a:endParaRPr lang="en-US" dirty="0"/>
          </a:p>
        </p:txBody>
      </p:sp>
    </p:spTree>
    <p:extLst>
      <p:ext uri="{BB962C8B-B14F-4D97-AF65-F5344CB8AC3E}">
        <p14:creationId xmlns:p14="http://schemas.microsoft.com/office/powerpoint/2010/main" val="1441363291"/>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128" y="137536"/>
            <a:ext cx="8229600" cy="1143000"/>
          </a:xfrm>
        </p:spPr>
        <p:txBody>
          <a:bodyPr>
            <a:noAutofit/>
          </a:bodyPr>
          <a:lstStyle/>
          <a:p>
            <a:r>
              <a:rPr lang="en-US" sz="3200" dirty="0" smtClean="0"/>
              <a:t>Teasing Apart Transcripts of </a:t>
            </a:r>
            <a:r>
              <a:rPr lang="en-US" sz="3200" dirty="0" err="1" smtClean="0"/>
              <a:t>Paralogous</a:t>
            </a:r>
            <a:r>
              <a:rPr lang="en-US" sz="3200" dirty="0" smtClean="0"/>
              <a:t> Genes</a:t>
            </a:r>
            <a:endParaRPr lang="en-US" sz="3200" dirty="0"/>
          </a:p>
        </p:txBody>
      </p:sp>
      <p:pic>
        <p:nvPicPr>
          <p:cNvPr id="4" name="Picture 3" descr="Picture 19.png"/>
          <p:cNvPicPr>
            <a:picLocks noChangeAspect="1"/>
          </p:cNvPicPr>
          <p:nvPr/>
        </p:nvPicPr>
        <p:blipFill>
          <a:blip r:embed="rId3"/>
          <a:stretch>
            <a:fillRect/>
          </a:stretch>
        </p:blipFill>
        <p:spPr>
          <a:xfrm>
            <a:off x="5659924" y="1341438"/>
            <a:ext cx="3484076" cy="5287962"/>
          </a:xfrm>
          <a:prstGeom prst="rect">
            <a:avLst/>
          </a:prstGeom>
        </p:spPr>
      </p:pic>
      <p:pic>
        <p:nvPicPr>
          <p:cNvPr id="5" name="Picture 4" descr="Picture 20.png"/>
          <p:cNvPicPr>
            <a:picLocks noChangeAspect="1"/>
          </p:cNvPicPr>
          <p:nvPr/>
        </p:nvPicPr>
        <p:blipFill>
          <a:blip r:embed="rId4"/>
          <a:stretch>
            <a:fillRect/>
          </a:stretch>
        </p:blipFill>
        <p:spPr>
          <a:xfrm>
            <a:off x="253999" y="2382778"/>
            <a:ext cx="5556347" cy="2163822"/>
          </a:xfrm>
          <a:prstGeom prst="rect">
            <a:avLst/>
          </a:prstGeom>
        </p:spPr>
      </p:pic>
      <p:pic>
        <p:nvPicPr>
          <p:cNvPr id="6" name="Picture 5"/>
          <p:cNvPicPr>
            <a:picLocks noChangeAspect="1"/>
          </p:cNvPicPr>
          <p:nvPr/>
        </p:nvPicPr>
        <p:blipFill>
          <a:blip r:embed="rId5"/>
          <a:stretch>
            <a:fillRect/>
          </a:stretch>
        </p:blipFill>
        <p:spPr>
          <a:xfrm>
            <a:off x="114300" y="5266871"/>
            <a:ext cx="1295400" cy="1480457"/>
          </a:xfrm>
          <a:prstGeom prst="rect">
            <a:avLst/>
          </a:prstGeom>
        </p:spPr>
      </p:pic>
      <p:sp>
        <p:nvSpPr>
          <p:cNvPr id="7" name="TextBox 6"/>
          <p:cNvSpPr txBox="1"/>
          <p:nvPr/>
        </p:nvSpPr>
        <p:spPr>
          <a:xfrm>
            <a:off x="6395665" y="1199106"/>
            <a:ext cx="846067" cy="369332"/>
          </a:xfrm>
          <a:prstGeom prst="rect">
            <a:avLst/>
          </a:prstGeom>
          <a:noFill/>
        </p:spPr>
        <p:txBody>
          <a:bodyPr wrap="none" rtlCol="0">
            <a:spAutoFit/>
          </a:bodyPr>
          <a:lstStyle/>
          <a:p>
            <a:r>
              <a:rPr lang="en-US" i="1" dirty="0" smtClean="0"/>
              <a:t>Ap2a1</a:t>
            </a:r>
            <a:endParaRPr lang="en-US" i="1" dirty="0"/>
          </a:p>
        </p:txBody>
      </p:sp>
      <p:sp>
        <p:nvSpPr>
          <p:cNvPr id="8" name="TextBox 7"/>
          <p:cNvSpPr txBox="1"/>
          <p:nvPr/>
        </p:nvSpPr>
        <p:spPr>
          <a:xfrm>
            <a:off x="7631808" y="1182173"/>
            <a:ext cx="846067" cy="369332"/>
          </a:xfrm>
          <a:prstGeom prst="rect">
            <a:avLst/>
          </a:prstGeom>
          <a:noFill/>
        </p:spPr>
        <p:txBody>
          <a:bodyPr wrap="none" rtlCol="0">
            <a:spAutoFit/>
          </a:bodyPr>
          <a:lstStyle/>
          <a:p>
            <a:r>
              <a:rPr lang="en-US" i="1" dirty="0" smtClean="0"/>
              <a:t>Ap2a2</a:t>
            </a:r>
            <a:endParaRPr lang="en-US" i="1" dirty="0"/>
          </a:p>
        </p:txBody>
      </p:sp>
      <p:sp>
        <p:nvSpPr>
          <p:cNvPr id="9" name="Rectangle 8"/>
          <p:cNvSpPr/>
          <p:nvPr/>
        </p:nvSpPr>
        <p:spPr>
          <a:xfrm>
            <a:off x="253998" y="2187045"/>
            <a:ext cx="5556347" cy="25596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2874344" y="-16714"/>
            <a:ext cx="3132638" cy="523220"/>
          </a:xfrm>
          <a:prstGeom prst="rect">
            <a:avLst/>
          </a:prstGeom>
          <a:noFill/>
        </p:spPr>
        <p:txBody>
          <a:bodyPr wrap="none" rtlCol="0">
            <a:spAutoFit/>
          </a:bodyPr>
          <a:lstStyle/>
          <a:p>
            <a:r>
              <a:rPr lang="en-US" sz="2800" dirty="0" smtClean="0"/>
              <a:t>Butterfly Example 2:</a:t>
            </a:r>
            <a:endParaRPr lang="en-US" sz="2800" dirty="0"/>
          </a:p>
        </p:txBody>
      </p:sp>
    </p:spTree>
    <p:extLst>
      <p:ext uri="{BB962C8B-B14F-4D97-AF65-F5344CB8AC3E}">
        <p14:creationId xmlns:p14="http://schemas.microsoft.com/office/powerpoint/2010/main" val="1291545795"/>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128" y="137536"/>
            <a:ext cx="8229600" cy="1143000"/>
          </a:xfrm>
        </p:spPr>
        <p:txBody>
          <a:bodyPr>
            <a:noAutofit/>
          </a:bodyPr>
          <a:lstStyle/>
          <a:p>
            <a:r>
              <a:rPr lang="en-US" sz="3200" dirty="0" smtClean="0"/>
              <a:t>Teasing Apart Transcripts of </a:t>
            </a:r>
            <a:r>
              <a:rPr lang="en-US" sz="3200" dirty="0" err="1" smtClean="0"/>
              <a:t>Paralogous</a:t>
            </a:r>
            <a:r>
              <a:rPr lang="en-US" sz="3200" dirty="0" smtClean="0"/>
              <a:t> Genes</a:t>
            </a:r>
            <a:endParaRPr lang="en-US" sz="3200" dirty="0"/>
          </a:p>
        </p:txBody>
      </p:sp>
      <p:pic>
        <p:nvPicPr>
          <p:cNvPr id="4" name="Picture 3" descr="Picture 19.png"/>
          <p:cNvPicPr>
            <a:picLocks noChangeAspect="1"/>
          </p:cNvPicPr>
          <p:nvPr/>
        </p:nvPicPr>
        <p:blipFill>
          <a:blip r:embed="rId3"/>
          <a:stretch>
            <a:fillRect/>
          </a:stretch>
        </p:blipFill>
        <p:spPr>
          <a:xfrm>
            <a:off x="5659924" y="1341438"/>
            <a:ext cx="3484076" cy="5287962"/>
          </a:xfrm>
          <a:prstGeom prst="rect">
            <a:avLst/>
          </a:prstGeom>
        </p:spPr>
      </p:pic>
      <p:pic>
        <p:nvPicPr>
          <p:cNvPr id="5" name="Picture 4" descr="Picture 20.png"/>
          <p:cNvPicPr>
            <a:picLocks noChangeAspect="1"/>
          </p:cNvPicPr>
          <p:nvPr/>
        </p:nvPicPr>
        <p:blipFill>
          <a:blip r:embed="rId4"/>
          <a:stretch>
            <a:fillRect/>
          </a:stretch>
        </p:blipFill>
        <p:spPr>
          <a:xfrm>
            <a:off x="253999" y="2382778"/>
            <a:ext cx="5556347" cy="2163822"/>
          </a:xfrm>
          <a:prstGeom prst="rect">
            <a:avLst/>
          </a:prstGeom>
        </p:spPr>
      </p:pic>
      <p:pic>
        <p:nvPicPr>
          <p:cNvPr id="6" name="Picture 5"/>
          <p:cNvPicPr>
            <a:picLocks noChangeAspect="1"/>
          </p:cNvPicPr>
          <p:nvPr/>
        </p:nvPicPr>
        <p:blipFill>
          <a:blip r:embed="rId5"/>
          <a:stretch>
            <a:fillRect/>
          </a:stretch>
        </p:blipFill>
        <p:spPr>
          <a:xfrm>
            <a:off x="114300" y="5266871"/>
            <a:ext cx="1295400" cy="1480457"/>
          </a:xfrm>
          <a:prstGeom prst="rect">
            <a:avLst/>
          </a:prstGeom>
        </p:spPr>
      </p:pic>
      <p:sp>
        <p:nvSpPr>
          <p:cNvPr id="7" name="TextBox 6"/>
          <p:cNvSpPr txBox="1"/>
          <p:nvPr/>
        </p:nvSpPr>
        <p:spPr>
          <a:xfrm>
            <a:off x="6395665" y="1199106"/>
            <a:ext cx="846067" cy="369332"/>
          </a:xfrm>
          <a:prstGeom prst="rect">
            <a:avLst/>
          </a:prstGeom>
          <a:noFill/>
        </p:spPr>
        <p:txBody>
          <a:bodyPr wrap="none" rtlCol="0">
            <a:spAutoFit/>
          </a:bodyPr>
          <a:lstStyle/>
          <a:p>
            <a:r>
              <a:rPr lang="en-US" i="1" dirty="0" smtClean="0"/>
              <a:t>Ap2a1</a:t>
            </a:r>
            <a:endParaRPr lang="en-US" i="1" dirty="0"/>
          </a:p>
        </p:txBody>
      </p:sp>
      <p:sp>
        <p:nvSpPr>
          <p:cNvPr id="8" name="TextBox 7"/>
          <p:cNvSpPr txBox="1"/>
          <p:nvPr/>
        </p:nvSpPr>
        <p:spPr>
          <a:xfrm>
            <a:off x="7631808" y="1182173"/>
            <a:ext cx="846067" cy="369332"/>
          </a:xfrm>
          <a:prstGeom prst="rect">
            <a:avLst/>
          </a:prstGeom>
          <a:noFill/>
        </p:spPr>
        <p:txBody>
          <a:bodyPr wrap="none" rtlCol="0">
            <a:spAutoFit/>
          </a:bodyPr>
          <a:lstStyle/>
          <a:p>
            <a:r>
              <a:rPr lang="en-US" i="1" dirty="0" smtClean="0"/>
              <a:t>Ap2a2</a:t>
            </a:r>
            <a:endParaRPr lang="en-US" i="1" dirty="0"/>
          </a:p>
        </p:txBody>
      </p:sp>
    </p:spTree>
    <p:extLst>
      <p:ext uri="{BB962C8B-B14F-4D97-AF65-F5344CB8AC3E}">
        <p14:creationId xmlns:p14="http://schemas.microsoft.com/office/powerpoint/2010/main" val="184230954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6307"/>
            <a:ext cx="8229600" cy="1143000"/>
          </a:xfrm>
        </p:spPr>
        <p:txBody>
          <a:bodyPr>
            <a:normAutofit/>
          </a:bodyPr>
          <a:lstStyle/>
          <a:p>
            <a:r>
              <a:rPr lang="en-US" sz="3600" dirty="0" smtClean="0"/>
              <a:t>Strand-specific RNA-</a:t>
            </a:r>
            <a:r>
              <a:rPr lang="en-US" sz="3600" dirty="0" err="1" smtClean="0"/>
              <a:t>Seq</a:t>
            </a:r>
            <a:r>
              <a:rPr lang="en-US" sz="3600" dirty="0" smtClean="0"/>
              <a:t> is Preferred</a:t>
            </a:r>
            <a:endParaRPr lang="en-US" sz="3600" dirty="0"/>
          </a:p>
        </p:txBody>
      </p:sp>
      <p:grpSp>
        <p:nvGrpSpPr>
          <p:cNvPr id="10" name="Group 9"/>
          <p:cNvGrpSpPr/>
          <p:nvPr/>
        </p:nvGrpSpPr>
        <p:grpSpPr>
          <a:xfrm>
            <a:off x="196557" y="2472081"/>
            <a:ext cx="8868721" cy="4020845"/>
            <a:chOff x="90717" y="2279280"/>
            <a:chExt cx="8868721" cy="4020845"/>
          </a:xfrm>
        </p:grpSpPr>
        <p:pic>
          <p:nvPicPr>
            <p:cNvPr id="6" name="Picture 5" descr="Screen Shot 2012-09-19 at 1.37.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57" y="2279280"/>
              <a:ext cx="4673600" cy="584200"/>
            </a:xfrm>
            <a:prstGeom prst="rect">
              <a:avLst/>
            </a:prstGeom>
          </p:spPr>
        </p:pic>
        <p:pic>
          <p:nvPicPr>
            <p:cNvPr id="8" name="Picture 7" descr="Screen Shot 2012-09-19 at 1.36.5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17" y="2679743"/>
              <a:ext cx="8868721" cy="3620382"/>
            </a:xfrm>
            <a:prstGeom prst="rect">
              <a:avLst/>
            </a:prstGeom>
          </p:spPr>
        </p:pic>
        <p:pic>
          <p:nvPicPr>
            <p:cNvPr id="9" name="Picture 8" descr="broad-logo.jpg"/>
            <p:cNvPicPr>
              <a:picLocks noChangeAspect="1"/>
            </p:cNvPicPr>
            <p:nvPr/>
          </p:nvPicPr>
          <p:blipFill>
            <a:blip r:embed="rId5"/>
            <a:stretch>
              <a:fillRect/>
            </a:stretch>
          </p:blipFill>
          <p:spPr>
            <a:xfrm>
              <a:off x="5007152" y="2380275"/>
              <a:ext cx="1569848" cy="394293"/>
            </a:xfrm>
            <a:prstGeom prst="rect">
              <a:avLst/>
            </a:prstGeom>
          </p:spPr>
        </p:pic>
      </p:grpSp>
      <p:sp>
        <p:nvSpPr>
          <p:cNvPr id="3" name="TextBox 2"/>
          <p:cNvSpPr txBox="1"/>
          <p:nvPr/>
        </p:nvSpPr>
        <p:spPr>
          <a:xfrm>
            <a:off x="385709" y="5188238"/>
            <a:ext cx="8114872" cy="461665"/>
          </a:xfrm>
          <a:prstGeom prst="rect">
            <a:avLst/>
          </a:prstGeom>
          <a:solidFill>
            <a:schemeClr val="bg1">
              <a:lumMod val="85000"/>
            </a:schemeClr>
          </a:solidFill>
          <a:ln>
            <a:solidFill>
              <a:schemeClr val="tx1"/>
            </a:solidFill>
            <a:prstDash val="dot"/>
          </a:ln>
        </p:spPr>
        <p:txBody>
          <a:bodyPr wrap="none" rtlCol="0">
            <a:spAutoFit/>
          </a:bodyPr>
          <a:lstStyle/>
          <a:p>
            <a:r>
              <a:rPr lang="en-US" sz="2400" dirty="0" smtClean="0">
                <a:ln>
                  <a:solidFill>
                    <a:srgbClr val="FF6600"/>
                  </a:solidFill>
                </a:ln>
              </a:rPr>
              <a:t>‘</a:t>
            </a:r>
            <a:r>
              <a:rPr lang="en-US" sz="2400" dirty="0" err="1" smtClean="0">
                <a:ln>
                  <a:solidFill>
                    <a:srgbClr val="FF6600"/>
                  </a:solidFill>
                </a:ln>
              </a:rPr>
              <a:t>dUTP</a:t>
            </a:r>
            <a:r>
              <a:rPr lang="en-US" sz="2400" dirty="0" smtClean="0">
                <a:ln>
                  <a:solidFill>
                    <a:srgbClr val="FF6600"/>
                  </a:solidFill>
                </a:ln>
              </a:rPr>
              <a:t> second strand marking’ identified as the leading protocol </a:t>
            </a:r>
            <a:endParaRPr lang="en-US" sz="2400" dirty="0">
              <a:ln>
                <a:solidFill>
                  <a:srgbClr val="FF6600"/>
                </a:solidFill>
              </a:ln>
            </a:endParaRPr>
          </a:p>
        </p:txBody>
      </p:sp>
      <p:sp>
        <p:nvSpPr>
          <p:cNvPr id="4" name="TextBox 3"/>
          <p:cNvSpPr txBox="1"/>
          <p:nvPr/>
        </p:nvSpPr>
        <p:spPr>
          <a:xfrm>
            <a:off x="657313" y="811269"/>
            <a:ext cx="8029487" cy="1631216"/>
          </a:xfrm>
          <a:prstGeom prst="rect">
            <a:avLst/>
          </a:prstGeom>
          <a:noFill/>
        </p:spPr>
        <p:txBody>
          <a:bodyPr wrap="none" rtlCol="0">
            <a:spAutoFit/>
          </a:bodyPr>
          <a:lstStyle/>
          <a:p>
            <a:r>
              <a:rPr lang="en-US" sz="2000" dirty="0" smtClean="0"/>
              <a:t>Computationally: fewer confounding graph structures in de novo assembly:</a:t>
            </a:r>
          </a:p>
          <a:p>
            <a:r>
              <a:rPr lang="en-US" sz="2000" dirty="0"/>
              <a:t> </a:t>
            </a:r>
            <a:r>
              <a:rPr lang="en-US" sz="2000" dirty="0" smtClean="0"/>
              <a:t>               ex.  Forward != reverse complement </a:t>
            </a:r>
          </a:p>
          <a:p>
            <a:r>
              <a:rPr lang="en-US" sz="2000" dirty="0"/>
              <a:t>	 </a:t>
            </a:r>
            <a:r>
              <a:rPr lang="en-US" sz="2000" dirty="0" smtClean="0"/>
              <a:t>            </a:t>
            </a:r>
            <a:r>
              <a:rPr lang="en-US" dirty="0" smtClean="0"/>
              <a:t>       (GGAA != TTCC)</a:t>
            </a:r>
          </a:p>
          <a:p>
            <a:r>
              <a:rPr lang="en-US" sz="2000" dirty="0" smtClean="0"/>
              <a:t>Biologically: separate </a:t>
            </a:r>
            <a:r>
              <a:rPr lang="en-US" sz="2000" dirty="0"/>
              <a:t>sense vs. antisense transcription</a:t>
            </a:r>
          </a:p>
          <a:p>
            <a:endParaRPr lang="en-US" sz="2000" dirty="0"/>
          </a:p>
        </p:txBody>
      </p:sp>
    </p:spTree>
    <p:extLst>
      <p:ext uri="{BB962C8B-B14F-4D97-AF65-F5344CB8AC3E}">
        <p14:creationId xmlns:p14="http://schemas.microsoft.com/office/powerpoint/2010/main" val="21043523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355600" y="1180"/>
            <a:ext cx="8562975" cy="500063"/>
          </a:xfrm>
          <a:prstGeom prst="rect">
            <a:avLst/>
          </a:prstGeom>
          <a:noFill/>
          <a:ln w="9525">
            <a:noFill/>
            <a:miter lim="800000"/>
            <a:headEnd/>
            <a:tailEnd/>
          </a:ln>
        </p:spPr>
        <p:txBody>
          <a:bodyPr/>
          <a:lstStyle/>
          <a:p>
            <a:pPr algn="ctr" eaLnBrk="0" hangingPunct="0"/>
            <a:r>
              <a:rPr lang="en-US" sz="3200" dirty="0">
                <a:latin typeface="Calibri" pitchFamily="34" charset="0"/>
              </a:rPr>
              <a:t>dUTP 2</a:t>
            </a:r>
            <a:r>
              <a:rPr lang="en-US" sz="3200" baseline="30000" dirty="0">
                <a:latin typeface="Calibri" pitchFamily="34" charset="0"/>
              </a:rPr>
              <a:t>nd</a:t>
            </a:r>
            <a:r>
              <a:rPr lang="en-US" sz="3200" dirty="0">
                <a:latin typeface="Calibri" pitchFamily="34" charset="0"/>
              </a:rPr>
              <a:t> Strand Method:  Our Favorite</a:t>
            </a:r>
          </a:p>
        </p:txBody>
      </p:sp>
      <p:sp>
        <p:nvSpPr>
          <p:cNvPr id="52228" name="Text Box 2001"/>
          <p:cNvSpPr txBox="1">
            <a:spLocks noChangeArrowheads="1"/>
          </p:cNvSpPr>
          <p:nvPr/>
        </p:nvSpPr>
        <p:spPr bwMode="auto">
          <a:xfrm>
            <a:off x="1664939" y="5820574"/>
            <a:ext cx="6410078" cy="323165"/>
          </a:xfrm>
          <a:prstGeom prst="rect">
            <a:avLst/>
          </a:prstGeom>
          <a:noFill/>
          <a:ln w="9525">
            <a:noFill/>
            <a:miter lim="800000"/>
            <a:headEnd/>
            <a:tailEnd/>
          </a:ln>
        </p:spPr>
        <p:txBody>
          <a:bodyPr wrap="none">
            <a:spAutoFit/>
          </a:bodyPr>
          <a:lstStyle/>
          <a:p>
            <a:pPr eaLnBrk="0" hangingPunct="0"/>
            <a:r>
              <a:rPr lang="en-US" sz="1500" b="1" dirty="0">
                <a:solidFill>
                  <a:srgbClr val="000000"/>
                </a:solidFill>
              </a:rPr>
              <a:t>Modified from </a:t>
            </a:r>
            <a:r>
              <a:rPr lang="en-US" sz="1500" b="1" dirty="0" smtClean="0">
                <a:solidFill>
                  <a:srgbClr val="000000"/>
                </a:solidFill>
              </a:rPr>
              <a:t>Parkhomchuk</a:t>
            </a:r>
            <a:r>
              <a:rPr lang="en-US" sz="1500" b="1" i="1" dirty="0" smtClean="0">
                <a:solidFill>
                  <a:srgbClr val="000000"/>
                </a:solidFill>
              </a:rPr>
              <a:t> </a:t>
            </a:r>
            <a:r>
              <a:rPr lang="en-US" sz="1500" b="1" i="1" dirty="0">
                <a:solidFill>
                  <a:srgbClr val="000000"/>
                </a:solidFill>
              </a:rPr>
              <a:t>et al.</a:t>
            </a:r>
            <a:r>
              <a:rPr lang="en-US" sz="1500" b="1" dirty="0">
                <a:solidFill>
                  <a:srgbClr val="000000"/>
                </a:solidFill>
              </a:rPr>
              <a:t> (2009) </a:t>
            </a:r>
            <a:r>
              <a:rPr lang="en-US" sz="1500" b="1" i="1" dirty="0">
                <a:solidFill>
                  <a:srgbClr val="000000"/>
                </a:solidFill>
              </a:rPr>
              <a:t>Nucleic Acids Res. </a:t>
            </a:r>
            <a:r>
              <a:rPr lang="en-US" sz="1500" b="1" dirty="0">
                <a:solidFill>
                  <a:srgbClr val="000000"/>
                </a:solidFill>
              </a:rPr>
              <a:t>37:e123</a:t>
            </a:r>
          </a:p>
        </p:txBody>
      </p:sp>
      <p:cxnSp>
        <p:nvCxnSpPr>
          <p:cNvPr id="13" name="Straight Connector 12"/>
          <p:cNvCxnSpPr/>
          <p:nvPr/>
        </p:nvCxnSpPr>
        <p:spPr bwMode="auto">
          <a:xfrm>
            <a:off x="2311740" y="951229"/>
            <a:ext cx="2633472" cy="1588"/>
          </a:xfrm>
          <a:prstGeom prst="line">
            <a:avLst/>
          </a:prstGeom>
          <a:solidFill>
            <a:schemeClr val="accent1"/>
          </a:solidFill>
          <a:ln w="28575" cap="flat" cmpd="sng" algn="ctr">
            <a:solidFill>
              <a:srgbClr val="008000"/>
            </a:solidFill>
            <a:prstDash val="solid"/>
            <a:round/>
            <a:headEnd type="none" w="med" len="med"/>
            <a:tailEnd type="none" w="med" len="med"/>
          </a:ln>
          <a:effectLst/>
        </p:spPr>
      </p:cxnSp>
      <p:sp>
        <p:nvSpPr>
          <p:cNvPr id="137" name="TextBox 136"/>
          <p:cNvSpPr txBox="1"/>
          <p:nvPr/>
        </p:nvSpPr>
        <p:spPr>
          <a:xfrm>
            <a:off x="1348191" y="775920"/>
            <a:ext cx="1028700" cy="307777"/>
          </a:xfrm>
          <a:prstGeom prst="rect">
            <a:avLst/>
          </a:prstGeom>
          <a:noFill/>
        </p:spPr>
        <p:txBody>
          <a:bodyPr wrap="square" rtlCol="0">
            <a:spAutoFit/>
          </a:bodyPr>
          <a:lstStyle/>
          <a:p>
            <a:pPr algn="r"/>
            <a:r>
              <a:rPr lang="en-US" sz="1400" b="1" dirty="0" smtClean="0">
                <a:solidFill>
                  <a:srgbClr val="008000"/>
                </a:solidFill>
              </a:rPr>
              <a:t>RNA</a:t>
            </a:r>
            <a:endParaRPr lang="en-US" sz="1400" b="1" dirty="0">
              <a:solidFill>
                <a:srgbClr val="008000"/>
              </a:solidFill>
            </a:endParaRPr>
          </a:p>
        </p:txBody>
      </p:sp>
      <p:grpSp>
        <p:nvGrpSpPr>
          <p:cNvPr id="2" name="Group 324"/>
          <p:cNvGrpSpPr/>
          <p:nvPr/>
        </p:nvGrpSpPr>
        <p:grpSpPr>
          <a:xfrm>
            <a:off x="2538817" y="4778265"/>
            <a:ext cx="5397499" cy="748071"/>
            <a:chOff x="2006601" y="5297745"/>
            <a:chExt cx="5397499" cy="748071"/>
          </a:xfrm>
        </p:grpSpPr>
        <p:grpSp>
          <p:nvGrpSpPr>
            <p:cNvPr id="3" name="Group 318"/>
            <p:cNvGrpSpPr/>
            <p:nvPr/>
          </p:nvGrpSpPr>
          <p:grpSpPr>
            <a:xfrm>
              <a:off x="3088232" y="5297745"/>
              <a:ext cx="4315868" cy="311637"/>
              <a:chOff x="3088232" y="5297745"/>
              <a:chExt cx="4315868" cy="311637"/>
            </a:xfrm>
          </p:grpSpPr>
          <p:sp>
            <p:nvSpPr>
              <p:cNvPr id="47" name="TextBox 46"/>
              <p:cNvSpPr txBox="1"/>
              <p:nvPr/>
            </p:nvSpPr>
            <p:spPr>
              <a:xfrm>
                <a:off x="3162474" y="5299676"/>
                <a:ext cx="4241626" cy="307777"/>
              </a:xfrm>
              <a:prstGeom prst="rect">
                <a:avLst/>
              </a:prstGeom>
              <a:noFill/>
            </p:spPr>
            <p:txBody>
              <a:bodyPr wrap="square" rtlCol="0">
                <a:spAutoFit/>
              </a:bodyPr>
              <a:lstStyle/>
              <a:p>
                <a:r>
                  <a:rPr lang="en-US" sz="1400" b="1" dirty="0" smtClean="0">
                    <a:solidFill>
                      <a:srgbClr val="000000"/>
                    </a:solidFill>
                  </a:rPr>
                  <a:t>PCR and paired-end sequencing</a:t>
                </a:r>
                <a:endParaRPr lang="en-US" sz="1400" b="1" dirty="0">
                  <a:solidFill>
                    <a:srgbClr val="000000"/>
                  </a:solidFill>
                </a:endParaRPr>
              </a:p>
            </p:txBody>
          </p:sp>
          <p:cxnSp>
            <p:nvCxnSpPr>
              <p:cNvPr id="48" name="Straight Arrow Connector 47"/>
              <p:cNvCxnSpPr>
                <a:cxnSpLocks noChangeAspect="1"/>
              </p:cNvCxnSpPr>
              <p:nvPr/>
            </p:nvCxnSpPr>
            <p:spPr bwMode="auto">
              <a:xfrm rot="5400000">
                <a:off x="2933326" y="5452651"/>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4" name="Group 319"/>
            <p:cNvGrpSpPr/>
            <p:nvPr/>
          </p:nvGrpSpPr>
          <p:grpSpPr>
            <a:xfrm>
              <a:off x="2006601" y="5689601"/>
              <a:ext cx="2515235" cy="356215"/>
              <a:chOff x="2006601" y="5689601"/>
              <a:chExt cx="2515235" cy="356215"/>
            </a:xfrm>
          </p:grpSpPr>
          <p:grpSp>
            <p:nvGrpSpPr>
              <p:cNvPr id="5" name="Group 213"/>
              <p:cNvGrpSpPr>
                <a:grpSpLocks noChangeAspect="1"/>
              </p:cNvGrpSpPr>
              <p:nvPr/>
            </p:nvGrpSpPr>
            <p:grpSpPr>
              <a:xfrm>
                <a:off x="2006601" y="5943601"/>
                <a:ext cx="1613535" cy="102215"/>
                <a:chOff x="1638300" y="5765800"/>
                <a:chExt cx="2933700" cy="185846"/>
              </a:xfrm>
            </p:grpSpPr>
            <p:cxnSp>
              <p:nvCxnSpPr>
                <p:cNvPr id="138" name="Straight Connector 137"/>
                <p:cNvCxnSpPr/>
                <p:nvPr/>
              </p:nvCxnSpPr>
              <p:spPr bwMode="auto">
                <a:xfrm>
                  <a:off x="1958349" y="5950058"/>
                  <a:ext cx="2314937" cy="1588"/>
                </a:xfrm>
                <a:prstGeom prst="line">
                  <a:avLst/>
                </a:prstGeom>
                <a:solidFill>
                  <a:schemeClr val="accent1"/>
                </a:solidFill>
                <a:ln w="28575" cap="flat" cmpd="sng" algn="ctr">
                  <a:solidFill>
                    <a:srgbClr val="000090"/>
                  </a:solidFill>
                  <a:prstDash val="solid"/>
                  <a:round/>
                  <a:headEnd type="none" w="med" len="med"/>
                  <a:tailEnd type="none" w="med" len="med"/>
                </a:ln>
                <a:effectLst/>
              </p:spPr>
            </p:cxnSp>
            <p:cxnSp>
              <p:nvCxnSpPr>
                <p:cNvPr id="139" name="Straight Connector 138"/>
                <p:cNvCxnSpPr/>
                <p:nvPr/>
              </p:nvCxnSpPr>
              <p:spPr bwMode="auto">
                <a:xfrm flipV="1">
                  <a:off x="4267200" y="5765800"/>
                  <a:ext cx="304800" cy="17780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140" name="Straight Connector 139"/>
                <p:cNvCxnSpPr/>
                <p:nvPr/>
              </p:nvCxnSpPr>
              <p:spPr bwMode="auto">
                <a:xfrm flipH="1" flipV="1">
                  <a:off x="1638300" y="5765800"/>
                  <a:ext cx="304800" cy="17780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158" name="Straight Connector 157"/>
                <p:cNvCxnSpPr/>
                <p:nvPr/>
              </p:nvCxnSpPr>
              <p:spPr bwMode="auto">
                <a:xfrm>
                  <a:off x="1943100" y="5950058"/>
                  <a:ext cx="95250" cy="1588"/>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6" name="Group 214"/>
              <p:cNvGrpSpPr>
                <a:grpSpLocks noChangeAspect="1"/>
              </p:cNvGrpSpPr>
              <p:nvPr/>
            </p:nvGrpSpPr>
            <p:grpSpPr>
              <a:xfrm>
                <a:off x="2908301" y="5689601"/>
                <a:ext cx="1613535" cy="102215"/>
                <a:chOff x="1638300" y="5765800"/>
                <a:chExt cx="2933700" cy="185846"/>
              </a:xfrm>
            </p:grpSpPr>
            <p:cxnSp>
              <p:nvCxnSpPr>
                <p:cNvPr id="216" name="Straight Connector 215"/>
                <p:cNvCxnSpPr/>
                <p:nvPr/>
              </p:nvCxnSpPr>
              <p:spPr bwMode="auto">
                <a:xfrm>
                  <a:off x="1958349" y="5950058"/>
                  <a:ext cx="2314937" cy="1588"/>
                </a:xfrm>
                <a:prstGeom prst="line">
                  <a:avLst/>
                </a:prstGeom>
                <a:solidFill>
                  <a:schemeClr val="accent1"/>
                </a:solidFill>
                <a:ln w="28575" cap="flat" cmpd="sng" algn="ctr">
                  <a:solidFill>
                    <a:srgbClr val="000090"/>
                  </a:solidFill>
                  <a:prstDash val="solid"/>
                  <a:round/>
                  <a:headEnd type="none" w="med" len="med"/>
                  <a:tailEnd type="none" w="med" len="med"/>
                </a:ln>
                <a:effectLst/>
              </p:spPr>
            </p:cxnSp>
            <p:cxnSp>
              <p:nvCxnSpPr>
                <p:cNvPr id="217" name="Straight Connector 216"/>
                <p:cNvCxnSpPr/>
                <p:nvPr/>
              </p:nvCxnSpPr>
              <p:spPr bwMode="auto">
                <a:xfrm flipV="1">
                  <a:off x="4267200" y="5765800"/>
                  <a:ext cx="304800" cy="17780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18" name="Straight Connector 217"/>
                <p:cNvCxnSpPr/>
                <p:nvPr/>
              </p:nvCxnSpPr>
              <p:spPr bwMode="auto">
                <a:xfrm flipH="1" flipV="1">
                  <a:off x="1638300" y="5765800"/>
                  <a:ext cx="304800" cy="17780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19" name="Straight Connector 218"/>
                <p:cNvCxnSpPr/>
                <p:nvPr/>
              </p:nvCxnSpPr>
              <p:spPr bwMode="auto">
                <a:xfrm>
                  <a:off x="1943100" y="5950058"/>
                  <a:ext cx="95250" cy="1588"/>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grpSp>
      <p:grpSp>
        <p:nvGrpSpPr>
          <p:cNvPr id="7" name="Group 166"/>
          <p:cNvGrpSpPr/>
          <p:nvPr/>
        </p:nvGrpSpPr>
        <p:grpSpPr>
          <a:xfrm>
            <a:off x="2551516" y="2453472"/>
            <a:ext cx="2883215" cy="940341"/>
            <a:chOff x="2032000" y="2972952"/>
            <a:chExt cx="2883215" cy="940341"/>
          </a:xfrm>
        </p:grpSpPr>
        <p:grpSp>
          <p:nvGrpSpPr>
            <p:cNvPr id="8" name="Group 225"/>
            <p:cNvGrpSpPr/>
            <p:nvPr/>
          </p:nvGrpSpPr>
          <p:grpSpPr>
            <a:xfrm>
              <a:off x="3088232" y="2972952"/>
              <a:ext cx="1826983" cy="311637"/>
              <a:chOff x="3088232" y="3074552"/>
              <a:chExt cx="1826983" cy="311637"/>
            </a:xfrm>
          </p:grpSpPr>
          <p:sp>
            <p:nvSpPr>
              <p:cNvPr id="40" name="TextBox 39"/>
              <p:cNvSpPr txBox="1"/>
              <p:nvPr/>
            </p:nvSpPr>
            <p:spPr>
              <a:xfrm>
                <a:off x="3158702" y="3076483"/>
                <a:ext cx="1756513" cy="307777"/>
              </a:xfrm>
              <a:prstGeom prst="rect">
                <a:avLst/>
              </a:prstGeom>
              <a:noFill/>
            </p:spPr>
            <p:txBody>
              <a:bodyPr wrap="square" rtlCol="0">
                <a:spAutoFit/>
              </a:bodyPr>
              <a:lstStyle/>
              <a:p>
                <a:r>
                  <a:rPr lang="en-US" sz="1400" b="1" dirty="0" smtClean="0">
                    <a:solidFill>
                      <a:srgbClr val="000000"/>
                    </a:solidFill>
                  </a:rPr>
                  <a:t>Adaptor ligation</a:t>
                </a:r>
                <a:endParaRPr lang="en-US" sz="1400" b="1" dirty="0">
                  <a:solidFill>
                    <a:srgbClr val="000000"/>
                  </a:solidFill>
                </a:endParaRPr>
              </a:p>
            </p:txBody>
          </p:sp>
          <p:cxnSp>
            <p:nvCxnSpPr>
              <p:cNvPr id="41" name="Straight Arrow Connector 40"/>
              <p:cNvCxnSpPr>
                <a:cxnSpLocks noChangeAspect="1"/>
              </p:cNvCxnSpPr>
              <p:nvPr/>
            </p:nvCxnSpPr>
            <p:spPr bwMode="auto">
              <a:xfrm rot="5400000">
                <a:off x="2933326" y="3229458"/>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9" name="Group 165"/>
            <p:cNvGrpSpPr/>
            <p:nvPr/>
          </p:nvGrpSpPr>
          <p:grpSpPr>
            <a:xfrm>
              <a:off x="2895600" y="3365500"/>
              <a:ext cx="1606550" cy="255693"/>
              <a:chOff x="2895600" y="3365500"/>
              <a:chExt cx="1606550" cy="255693"/>
            </a:xfrm>
          </p:grpSpPr>
          <p:cxnSp>
            <p:nvCxnSpPr>
              <p:cNvPr id="112" name="Straight Connector 111"/>
              <p:cNvCxnSpPr/>
              <p:nvPr/>
            </p:nvCxnSpPr>
            <p:spPr bwMode="auto">
              <a:xfrm>
                <a:off x="3064642" y="3524814"/>
                <a:ext cx="1273215" cy="873"/>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133" name="Straight Connector 132"/>
              <p:cNvCxnSpPr/>
              <p:nvPr/>
            </p:nvCxnSpPr>
            <p:spPr bwMode="auto">
              <a:xfrm>
                <a:off x="3064642" y="3462580"/>
                <a:ext cx="1273215" cy="873"/>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131" name="Rectangle 130"/>
              <p:cNvSpPr/>
              <p:nvPr/>
            </p:nvSpPr>
            <p:spPr bwMode="auto">
              <a:xfrm>
                <a:off x="3099997" y="3478242"/>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132" name="TextBox 131"/>
              <p:cNvSpPr txBox="1"/>
              <p:nvPr/>
            </p:nvSpPr>
            <p:spPr>
              <a:xfrm>
                <a:off x="3048734" y="3428420"/>
                <a:ext cx="163491" cy="184666"/>
              </a:xfrm>
              <a:prstGeom prst="rect">
                <a:avLst/>
              </a:prstGeom>
              <a:noFill/>
            </p:spPr>
            <p:txBody>
              <a:bodyPr wrap="square" rtlCol="0">
                <a:spAutoFit/>
              </a:bodyPr>
              <a:lstStyle/>
              <a:p>
                <a:r>
                  <a:rPr lang="en-US" sz="600" b="1" dirty="0" smtClean="0">
                    <a:solidFill>
                      <a:srgbClr val="FF00FF"/>
                    </a:solidFill>
                  </a:rPr>
                  <a:t>U</a:t>
                </a:r>
                <a:endParaRPr lang="en-US" sz="600" b="1" dirty="0">
                  <a:solidFill>
                    <a:srgbClr val="FF00FF"/>
                  </a:solidFill>
                </a:endParaRPr>
              </a:p>
            </p:txBody>
          </p:sp>
          <p:sp>
            <p:nvSpPr>
              <p:cNvPr id="129" name="Rectangle 128"/>
              <p:cNvSpPr/>
              <p:nvPr/>
            </p:nvSpPr>
            <p:spPr bwMode="auto">
              <a:xfrm>
                <a:off x="3428292" y="3478242"/>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130" name="TextBox 129"/>
              <p:cNvSpPr txBox="1"/>
              <p:nvPr/>
            </p:nvSpPr>
            <p:spPr>
              <a:xfrm>
                <a:off x="3352799" y="3428420"/>
                <a:ext cx="314325" cy="184666"/>
              </a:xfrm>
              <a:prstGeom prst="rect">
                <a:avLst/>
              </a:prstGeom>
              <a:noFill/>
            </p:spPr>
            <p:txBody>
              <a:bodyPr wrap="square" rtlCol="0">
                <a:spAutoFit/>
              </a:bodyPr>
              <a:lstStyle/>
              <a:p>
                <a:r>
                  <a:rPr lang="en-US" sz="600" b="1" dirty="0" smtClean="0">
                    <a:solidFill>
                      <a:srgbClr val="FF00FF"/>
                    </a:solidFill>
                  </a:rPr>
                  <a:t>UU</a:t>
                </a:r>
                <a:endParaRPr lang="en-US" sz="600" b="1" dirty="0">
                  <a:solidFill>
                    <a:srgbClr val="FF00FF"/>
                  </a:solidFill>
                </a:endParaRPr>
              </a:p>
            </p:txBody>
          </p:sp>
          <p:sp>
            <p:nvSpPr>
              <p:cNvPr id="127" name="Rectangle 126"/>
              <p:cNvSpPr/>
              <p:nvPr/>
            </p:nvSpPr>
            <p:spPr bwMode="auto">
              <a:xfrm>
                <a:off x="3246682" y="3478242"/>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128" name="TextBox 127"/>
              <p:cNvSpPr txBox="1"/>
              <p:nvPr/>
            </p:nvSpPr>
            <p:spPr>
              <a:xfrm>
                <a:off x="3184941" y="3428420"/>
                <a:ext cx="163491" cy="184666"/>
              </a:xfrm>
              <a:prstGeom prst="rect">
                <a:avLst/>
              </a:prstGeom>
              <a:noFill/>
            </p:spPr>
            <p:txBody>
              <a:bodyPr wrap="square" rtlCol="0">
                <a:spAutoFit/>
              </a:bodyPr>
              <a:lstStyle/>
              <a:p>
                <a:r>
                  <a:rPr lang="en-US" sz="600" b="1" dirty="0" smtClean="0">
                    <a:solidFill>
                      <a:srgbClr val="FF00FF"/>
                    </a:solidFill>
                  </a:rPr>
                  <a:t>U</a:t>
                </a:r>
                <a:endParaRPr lang="en-US" sz="600" b="1" dirty="0">
                  <a:solidFill>
                    <a:srgbClr val="FF00FF"/>
                  </a:solidFill>
                </a:endParaRPr>
              </a:p>
            </p:txBody>
          </p:sp>
          <p:sp>
            <p:nvSpPr>
              <p:cNvPr id="125" name="Rectangle 124"/>
              <p:cNvSpPr/>
              <p:nvPr/>
            </p:nvSpPr>
            <p:spPr bwMode="auto">
              <a:xfrm>
                <a:off x="4081389" y="3478242"/>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126" name="TextBox 125"/>
              <p:cNvSpPr txBox="1"/>
              <p:nvPr/>
            </p:nvSpPr>
            <p:spPr>
              <a:xfrm>
                <a:off x="4021397" y="3428420"/>
                <a:ext cx="332634" cy="184666"/>
              </a:xfrm>
              <a:prstGeom prst="rect">
                <a:avLst/>
              </a:prstGeom>
              <a:noFill/>
            </p:spPr>
            <p:txBody>
              <a:bodyPr wrap="square" rtlCol="0">
                <a:spAutoFit/>
              </a:bodyPr>
              <a:lstStyle/>
              <a:p>
                <a:r>
                  <a:rPr lang="en-US" sz="600" b="1" dirty="0" smtClean="0">
                    <a:solidFill>
                      <a:srgbClr val="FF00FF"/>
                    </a:solidFill>
                  </a:rPr>
                  <a:t>UU</a:t>
                </a:r>
                <a:endParaRPr lang="en-US" sz="600" b="1" dirty="0">
                  <a:solidFill>
                    <a:srgbClr val="FF00FF"/>
                  </a:solidFill>
                </a:endParaRPr>
              </a:p>
            </p:txBody>
          </p:sp>
          <p:sp>
            <p:nvSpPr>
              <p:cNvPr id="123" name="Rectangle 122"/>
              <p:cNvSpPr/>
              <p:nvPr/>
            </p:nvSpPr>
            <p:spPr bwMode="auto">
              <a:xfrm>
                <a:off x="3864855" y="3483004"/>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124" name="TextBox 123"/>
              <p:cNvSpPr txBox="1"/>
              <p:nvPr/>
            </p:nvSpPr>
            <p:spPr>
              <a:xfrm>
                <a:off x="3800739" y="3428420"/>
                <a:ext cx="163491" cy="184666"/>
              </a:xfrm>
              <a:prstGeom prst="rect">
                <a:avLst/>
              </a:prstGeom>
              <a:noFill/>
            </p:spPr>
            <p:txBody>
              <a:bodyPr wrap="square" rtlCol="0">
                <a:spAutoFit/>
              </a:bodyPr>
              <a:lstStyle/>
              <a:p>
                <a:r>
                  <a:rPr lang="en-US" sz="600" b="1" dirty="0" smtClean="0">
                    <a:solidFill>
                      <a:srgbClr val="FF00FF"/>
                    </a:solidFill>
                  </a:rPr>
                  <a:t>U</a:t>
                </a:r>
                <a:endParaRPr lang="en-US" sz="600" b="1" dirty="0">
                  <a:solidFill>
                    <a:srgbClr val="FF00FF"/>
                  </a:solidFill>
                </a:endParaRPr>
              </a:p>
            </p:txBody>
          </p:sp>
          <p:cxnSp>
            <p:nvCxnSpPr>
              <p:cNvPr id="119" name="Straight Connector 118"/>
              <p:cNvCxnSpPr/>
              <p:nvPr/>
            </p:nvCxnSpPr>
            <p:spPr bwMode="auto">
              <a:xfrm flipV="1">
                <a:off x="4334510" y="3365500"/>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120" name="Straight Connector 119"/>
              <p:cNvCxnSpPr/>
              <p:nvPr/>
            </p:nvCxnSpPr>
            <p:spPr bwMode="auto">
              <a:xfrm>
                <a:off x="4334510" y="3523403"/>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121" name="Straight Connector 120"/>
              <p:cNvCxnSpPr/>
              <p:nvPr/>
            </p:nvCxnSpPr>
            <p:spPr bwMode="auto">
              <a:xfrm flipH="1" flipV="1">
                <a:off x="2895600" y="3365500"/>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122" name="Straight Connector 121"/>
              <p:cNvCxnSpPr/>
              <p:nvPr/>
            </p:nvCxnSpPr>
            <p:spPr bwMode="auto">
              <a:xfrm flipH="1">
                <a:off x="2895600" y="3523403"/>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113" name="Straight Connector 112"/>
              <p:cNvCxnSpPr/>
              <p:nvPr/>
            </p:nvCxnSpPr>
            <p:spPr bwMode="auto">
              <a:xfrm>
                <a:off x="3063240" y="3462580"/>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4" name="Straight Connector 133"/>
              <p:cNvCxnSpPr/>
              <p:nvPr/>
            </p:nvCxnSpPr>
            <p:spPr bwMode="auto">
              <a:xfrm>
                <a:off x="3063240" y="352340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5" name="Straight Connector 134"/>
              <p:cNvCxnSpPr/>
              <p:nvPr/>
            </p:nvCxnSpPr>
            <p:spPr bwMode="auto">
              <a:xfrm>
                <a:off x="4278630" y="3462580"/>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6" name="Straight Connector 135"/>
              <p:cNvCxnSpPr/>
              <p:nvPr/>
            </p:nvCxnSpPr>
            <p:spPr bwMode="auto">
              <a:xfrm>
                <a:off x="4278630" y="352340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0" name="Group 164"/>
            <p:cNvGrpSpPr/>
            <p:nvPr/>
          </p:nvGrpSpPr>
          <p:grpSpPr>
            <a:xfrm>
              <a:off x="2032000" y="3657600"/>
              <a:ext cx="1606550" cy="255693"/>
              <a:chOff x="2032000" y="3657600"/>
              <a:chExt cx="1606550" cy="255693"/>
            </a:xfrm>
          </p:grpSpPr>
          <p:cxnSp>
            <p:nvCxnSpPr>
              <p:cNvPr id="255" name="Straight Connector 254"/>
              <p:cNvCxnSpPr/>
              <p:nvPr/>
            </p:nvCxnSpPr>
            <p:spPr bwMode="auto">
              <a:xfrm>
                <a:off x="2201042" y="3816914"/>
                <a:ext cx="1273215" cy="873"/>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256" name="Straight Connector 255"/>
              <p:cNvCxnSpPr/>
              <p:nvPr/>
            </p:nvCxnSpPr>
            <p:spPr bwMode="auto">
              <a:xfrm>
                <a:off x="2201042" y="3754680"/>
                <a:ext cx="1273215" cy="873"/>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257" name="Rectangle 256"/>
              <p:cNvSpPr/>
              <p:nvPr/>
            </p:nvSpPr>
            <p:spPr bwMode="auto">
              <a:xfrm>
                <a:off x="2236397" y="3775104"/>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58" name="TextBox 257"/>
              <p:cNvSpPr txBox="1"/>
              <p:nvPr/>
            </p:nvSpPr>
            <p:spPr>
              <a:xfrm>
                <a:off x="2185134" y="3727663"/>
                <a:ext cx="163491" cy="184666"/>
              </a:xfrm>
              <a:prstGeom prst="rect">
                <a:avLst/>
              </a:prstGeom>
              <a:noFill/>
            </p:spPr>
            <p:txBody>
              <a:bodyPr wrap="square" rtlCol="0">
                <a:spAutoFit/>
              </a:bodyPr>
              <a:lstStyle/>
              <a:p>
                <a:r>
                  <a:rPr lang="en-US" sz="600" b="1" dirty="0" smtClean="0">
                    <a:solidFill>
                      <a:srgbClr val="FF00FF"/>
                    </a:solidFill>
                  </a:rPr>
                  <a:t>U</a:t>
                </a:r>
                <a:endParaRPr lang="en-US" sz="600" b="1" dirty="0">
                  <a:solidFill>
                    <a:srgbClr val="FF00FF"/>
                  </a:solidFill>
                </a:endParaRPr>
              </a:p>
            </p:txBody>
          </p:sp>
          <p:sp>
            <p:nvSpPr>
              <p:cNvPr id="259" name="Rectangle 258"/>
              <p:cNvSpPr/>
              <p:nvPr/>
            </p:nvSpPr>
            <p:spPr bwMode="auto">
              <a:xfrm>
                <a:off x="2564692" y="3775104"/>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60" name="TextBox 259"/>
              <p:cNvSpPr txBox="1"/>
              <p:nvPr/>
            </p:nvSpPr>
            <p:spPr>
              <a:xfrm>
                <a:off x="2489200" y="3727663"/>
                <a:ext cx="323056" cy="184666"/>
              </a:xfrm>
              <a:prstGeom prst="rect">
                <a:avLst/>
              </a:prstGeom>
              <a:noFill/>
            </p:spPr>
            <p:txBody>
              <a:bodyPr wrap="square" rtlCol="0">
                <a:spAutoFit/>
              </a:bodyPr>
              <a:lstStyle/>
              <a:p>
                <a:r>
                  <a:rPr lang="en-US" sz="600" b="1" dirty="0" smtClean="0">
                    <a:solidFill>
                      <a:srgbClr val="FF00FF"/>
                    </a:solidFill>
                  </a:rPr>
                  <a:t>UU</a:t>
                </a:r>
                <a:endParaRPr lang="en-US" sz="600" b="1" dirty="0">
                  <a:solidFill>
                    <a:srgbClr val="FF00FF"/>
                  </a:solidFill>
                </a:endParaRPr>
              </a:p>
            </p:txBody>
          </p:sp>
          <p:sp>
            <p:nvSpPr>
              <p:cNvPr id="261" name="Rectangle 260"/>
              <p:cNvSpPr/>
              <p:nvPr/>
            </p:nvSpPr>
            <p:spPr bwMode="auto">
              <a:xfrm>
                <a:off x="2383082" y="3775104"/>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62" name="TextBox 261"/>
              <p:cNvSpPr txBox="1"/>
              <p:nvPr/>
            </p:nvSpPr>
            <p:spPr>
              <a:xfrm>
                <a:off x="2321341" y="3727663"/>
                <a:ext cx="163491" cy="184666"/>
              </a:xfrm>
              <a:prstGeom prst="rect">
                <a:avLst/>
              </a:prstGeom>
              <a:noFill/>
            </p:spPr>
            <p:txBody>
              <a:bodyPr wrap="square" rtlCol="0">
                <a:spAutoFit/>
              </a:bodyPr>
              <a:lstStyle/>
              <a:p>
                <a:r>
                  <a:rPr lang="en-US" sz="600" b="1" dirty="0" smtClean="0">
                    <a:solidFill>
                      <a:srgbClr val="FF00FF"/>
                    </a:solidFill>
                  </a:rPr>
                  <a:t>U</a:t>
                </a:r>
                <a:endParaRPr lang="en-US" sz="600" b="1" dirty="0">
                  <a:solidFill>
                    <a:srgbClr val="FF00FF"/>
                  </a:solidFill>
                </a:endParaRPr>
              </a:p>
            </p:txBody>
          </p:sp>
          <p:sp>
            <p:nvSpPr>
              <p:cNvPr id="263" name="Rectangle 262"/>
              <p:cNvSpPr/>
              <p:nvPr/>
            </p:nvSpPr>
            <p:spPr bwMode="auto">
              <a:xfrm>
                <a:off x="3217789" y="3775104"/>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64" name="TextBox 263"/>
              <p:cNvSpPr txBox="1"/>
              <p:nvPr/>
            </p:nvSpPr>
            <p:spPr>
              <a:xfrm>
                <a:off x="3141128" y="3727663"/>
                <a:ext cx="332634" cy="184666"/>
              </a:xfrm>
              <a:prstGeom prst="rect">
                <a:avLst/>
              </a:prstGeom>
              <a:noFill/>
            </p:spPr>
            <p:txBody>
              <a:bodyPr wrap="square" rtlCol="0">
                <a:spAutoFit/>
              </a:bodyPr>
              <a:lstStyle/>
              <a:p>
                <a:r>
                  <a:rPr lang="en-US" sz="600" b="1" dirty="0" smtClean="0">
                    <a:solidFill>
                      <a:srgbClr val="FF00FF"/>
                    </a:solidFill>
                  </a:rPr>
                  <a:t>UU</a:t>
                </a:r>
                <a:endParaRPr lang="en-US" sz="600" b="1" dirty="0">
                  <a:solidFill>
                    <a:srgbClr val="FF00FF"/>
                  </a:solidFill>
                </a:endParaRPr>
              </a:p>
            </p:txBody>
          </p:sp>
          <p:sp>
            <p:nvSpPr>
              <p:cNvPr id="265" name="Rectangle 264"/>
              <p:cNvSpPr/>
              <p:nvPr/>
            </p:nvSpPr>
            <p:spPr bwMode="auto">
              <a:xfrm>
                <a:off x="3001255" y="3775104"/>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66" name="TextBox 265"/>
              <p:cNvSpPr txBox="1"/>
              <p:nvPr/>
            </p:nvSpPr>
            <p:spPr>
              <a:xfrm>
                <a:off x="2939514" y="3727663"/>
                <a:ext cx="163491" cy="184666"/>
              </a:xfrm>
              <a:prstGeom prst="rect">
                <a:avLst/>
              </a:prstGeom>
              <a:noFill/>
            </p:spPr>
            <p:txBody>
              <a:bodyPr wrap="square" rtlCol="0">
                <a:spAutoFit/>
              </a:bodyPr>
              <a:lstStyle/>
              <a:p>
                <a:r>
                  <a:rPr lang="en-US" sz="600" b="1" dirty="0" smtClean="0">
                    <a:solidFill>
                      <a:srgbClr val="FF00FF"/>
                    </a:solidFill>
                  </a:rPr>
                  <a:t>U</a:t>
                </a:r>
                <a:endParaRPr lang="en-US" sz="600" b="1" dirty="0">
                  <a:solidFill>
                    <a:srgbClr val="FF00FF"/>
                  </a:solidFill>
                </a:endParaRPr>
              </a:p>
            </p:txBody>
          </p:sp>
          <p:cxnSp>
            <p:nvCxnSpPr>
              <p:cNvPr id="267" name="Straight Connector 266"/>
              <p:cNvCxnSpPr/>
              <p:nvPr/>
            </p:nvCxnSpPr>
            <p:spPr bwMode="auto">
              <a:xfrm flipV="1">
                <a:off x="3470910" y="3657600"/>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68" name="Straight Connector 267"/>
              <p:cNvCxnSpPr/>
              <p:nvPr/>
            </p:nvCxnSpPr>
            <p:spPr bwMode="auto">
              <a:xfrm>
                <a:off x="3470910" y="3815503"/>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69" name="Straight Connector 268"/>
              <p:cNvCxnSpPr/>
              <p:nvPr/>
            </p:nvCxnSpPr>
            <p:spPr bwMode="auto">
              <a:xfrm flipH="1" flipV="1">
                <a:off x="2032000" y="3657600"/>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70" name="Straight Connector 269"/>
              <p:cNvCxnSpPr/>
              <p:nvPr/>
            </p:nvCxnSpPr>
            <p:spPr bwMode="auto">
              <a:xfrm flipH="1">
                <a:off x="2032000" y="3815503"/>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71" name="Straight Connector 270"/>
              <p:cNvCxnSpPr/>
              <p:nvPr/>
            </p:nvCxnSpPr>
            <p:spPr bwMode="auto">
              <a:xfrm>
                <a:off x="2199640" y="3754680"/>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72" name="Straight Connector 271"/>
              <p:cNvCxnSpPr/>
              <p:nvPr/>
            </p:nvCxnSpPr>
            <p:spPr bwMode="auto">
              <a:xfrm>
                <a:off x="2199640" y="381550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73" name="Straight Connector 272"/>
              <p:cNvCxnSpPr/>
              <p:nvPr/>
            </p:nvCxnSpPr>
            <p:spPr bwMode="auto">
              <a:xfrm>
                <a:off x="3415030" y="3754680"/>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74" name="Straight Connector 273"/>
              <p:cNvCxnSpPr/>
              <p:nvPr/>
            </p:nvCxnSpPr>
            <p:spPr bwMode="auto">
              <a:xfrm>
                <a:off x="3415030" y="381550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grpSp>
        <p:nvGrpSpPr>
          <p:cNvPr id="11" name="Group 153"/>
          <p:cNvGrpSpPr/>
          <p:nvPr/>
        </p:nvGrpSpPr>
        <p:grpSpPr>
          <a:xfrm>
            <a:off x="2555749" y="3434591"/>
            <a:ext cx="5991606" cy="1296955"/>
            <a:chOff x="2036233" y="3954071"/>
            <a:chExt cx="5991606" cy="1296955"/>
          </a:xfrm>
        </p:grpSpPr>
        <p:cxnSp>
          <p:nvCxnSpPr>
            <p:cNvPr id="46" name="Straight Arrow Connector 45"/>
            <p:cNvCxnSpPr>
              <a:cxnSpLocks noChangeAspect="1"/>
            </p:cNvCxnSpPr>
            <p:nvPr/>
          </p:nvCxnSpPr>
          <p:spPr bwMode="auto">
            <a:xfrm rot="5400000">
              <a:off x="2933326" y="4108977"/>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sp>
          <p:nvSpPr>
            <p:cNvPr id="148" name="Text Box 2006"/>
            <p:cNvSpPr txBox="1">
              <a:spLocks noChangeArrowheads="1"/>
            </p:cNvSpPr>
            <p:nvPr/>
          </p:nvSpPr>
          <p:spPr bwMode="auto">
            <a:xfrm>
              <a:off x="4581807" y="4091621"/>
              <a:ext cx="3446032" cy="561692"/>
            </a:xfrm>
            <a:prstGeom prst="rect">
              <a:avLst/>
            </a:prstGeom>
            <a:noFill/>
            <a:ln w="9525">
              <a:noFill/>
              <a:miter lim="800000"/>
              <a:headEnd/>
              <a:tailEnd/>
            </a:ln>
          </p:spPr>
          <p:txBody>
            <a:bodyPr wrap="square">
              <a:spAutoFit/>
            </a:bodyPr>
            <a:lstStyle/>
            <a:p>
              <a:pPr marL="57150" indent="-57150" defTabSz="4389438" eaLnBrk="0" hangingPunct="0">
                <a:spcAft>
                  <a:spcPts val="300"/>
                </a:spcAft>
              </a:pPr>
              <a:r>
                <a:rPr lang="en-US" sz="1400" b="1" dirty="0">
                  <a:solidFill>
                    <a:srgbClr val="000000"/>
                  </a:solidFill>
                </a:rPr>
                <a:t>USER</a:t>
              </a:r>
              <a:r>
                <a:rPr lang="en-US" sz="1400" b="1" dirty="0" smtClean="0">
                  <a:solidFill>
                    <a:srgbClr val="000000"/>
                  </a:solidFill>
                </a:rPr>
                <a:t>™ </a:t>
              </a:r>
            </a:p>
            <a:p>
              <a:pPr marL="57150" indent="-57150" defTabSz="4389438" eaLnBrk="0" hangingPunct="0">
                <a:spcAft>
                  <a:spcPts val="0"/>
                </a:spcAft>
              </a:pPr>
              <a:r>
                <a:rPr lang="en-US" sz="1400" b="1" dirty="0" smtClean="0">
                  <a:solidFill>
                    <a:srgbClr val="000000"/>
                  </a:solidFill>
                </a:rPr>
                <a:t>(</a:t>
              </a:r>
              <a:r>
                <a:rPr lang="en-US" sz="1400" b="1" u="sng" dirty="0">
                  <a:solidFill>
                    <a:srgbClr val="000000"/>
                  </a:solidFill>
                </a:rPr>
                <a:t>U</a:t>
              </a:r>
              <a:r>
                <a:rPr lang="en-US" sz="1400" b="1" dirty="0">
                  <a:solidFill>
                    <a:srgbClr val="000000"/>
                  </a:solidFill>
                </a:rPr>
                <a:t>racil-</a:t>
              </a:r>
              <a:r>
                <a:rPr lang="en-US" sz="1400" b="1" u="sng" dirty="0">
                  <a:solidFill>
                    <a:srgbClr val="000000"/>
                  </a:solidFill>
                </a:rPr>
                <a:t>S</a:t>
              </a:r>
              <a:r>
                <a:rPr lang="en-US" sz="1400" b="1" dirty="0">
                  <a:solidFill>
                    <a:srgbClr val="000000"/>
                  </a:solidFill>
                </a:rPr>
                <a:t>pecific </a:t>
              </a:r>
              <a:r>
                <a:rPr lang="en-US" sz="1400" b="1" u="sng" dirty="0" smtClean="0">
                  <a:solidFill>
                    <a:srgbClr val="000000"/>
                  </a:solidFill>
                </a:rPr>
                <a:t>E</a:t>
              </a:r>
              <a:r>
                <a:rPr lang="en-US" sz="1400" b="1" dirty="0" smtClean="0">
                  <a:solidFill>
                    <a:srgbClr val="000000"/>
                  </a:solidFill>
                </a:rPr>
                <a:t>xcision </a:t>
              </a:r>
              <a:r>
                <a:rPr lang="en-US" sz="1400" b="1" u="sng" dirty="0" smtClean="0">
                  <a:solidFill>
                    <a:srgbClr val="000000"/>
                  </a:solidFill>
                </a:rPr>
                <a:t>R</a:t>
              </a:r>
              <a:r>
                <a:rPr lang="en-US" sz="1400" b="1" dirty="0" smtClean="0">
                  <a:solidFill>
                    <a:srgbClr val="000000"/>
                  </a:solidFill>
                </a:rPr>
                <a:t>eagent)</a:t>
              </a:r>
              <a:endParaRPr lang="en-US" sz="1400" b="1" dirty="0">
                <a:solidFill>
                  <a:srgbClr val="000000"/>
                </a:solidFill>
              </a:endParaRPr>
            </a:p>
          </p:txBody>
        </p:sp>
        <p:grpSp>
          <p:nvGrpSpPr>
            <p:cNvPr id="12" name="Group 151"/>
            <p:cNvGrpSpPr/>
            <p:nvPr/>
          </p:nvGrpSpPr>
          <p:grpSpPr>
            <a:xfrm>
              <a:off x="3088232" y="4282121"/>
              <a:ext cx="1830755" cy="325127"/>
              <a:chOff x="3088232" y="4244021"/>
              <a:chExt cx="1830755" cy="325127"/>
            </a:xfrm>
          </p:grpSpPr>
          <p:sp>
            <p:nvSpPr>
              <p:cNvPr id="45" name="TextBox 44"/>
              <p:cNvSpPr txBox="1"/>
              <p:nvPr/>
            </p:nvSpPr>
            <p:spPr>
              <a:xfrm>
                <a:off x="3162474" y="4244021"/>
                <a:ext cx="1756513" cy="307777"/>
              </a:xfrm>
              <a:prstGeom prst="rect">
                <a:avLst/>
              </a:prstGeom>
              <a:noFill/>
            </p:spPr>
            <p:txBody>
              <a:bodyPr wrap="square" rtlCol="0">
                <a:spAutoFit/>
              </a:bodyPr>
              <a:lstStyle/>
              <a:p>
                <a:r>
                  <a:rPr lang="en-US" sz="1400" b="1" dirty="0" smtClean="0">
                    <a:solidFill>
                      <a:srgbClr val="000000"/>
                    </a:solidFill>
                  </a:rPr>
                  <a:t>Remove “U”s</a:t>
                </a:r>
                <a:endParaRPr lang="en-US" sz="1400" b="1" dirty="0">
                  <a:solidFill>
                    <a:srgbClr val="000000"/>
                  </a:solidFill>
                </a:endParaRPr>
              </a:p>
            </p:txBody>
          </p:sp>
          <p:cxnSp>
            <p:nvCxnSpPr>
              <p:cNvPr id="51" name="Straight Arrow Connector 50"/>
              <p:cNvCxnSpPr>
                <a:cxnSpLocks noChangeAspect="1"/>
              </p:cNvCxnSpPr>
              <p:nvPr/>
            </p:nvCxnSpPr>
            <p:spPr bwMode="auto">
              <a:xfrm rot="5400000">
                <a:off x="2933326" y="4412417"/>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16" name="Group 151"/>
            <p:cNvGrpSpPr/>
            <p:nvPr/>
          </p:nvGrpSpPr>
          <p:grpSpPr>
            <a:xfrm>
              <a:off x="2899833" y="4703233"/>
              <a:ext cx="1606550" cy="255693"/>
              <a:chOff x="2899833" y="4703233"/>
              <a:chExt cx="1606550" cy="255693"/>
            </a:xfrm>
          </p:grpSpPr>
          <p:cxnSp>
            <p:nvCxnSpPr>
              <p:cNvPr id="276" name="Straight Connector 275"/>
              <p:cNvCxnSpPr/>
              <p:nvPr/>
            </p:nvCxnSpPr>
            <p:spPr bwMode="auto">
              <a:xfrm>
                <a:off x="3068875" y="4862547"/>
                <a:ext cx="1273215" cy="873"/>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277" name="Straight Connector 276"/>
              <p:cNvCxnSpPr/>
              <p:nvPr/>
            </p:nvCxnSpPr>
            <p:spPr bwMode="auto">
              <a:xfrm>
                <a:off x="3068875" y="4800313"/>
                <a:ext cx="1273215" cy="873"/>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278" name="Rectangle 277"/>
              <p:cNvSpPr/>
              <p:nvPr/>
            </p:nvSpPr>
            <p:spPr bwMode="auto">
              <a:xfrm>
                <a:off x="3104230" y="48159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79" name="TextBox 278"/>
              <p:cNvSpPr txBox="1"/>
              <p:nvPr/>
            </p:nvSpPr>
            <p:spPr>
              <a:xfrm>
                <a:off x="3052967" y="4766153"/>
                <a:ext cx="163491" cy="184666"/>
              </a:xfrm>
              <a:prstGeom prst="rect">
                <a:avLst/>
              </a:prstGeom>
              <a:noFill/>
            </p:spPr>
            <p:txBody>
              <a:bodyPr wrap="square" rtlCol="0">
                <a:spAutoFit/>
              </a:bodyPr>
              <a:lstStyle/>
              <a:p>
                <a:endParaRPr lang="en-US" sz="600" b="1" dirty="0">
                  <a:solidFill>
                    <a:srgbClr val="6B6BCF"/>
                  </a:solidFill>
                </a:endParaRPr>
              </a:p>
            </p:txBody>
          </p:sp>
          <p:sp>
            <p:nvSpPr>
              <p:cNvPr id="280" name="Rectangle 279"/>
              <p:cNvSpPr/>
              <p:nvPr/>
            </p:nvSpPr>
            <p:spPr bwMode="auto">
              <a:xfrm>
                <a:off x="3432525" y="4815975"/>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81" name="TextBox 280"/>
              <p:cNvSpPr txBox="1"/>
              <p:nvPr/>
            </p:nvSpPr>
            <p:spPr>
              <a:xfrm>
                <a:off x="3357033" y="4766153"/>
                <a:ext cx="292100" cy="184666"/>
              </a:xfrm>
              <a:prstGeom prst="rect">
                <a:avLst/>
              </a:prstGeom>
              <a:noFill/>
            </p:spPr>
            <p:txBody>
              <a:bodyPr wrap="square" rtlCol="0">
                <a:spAutoFit/>
              </a:bodyPr>
              <a:lstStyle/>
              <a:p>
                <a:endParaRPr lang="en-US" sz="600" b="1" dirty="0">
                  <a:solidFill>
                    <a:srgbClr val="6B6BCF"/>
                  </a:solidFill>
                </a:endParaRPr>
              </a:p>
            </p:txBody>
          </p:sp>
          <p:sp>
            <p:nvSpPr>
              <p:cNvPr id="282" name="Rectangle 281"/>
              <p:cNvSpPr/>
              <p:nvPr/>
            </p:nvSpPr>
            <p:spPr bwMode="auto">
              <a:xfrm>
                <a:off x="3250915" y="48159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83" name="TextBox 282"/>
              <p:cNvSpPr txBox="1"/>
              <p:nvPr/>
            </p:nvSpPr>
            <p:spPr>
              <a:xfrm>
                <a:off x="3189174" y="4766153"/>
                <a:ext cx="163491" cy="184666"/>
              </a:xfrm>
              <a:prstGeom prst="rect">
                <a:avLst/>
              </a:prstGeom>
              <a:noFill/>
            </p:spPr>
            <p:txBody>
              <a:bodyPr wrap="square" rtlCol="0">
                <a:spAutoFit/>
              </a:bodyPr>
              <a:lstStyle/>
              <a:p>
                <a:endParaRPr lang="en-US" sz="600" b="1" dirty="0">
                  <a:solidFill>
                    <a:srgbClr val="6B6BCF"/>
                  </a:solidFill>
                </a:endParaRPr>
              </a:p>
            </p:txBody>
          </p:sp>
          <p:sp>
            <p:nvSpPr>
              <p:cNvPr id="284" name="Rectangle 283"/>
              <p:cNvSpPr/>
              <p:nvPr/>
            </p:nvSpPr>
            <p:spPr bwMode="auto">
              <a:xfrm>
                <a:off x="4085622" y="4815975"/>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85" name="TextBox 284"/>
              <p:cNvSpPr txBox="1"/>
              <p:nvPr/>
            </p:nvSpPr>
            <p:spPr>
              <a:xfrm>
                <a:off x="4008961" y="4766153"/>
                <a:ext cx="332634" cy="184666"/>
              </a:xfrm>
              <a:prstGeom prst="rect">
                <a:avLst/>
              </a:prstGeom>
              <a:noFill/>
            </p:spPr>
            <p:txBody>
              <a:bodyPr wrap="square" rtlCol="0">
                <a:spAutoFit/>
              </a:bodyPr>
              <a:lstStyle/>
              <a:p>
                <a:endParaRPr lang="en-US" sz="600" b="1" dirty="0">
                  <a:solidFill>
                    <a:srgbClr val="6B6BCF"/>
                  </a:solidFill>
                </a:endParaRPr>
              </a:p>
            </p:txBody>
          </p:sp>
          <p:sp>
            <p:nvSpPr>
              <p:cNvPr id="286" name="Rectangle 285"/>
              <p:cNvSpPr/>
              <p:nvPr/>
            </p:nvSpPr>
            <p:spPr bwMode="auto">
              <a:xfrm>
                <a:off x="3869088" y="48159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87" name="TextBox 286"/>
              <p:cNvSpPr txBox="1"/>
              <p:nvPr/>
            </p:nvSpPr>
            <p:spPr>
              <a:xfrm>
                <a:off x="3807347" y="4766153"/>
                <a:ext cx="163491" cy="184666"/>
              </a:xfrm>
              <a:prstGeom prst="rect">
                <a:avLst/>
              </a:prstGeom>
              <a:noFill/>
            </p:spPr>
            <p:txBody>
              <a:bodyPr wrap="square" rtlCol="0">
                <a:spAutoFit/>
              </a:bodyPr>
              <a:lstStyle/>
              <a:p>
                <a:endParaRPr lang="en-US" sz="600" b="1" dirty="0">
                  <a:solidFill>
                    <a:srgbClr val="6B6BCF"/>
                  </a:solidFill>
                </a:endParaRPr>
              </a:p>
            </p:txBody>
          </p:sp>
          <p:cxnSp>
            <p:nvCxnSpPr>
              <p:cNvPr id="288" name="Straight Connector 287"/>
              <p:cNvCxnSpPr/>
              <p:nvPr/>
            </p:nvCxnSpPr>
            <p:spPr bwMode="auto">
              <a:xfrm flipV="1">
                <a:off x="4338743" y="4703233"/>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89" name="Straight Connector 288"/>
              <p:cNvCxnSpPr/>
              <p:nvPr/>
            </p:nvCxnSpPr>
            <p:spPr bwMode="auto">
              <a:xfrm>
                <a:off x="4338743" y="4861136"/>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90" name="Straight Connector 289"/>
              <p:cNvCxnSpPr/>
              <p:nvPr/>
            </p:nvCxnSpPr>
            <p:spPr bwMode="auto">
              <a:xfrm flipH="1" flipV="1">
                <a:off x="2899833" y="4703233"/>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91" name="Straight Connector 290"/>
              <p:cNvCxnSpPr/>
              <p:nvPr/>
            </p:nvCxnSpPr>
            <p:spPr bwMode="auto">
              <a:xfrm flipH="1">
                <a:off x="2899833" y="4861136"/>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92" name="Straight Connector 291"/>
              <p:cNvCxnSpPr/>
              <p:nvPr/>
            </p:nvCxnSpPr>
            <p:spPr bwMode="auto">
              <a:xfrm>
                <a:off x="3067473" y="480031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3" name="Straight Connector 292"/>
              <p:cNvCxnSpPr/>
              <p:nvPr/>
            </p:nvCxnSpPr>
            <p:spPr bwMode="auto">
              <a:xfrm>
                <a:off x="3067473" y="4861136"/>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4" name="Straight Connector 293"/>
              <p:cNvCxnSpPr/>
              <p:nvPr/>
            </p:nvCxnSpPr>
            <p:spPr bwMode="auto">
              <a:xfrm>
                <a:off x="4282863" y="480031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5" name="Straight Connector 294"/>
              <p:cNvCxnSpPr/>
              <p:nvPr/>
            </p:nvCxnSpPr>
            <p:spPr bwMode="auto">
              <a:xfrm>
                <a:off x="4282863" y="4861136"/>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8" name="Group 148"/>
            <p:cNvGrpSpPr/>
            <p:nvPr/>
          </p:nvGrpSpPr>
          <p:grpSpPr>
            <a:xfrm>
              <a:off x="2036233" y="4995333"/>
              <a:ext cx="1606550" cy="255693"/>
              <a:chOff x="2036233" y="4995333"/>
              <a:chExt cx="1606550" cy="255693"/>
            </a:xfrm>
          </p:grpSpPr>
          <p:cxnSp>
            <p:nvCxnSpPr>
              <p:cNvPr id="297" name="Straight Connector 296"/>
              <p:cNvCxnSpPr/>
              <p:nvPr/>
            </p:nvCxnSpPr>
            <p:spPr bwMode="auto">
              <a:xfrm>
                <a:off x="2205275" y="5154647"/>
                <a:ext cx="1273215" cy="873"/>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298" name="Straight Connector 297"/>
              <p:cNvCxnSpPr/>
              <p:nvPr/>
            </p:nvCxnSpPr>
            <p:spPr bwMode="auto">
              <a:xfrm>
                <a:off x="2205275" y="5092413"/>
                <a:ext cx="1273215" cy="873"/>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299" name="Rectangle 298"/>
              <p:cNvSpPr/>
              <p:nvPr/>
            </p:nvSpPr>
            <p:spPr bwMode="auto">
              <a:xfrm>
                <a:off x="2240630" y="51080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300" name="TextBox 299"/>
              <p:cNvSpPr txBox="1"/>
              <p:nvPr/>
            </p:nvSpPr>
            <p:spPr>
              <a:xfrm>
                <a:off x="2189367" y="5058253"/>
                <a:ext cx="163491" cy="184666"/>
              </a:xfrm>
              <a:prstGeom prst="rect">
                <a:avLst/>
              </a:prstGeom>
              <a:noFill/>
            </p:spPr>
            <p:txBody>
              <a:bodyPr wrap="square" rtlCol="0">
                <a:spAutoFit/>
              </a:bodyPr>
              <a:lstStyle/>
              <a:p>
                <a:endParaRPr lang="en-US" sz="600" b="1" dirty="0">
                  <a:solidFill>
                    <a:srgbClr val="6B6BCF"/>
                  </a:solidFill>
                </a:endParaRPr>
              </a:p>
            </p:txBody>
          </p:sp>
          <p:sp>
            <p:nvSpPr>
              <p:cNvPr id="301" name="Rectangle 300"/>
              <p:cNvSpPr/>
              <p:nvPr/>
            </p:nvSpPr>
            <p:spPr bwMode="auto">
              <a:xfrm>
                <a:off x="2568925" y="5108075"/>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302" name="TextBox 301"/>
              <p:cNvSpPr txBox="1"/>
              <p:nvPr/>
            </p:nvSpPr>
            <p:spPr>
              <a:xfrm>
                <a:off x="2493433" y="5058253"/>
                <a:ext cx="292100" cy="184666"/>
              </a:xfrm>
              <a:prstGeom prst="rect">
                <a:avLst/>
              </a:prstGeom>
              <a:noFill/>
            </p:spPr>
            <p:txBody>
              <a:bodyPr wrap="square" rtlCol="0">
                <a:spAutoFit/>
              </a:bodyPr>
              <a:lstStyle/>
              <a:p>
                <a:endParaRPr lang="en-US" sz="600" b="1" dirty="0">
                  <a:solidFill>
                    <a:srgbClr val="6B6BCF"/>
                  </a:solidFill>
                </a:endParaRPr>
              </a:p>
            </p:txBody>
          </p:sp>
          <p:sp>
            <p:nvSpPr>
              <p:cNvPr id="303" name="Rectangle 302"/>
              <p:cNvSpPr/>
              <p:nvPr/>
            </p:nvSpPr>
            <p:spPr bwMode="auto">
              <a:xfrm>
                <a:off x="2387315" y="51080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304" name="TextBox 303"/>
              <p:cNvSpPr txBox="1"/>
              <p:nvPr/>
            </p:nvSpPr>
            <p:spPr>
              <a:xfrm>
                <a:off x="2325574" y="5058253"/>
                <a:ext cx="163491" cy="184666"/>
              </a:xfrm>
              <a:prstGeom prst="rect">
                <a:avLst/>
              </a:prstGeom>
              <a:noFill/>
            </p:spPr>
            <p:txBody>
              <a:bodyPr wrap="square" rtlCol="0">
                <a:spAutoFit/>
              </a:bodyPr>
              <a:lstStyle/>
              <a:p>
                <a:endParaRPr lang="en-US" sz="600" b="1" dirty="0">
                  <a:solidFill>
                    <a:srgbClr val="6B6BCF"/>
                  </a:solidFill>
                </a:endParaRPr>
              </a:p>
            </p:txBody>
          </p:sp>
          <p:sp>
            <p:nvSpPr>
              <p:cNvPr id="305" name="Rectangle 304"/>
              <p:cNvSpPr/>
              <p:nvPr/>
            </p:nvSpPr>
            <p:spPr bwMode="auto">
              <a:xfrm>
                <a:off x="3222022" y="5108075"/>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306" name="TextBox 305"/>
              <p:cNvSpPr txBox="1"/>
              <p:nvPr/>
            </p:nvSpPr>
            <p:spPr>
              <a:xfrm>
                <a:off x="3145361" y="5058253"/>
                <a:ext cx="332634" cy="184666"/>
              </a:xfrm>
              <a:prstGeom prst="rect">
                <a:avLst/>
              </a:prstGeom>
              <a:noFill/>
            </p:spPr>
            <p:txBody>
              <a:bodyPr wrap="square" rtlCol="0">
                <a:spAutoFit/>
              </a:bodyPr>
              <a:lstStyle/>
              <a:p>
                <a:endParaRPr lang="en-US" sz="600" b="1" dirty="0">
                  <a:solidFill>
                    <a:srgbClr val="6B6BCF"/>
                  </a:solidFill>
                </a:endParaRPr>
              </a:p>
            </p:txBody>
          </p:sp>
          <p:sp>
            <p:nvSpPr>
              <p:cNvPr id="307" name="Rectangle 306"/>
              <p:cNvSpPr/>
              <p:nvPr/>
            </p:nvSpPr>
            <p:spPr bwMode="auto">
              <a:xfrm>
                <a:off x="3005488" y="51080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308" name="TextBox 307"/>
              <p:cNvSpPr txBox="1"/>
              <p:nvPr/>
            </p:nvSpPr>
            <p:spPr>
              <a:xfrm>
                <a:off x="2943747" y="5058253"/>
                <a:ext cx="163491" cy="184666"/>
              </a:xfrm>
              <a:prstGeom prst="rect">
                <a:avLst/>
              </a:prstGeom>
              <a:noFill/>
            </p:spPr>
            <p:txBody>
              <a:bodyPr wrap="square" rtlCol="0">
                <a:spAutoFit/>
              </a:bodyPr>
              <a:lstStyle/>
              <a:p>
                <a:endParaRPr lang="en-US" sz="600" b="1" dirty="0">
                  <a:solidFill>
                    <a:srgbClr val="6B6BCF"/>
                  </a:solidFill>
                </a:endParaRPr>
              </a:p>
            </p:txBody>
          </p:sp>
          <p:cxnSp>
            <p:nvCxnSpPr>
              <p:cNvPr id="309" name="Straight Connector 308"/>
              <p:cNvCxnSpPr/>
              <p:nvPr/>
            </p:nvCxnSpPr>
            <p:spPr bwMode="auto">
              <a:xfrm flipV="1">
                <a:off x="3475143" y="4995333"/>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310" name="Straight Connector 309"/>
              <p:cNvCxnSpPr/>
              <p:nvPr/>
            </p:nvCxnSpPr>
            <p:spPr bwMode="auto">
              <a:xfrm>
                <a:off x="3475143" y="5153236"/>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311" name="Straight Connector 310"/>
              <p:cNvCxnSpPr/>
              <p:nvPr/>
            </p:nvCxnSpPr>
            <p:spPr bwMode="auto">
              <a:xfrm flipH="1" flipV="1">
                <a:off x="2036233" y="4995333"/>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312" name="Straight Connector 311"/>
              <p:cNvCxnSpPr/>
              <p:nvPr/>
            </p:nvCxnSpPr>
            <p:spPr bwMode="auto">
              <a:xfrm flipH="1">
                <a:off x="2036233" y="5153236"/>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313" name="Straight Connector 312"/>
              <p:cNvCxnSpPr/>
              <p:nvPr/>
            </p:nvCxnSpPr>
            <p:spPr bwMode="auto">
              <a:xfrm>
                <a:off x="2203873" y="509241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14" name="Straight Connector 313"/>
              <p:cNvCxnSpPr/>
              <p:nvPr/>
            </p:nvCxnSpPr>
            <p:spPr bwMode="auto">
              <a:xfrm>
                <a:off x="2203873" y="5153236"/>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15" name="Straight Connector 314"/>
              <p:cNvCxnSpPr/>
              <p:nvPr/>
            </p:nvCxnSpPr>
            <p:spPr bwMode="auto">
              <a:xfrm>
                <a:off x="3419263" y="509241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16" name="Straight Connector 315"/>
              <p:cNvCxnSpPr/>
              <p:nvPr/>
            </p:nvCxnSpPr>
            <p:spPr bwMode="auto">
              <a:xfrm>
                <a:off x="3419263" y="5153236"/>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grpSp>
        <p:nvGrpSpPr>
          <p:cNvPr id="19" name="Group 162"/>
          <p:cNvGrpSpPr/>
          <p:nvPr/>
        </p:nvGrpSpPr>
        <p:grpSpPr>
          <a:xfrm>
            <a:off x="2348325" y="1720443"/>
            <a:ext cx="5486391" cy="685322"/>
            <a:chOff x="1828809" y="2239923"/>
            <a:chExt cx="5486391" cy="685322"/>
          </a:xfrm>
        </p:grpSpPr>
        <p:grpSp>
          <p:nvGrpSpPr>
            <p:cNvPr id="20" name="Group 221"/>
            <p:cNvGrpSpPr/>
            <p:nvPr/>
          </p:nvGrpSpPr>
          <p:grpSpPr>
            <a:xfrm>
              <a:off x="3088232" y="2239923"/>
              <a:ext cx="4226968" cy="311637"/>
              <a:chOff x="3088232" y="2290723"/>
              <a:chExt cx="4226968" cy="311637"/>
            </a:xfrm>
          </p:grpSpPr>
          <p:sp>
            <p:nvSpPr>
              <p:cNvPr id="37" name="TextBox 36"/>
              <p:cNvSpPr txBox="1"/>
              <p:nvPr/>
            </p:nvSpPr>
            <p:spPr>
              <a:xfrm>
                <a:off x="3158702" y="2292654"/>
                <a:ext cx="4156498" cy="307777"/>
              </a:xfrm>
              <a:prstGeom prst="rect">
                <a:avLst/>
              </a:prstGeom>
              <a:noFill/>
            </p:spPr>
            <p:txBody>
              <a:bodyPr wrap="square" rtlCol="0">
                <a:spAutoFit/>
              </a:bodyPr>
              <a:lstStyle/>
              <a:p>
                <a:r>
                  <a:rPr lang="en-US" sz="1400" b="1" dirty="0" smtClean="0">
                    <a:solidFill>
                      <a:srgbClr val="FF00FF"/>
                    </a:solidFill>
                  </a:rPr>
                  <a:t>Second-strand synthesis with dTTP </a:t>
                </a:r>
                <a:r>
                  <a:rPr lang="en-US" sz="1400" b="1" dirty="0" smtClean="0">
                    <a:solidFill>
                      <a:srgbClr val="FF00FF"/>
                    </a:solidFill>
                    <a:sym typeface="Wingdings"/>
                  </a:rPr>
                  <a:t> dUTP</a:t>
                </a:r>
                <a:endParaRPr lang="en-US" sz="1400" b="1" dirty="0">
                  <a:solidFill>
                    <a:srgbClr val="FF00FF"/>
                  </a:solidFill>
                </a:endParaRPr>
              </a:p>
            </p:txBody>
          </p:sp>
          <p:cxnSp>
            <p:nvCxnSpPr>
              <p:cNvPr id="38" name="Straight Arrow Connector 37"/>
              <p:cNvCxnSpPr>
                <a:cxnSpLocks noChangeAspect="1"/>
              </p:cNvCxnSpPr>
              <p:nvPr/>
            </p:nvCxnSpPr>
            <p:spPr bwMode="auto">
              <a:xfrm rot="5400000">
                <a:off x="2933326" y="2445629"/>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21" name="Group 161"/>
            <p:cNvGrpSpPr/>
            <p:nvPr/>
          </p:nvGrpSpPr>
          <p:grpSpPr>
            <a:xfrm>
              <a:off x="1828809" y="2641600"/>
              <a:ext cx="2581980" cy="283645"/>
              <a:chOff x="1828809" y="2641600"/>
              <a:chExt cx="2581980" cy="283645"/>
            </a:xfrm>
          </p:grpSpPr>
          <p:cxnSp>
            <p:nvCxnSpPr>
              <p:cNvPr id="17" name="Straight Connector 16"/>
              <p:cNvCxnSpPr/>
              <p:nvPr/>
            </p:nvCxnSpPr>
            <p:spPr bwMode="auto">
              <a:xfrm>
                <a:off x="1945649" y="2796273"/>
                <a:ext cx="2314937" cy="1588"/>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43" name="Straight Connector 42"/>
              <p:cNvCxnSpPr/>
              <p:nvPr/>
            </p:nvCxnSpPr>
            <p:spPr bwMode="auto">
              <a:xfrm>
                <a:off x="1945649" y="2698858"/>
                <a:ext cx="2314937" cy="1588"/>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53" name="Rectangle 52"/>
              <p:cNvSpPr/>
              <p:nvPr/>
            </p:nvSpPr>
            <p:spPr bwMode="auto">
              <a:xfrm>
                <a:off x="2016281" y="2723806"/>
                <a:ext cx="165100"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52" name="TextBox 51"/>
              <p:cNvSpPr txBox="1"/>
              <p:nvPr/>
            </p:nvSpPr>
            <p:spPr>
              <a:xfrm>
                <a:off x="1956945" y="2663635"/>
                <a:ext cx="297256" cy="261610"/>
              </a:xfrm>
              <a:prstGeom prst="rect">
                <a:avLst/>
              </a:prstGeom>
              <a:noFill/>
            </p:spPr>
            <p:txBody>
              <a:bodyPr wrap="square" rtlCol="0">
                <a:spAutoFit/>
              </a:bodyPr>
              <a:lstStyle/>
              <a:p>
                <a:r>
                  <a:rPr lang="en-US" sz="1100" b="1" dirty="0" smtClean="0">
                    <a:solidFill>
                      <a:srgbClr val="FF00FF"/>
                    </a:solidFill>
                  </a:rPr>
                  <a:t>U</a:t>
                </a:r>
                <a:endParaRPr lang="en-US" sz="1100" b="1" dirty="0">
                  <a:solidFill>
                    <a:srgbClr val="FF00FF"/>
                  </a:solidFill>
                </a:endParaRPr>
              </a:p>
            </p:txBody>
          </p:sp>
          <p:sp>
            <p:nvSpPr>
              <p:cNvPr id="55" name="Rectangle 54"/>
              <p:cNvSpPr/>
              <p:nvPr/>
            </p:nvSpPr>
            <p:spPr bwMode="auto">
              <a:xfrm>
                <a:off x="2606830" y="2720827"/>
                <a:ext cx="263369"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56" name="TextBox 55"/>
              <p:cNvSpPr txBox="1"/>
              <p:nvPr/>
            </p:nvSpPr>
            <p:spPr>
              <a:xfrm>
                <a:off x="2546712" y="2663635"/>
                <a:ext cx="392947" cy="261610"/>
              </a:xfrm>
              <a:prstGeom prst="rect">
                <a:avLst/>
              </a:prstGeom>
              <a:noFill/>
            </p:spPr>
            <p:txBody>
              <a:bodyPr wrap="square" rtlCol="0">
                <a:spAutoFit/>
              </a:bodyPr>
              <a:lstStyle/>
              <a:p>
                <a:r>
                  <a:rPr lang="en-US" sz="1100" b="1" dirty="0" smtClean="0">
                    <a:solidFill>
                      <a:srgbClr val="FF00FF"/>
                    </a:solidFill>
                  </a:rPr>
                  <a:t>UU</a:t>
                </a:r>
                <a:endParaRPr lang="en-US" sz="1100" b="1" dirty="0">
                  <a:solidFill>
                    <a:srgbClr val="FF00FF"/>
                  </a:solidFill>
                </a:endParaRPr>
              </a:p>
            </p:txBody>
          </p:sp>
          <p:sp>
            <p:nvSpPr>
              <p:cNvPr id="59" name="Rectangle 58"/>
              <p:cNvSpPr/>
              <p:nvPr/>
            </p:nvSpPr>
            <p:spPr bwMode="auto">
              <a:xfrm>
                <a:off x="2276631" y="2720827"/>
                <a:ext cx="165100"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60" name="TextBox 59"/>
              <p:cNvSpPr txBox="1"/>
              <p:nvPr/>
            </p:nvSpPr>
            <p:spPr>
              <a:xfrm>
                <a:off x="2210553" y="2663635"/>
                <a:ext cx="297256" cy="261610"/>
              </a:xfrm>
              <a:prstGeom prst="rect">
                <a:avLst/>
              </a:prstGeom>
              <a:noFill/>
            </p:spPr>
            <p:txBody>
              <a:bodyPr wrap="square" rtlCol="0">
                <a:spAutoFit/>
              </a:bodyPr>
              <a:lstStyle/>
              <a:p>
                <a:r>
                  <a:rPr lang="en-US" sz="1100" b="1" dirty="0" smtClean="0">
                    <a:solidFill>
                      <a:srgbClr val="FF00FF"/>
                    </a:solidFill>
                  </a:rPr>
                  <a:t>U</a:t>
                </a:r>
                <a:endParaRPr lang="en-US" sz="1100" b="1" dirty="0">
                  <a:solidFill>
                    <a:srgbClr val="FF00FF"/>
                  </a:solidFill>
                </a:endParaRPr>
              </a:p>
            </p:txBody>
          </p:sp>
          <p:sp>
            <p:nvSpPr>
              <p:cNvPr id="62" name="Rectangle 61"/>
              <p:cNvSpPr/>
              <p:nvPr/>
            </p:nvSpPr>
            <p:spPr bwMode="auto">
              <a:xfrm>
                <a:off x="3794280" y="2720827"/>
                <a:ext cx="263369"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63" name="TextBox 62"/>
              <p:cNvSpPr txBox="1"/>
              <p:nvPr/>
            </p:nvSpPr>
            <p:spPr>
              <a:xfrm>
                <a:off x="3734160" y="2663635"/>
                <a:ext cx="392947" cy="261610"/>
              </a:xfrm>
              <a:prstGeom prst="rect">
                <a:avLst/>
              </a:prstGeom>
              <a:noFill/>
            </p:spPr>
            <p:txBody>
              <a:bodyPr wrap="square" rtlCol="0">
                <a:spAutoFit/>
              </a:bodyPr>
              <a:lstStyle/>
              <a:p>
                <a:r>
                  <a:rPr lang="en-US" sz="1100" b="1" dirty="0" smtClean="0">
                    <a:solidFill>
                      <a:srgbClr val="FF00FF"/>
                    </a:solidFill>
                  </a:rPr>
                  <a:t>UU</a:t>
                </a:r>
                <a:endParaRPr lang="en-US" sz="1100" b="1" dirty="0">
                  <a:solidFill>
                    <a:srgbClr val="FF00FF"/>
                  </a:solidFill>
                </a:endParaRPr>
              </a:p>
            </p:txBody>
          </p:sp>
          <p:sp>
            <p:nvSpPr>
              <p:cNvPr id="65" name="Rectangle 64"/>
              <p:cNvSpPr/>
              <p:nvPr/>
            </p:nvSpPr>
            <p:spPr bwMode="auto">
              <a:xfrm>
                <a:off x="3400581" y="2720827"/>
                <a:ext cx="165100"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66" name="TextBox 65"/>
              <p:cNvSpPr txBox="1"/>
              <p:nvPr/>
            </p:nvSpPr>
            <p:spPr>
              <a:xfrm>
                <a:off x="3340461" y="2663635"/>
                <a:ext cx="297256" cy="261610"/>
              </a:xfrm>
              <a:prstGeom prst="rect">
                <a:avLst/>
              </a:prstGeom>
              <a:noFill/>
            </p:spPr>
            <p:txBody>
              <a:bodyPr wrap="square" rtlCol="0">
                <a:spAutoFit/>
              </a:bodyPr>
              <a:lstStyle/>
              <a:p>
                <a:r>
                  <a:rPr lang="en-US" sz="1100" b="1" dirty="0" smtClean="0">
                    <a:solidFill>
                      <a:srgbClr val="FF00FF"/>
                    </a:solidFill>
                  </a:rPr>
                  <a:t>U</a:t>
                </a:r>
                <a:endParaRPr lang="en-US" sz="1100" b="1" dirty="0">
                  <a:solidFill>
                    <a:srgbClr val="FF00FF"/>
                  </a:solidFill>
                </a:endParaRPr>
              </a:p>
            </p:txBody>
          </p:sp>
          <p:sp>
            <p:nvSpPr>
              <p:cNvPr id="223" name="Rectangle 222"/>
              <p:cNvSpPr/>
              <p:nvPr/>
            </p:nvSpPr>
            <p:spPr bwMode="auto">
              <a:xfrm>
                <a:off x="3009900" y="2641600"/>
                <a:ext cx="152400" cy="889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cxnSp>
            <p:nvCxnSpPr>
              <p:cNvPr id="150" name="Straight Connector 149"/>
              <p:cNvCxnSpPr/>
              <p:nvPr/>
            </p:nvCxnSpPr>
            <p:spPr bwMode="auto">
              <a:xfrm>
                <a:off x="1828809" y="2796273"/>
                <a:ext cx="116162" cy="0"/>
              </a:xfrm>
              <a:prstGeom prst="line">
                <a:avLst/>
              </a:prstGeom>
              <a:solidFill>
                <a:schemeClr val="accent1"/>
              </a:solidFill>
              <a:ln w="28575" cap="flat" cmpd="sng" algn="ctr">
                <a:solidFill>
                  <a:srgbClr val="008000"/>
                </a:solidFill>
                <a:prstDash val="solid"/>
                <a:round/>
                <a:headEnd type="none" w="med" len="med"/>
                <a:tailEnd type="none" w="med" len="med"/>
              </a:ln>
              <a:effectLst/>
            </p:spPr>
          </p:cxnSp>
          <p:cxnSp>
            <p:nvCxnSpPr>
              <p:cNvPr id="151" name="Straight Connector 150"/>
              <p:cNvCxnSpPr/>
              <p:nvPr/>
            </p:nvCxnSpPr>
            <p:spPr bwMode="auto">
              <a:xfrm flipV="1">
                <a:off x="3011770" y="2796273"/>
                <a:ext cx="150530" cy="0"/>
              </a:xfrm>
              <a:prstGeom prst="line">
                <a:avLst/>
              </a:prstGeom>
              <a:solidFill>
                <a:schemeClr val="accent1"/>
              </a:solidFill>
              <a:ln w="28575" cap="flat" cmpd="sng" algn="ctr">
                <a:solidFill>
                  <a:srgbClr val="008000"/>
                </a:solidFill>
                <a:prstDash val="solid"/>
                <a:round/>
                <a:headEnd type="none" w="med" len="med"/>
                <a:tailEnd type="none" w="med" len="med"/>
              </a:ln>
              <a:effectLst/>
            </p:spPr>
          </p:cxnSp>
          <p:cxnSp>
            <p:nvCxnSpPr>
              <p:cNvPr id="153" name="Straight Connector 152"/>
              <p:cNvCxnSpPr/>
              <p:nvPr/>
            </p:nvCxnSpPr>
            <p:spPr bwMode="auto">
              <a:xfrm flipV="1">
                <a:off x="4260259" y="2798654"/>
                <a:ext cx="150530" cy="0"/>
              </a:xfrm>
              <a:prstGeom prst="line">
                <a:avLst/>
              </a:prstGeom>
              <a:solidFill>
                <a:schemeClr val="accent1"/>
              </a:solidFill>
              <a:ln w="28575" cap="flat" cmpd="sng" algn="ctr">
                <a:solidFill>
                  <a:srgbClr val="008000"/>
                </a:solidFill>
                <a:prstDash val="solid"/>
                <a:round/>
                <a:headEnd type="none" w="med" len="med"/>
                <a:tailEnd type="none" w="med" len="med"/>
              </a:ln>
              <a:effectLst/>
            </p:spPr>
          </p:cxnSp>
        </p:grpSp>
      </p:grpSp>
      <p:grpSp>
        <p:nvGrpSpPr>
          <p:cNvPr id="22" name="Group 163"/>
          <p:cNvGrpSpPr/>
          <p:nvPr/>
        </p:nvGrpSpPr>
        <p:grpSpPr>
          <a:xfrm>
            <a:off x="1348191" y="1057093"/>
            <a:ext cx="6105525" cy="579054"/>
            <a:chOff x="828675" y="1576573"/>
            <a:chExt cx="6105525" cy="579054"/>
          </a:xfrm>
        </p:grpSpPr>
        <p:grpSp>
          <p:nvGrpSpPr>
            <p:cNvPr id="23" name="Group 320"/>
            <p:cNvGrpSpPr/>
            <p:nvPr/>
          </p:nvGrpSpPr>
          <p:grpSpPr>
            <a:xfrm>
              <a:off x="1783723" y="1576573"/>
              <a:ext cx="5150477" cy="539338"/>
              <a:chOff x="1783723" y="1576573"/>
              <a:chExt cx="5150477" cy="539338"/>
            </a:xfrm>
          </p:grpSpPr>
          <p:grpSp>
            <p:nvGrpSpPr>
              <p:cNvPr id="24" name="Group 220"/>
              <p:cNvGrpSpPr/>
              <p:nvPr/>
            </p:nvGrpSpPr>
            <p:grpSpPr>
              <a:xfrm>
                <a:off x="3088232" y="1576573"/>
                <a:ext cx="3845968" cy="311637"/>
                <a:chOff x="3088232" y="1576573"/>
                <a:chExt cx="3845968" cy="311637"/>
              </a:xfrm>
            </p:grpSpPr>
            <p:sp>
              <p:nvSpPr>
                <p:cNvPr id="29" name="TextBox 28"/>
                <p:cNvSpPr txBox="1"/>
                <p:nvPr/>
              </p:nvSpPr>
              <p:spPr>
                <a:xfrm>
                  <a:off x="3158702" y="1578504"/>
                  <a:ext cx="3775498" cy="307777"/>
                </a:xfrm>
                <a:prstGeom prst="rect">
                  <a:avLst/>
                </a:prstGeom>
                <a:noFill/>
              </p:spPr>
              <p:txBody>
                <a:bodyPr wrap="square" rtlCol="0">
                  <a:spAutoFit/>
                </a:bodyPr>
                <a:lstStyle/>
                <a:p>
                  <a:r>
                    <a:rPr lang="en-US" sz="1400" b="1" dirty="0" smtClean="0">
                      <a:solidFill>
                        <a:srgbClr val="000090"/>
                      </a:solidFill>
                    </a:rPr>
                    <a:t>First-strand synthesis with normal dNTPs</a:t>
                  </a:r>
                  <a:endParaRPr lang="en-US" sz="1400" b="1" dirty="0">
                    <a:solidFill>
                      <a:srgbClr val="000090"/>
                    </a:solidFill>
                  </a:endParaRPr>
                </a:p>
              </p:txBody>
            </p:sp>
            <p:cxnSp>
              <p:nvCxnSpPr>
                <p:cNvPr id="31" name="Straight Arrow Connector 30"/>
                <p:cNvCxnSpPr>
                  <a:cxnSpLocks noChangeAspect="1"/>
                </p:cNvCxnSpPr>
                <p:nvPr/>
              </p:nvCxnSpPr>
              <p:spPr bwMode="auto">
                <a:xfrm rot="5400000">
                  <a:off x="2933326" y="1731479"/>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25" name="Group 223"/>
              <p:cNvGrpSpPr/>
              <p:nvPr/>
            </p:nvGrpSpPr>
            <p:grpSpPr>
              <a:xfrm>
                <a:off x="1783723" y="1955800"/>
                <a:ext cx="2633472" cy="160111"/>
                <a:chOff x="1783723" y="1955800"/>
                <a:chExt cx="2633472" cy="160111"/>
              </a:xfrm>
            </p:grpSpPr>
            <p:cxnSp>
              <p:nvCxnSpPr>
                <p:cNvPr id="15" name="Straight Connector 14"/>
                <p:cNvCxnSpPr/>
                <p:nvPr/>
              </p:nvCxnSpPr>
              <p:spPr bwMode="auto">
                <a:xfrm>
                  <a:off x="1783723" y="2114323"/>
                  <a:ext cx="2633472" cy="1588"/>
                </a:xfrm>
                <a:prstGeom prst="line">
                  <a:avLst/>
                </a:prstGeom>
                <a:solidFill>
                  <a:schemeClr val="accent1"/>
                </a:solidFill>
                <a:ln w="28575" cap="flat" cmpd="sng" algn="ctr">
                  <a:solidFill>
                    <a:srgbClr val="008000"/>
                  </a:solidFill>
                  <a:prstDash val="solid"/>
                  <a:round/>
                  <a:headEnd type="none" w="med" len="med"/>
                  <a:tailEnd type="none" w="med" len="med"/>
                </a:ln>
                <a:effectLst/>
              </p:spPr>
            </p:cxnSp>
            <p:cxnSp>
              <p:nvCxnSpPr>
                <p:cNvPr id="14" name="Straight Connector 13"/>
                <p:cNvCxnSpPr/>
                <p:nvPr/>
              </p:nvCxnSpPr>
              <p:spPr bwMode="auto">
                <a:xfrm>
                  <a:off x="1942991" y="2021999"/>
                  <a:ext cx="2314937" cy="1588"/>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110" name="Rectangle 109"/>
                <p:cNvSpPr/>
                <p:nvPr/>
              </p:nvSpPr>
              <p:spPr bwMode="auto">
                <a:xfrm>
                  <a:off x="3009900" y="1955800"/>
                  <a:ext cx="152400" cy="889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grpSp>
        </p:grpSp>
        <p:sp>
          <p:nvSpPr>
            <p:cNvPr id="160" name="TextBox 159"/>
            <p:cNvSpPr txBox="1"/>
            <p:nvPr/>
          </p:nvSpPr>
          <p:spPr>
            <a:xfrm>
              <a:off x="828675" y="1847850"/>
              <a:ext cx="1028700" cy="307777"/>
            </a:xfrm>
            <a:prstGeom prst="rect">
              <a:avLst/>
            </a:prstGeom>
            <a:noFill/>
          </p:spPr>
          <p:txBody>
            <a:bodyPr wrap="square" rtlCol="0">
              <a:spAutoFit/>
            </a:bodyPr>
            <a:lstStyle/>
            <a:p>
              <a:pPr algn="r"/>
              <a:r>
                <a:rPr lang="en-US" sz="1400" b="1" dirty="0" smtClean="0">
                  <a:solidFill>
                    <a:srgbClr val="000090"/>
                  </a:solidFill>
                </a:rPr>
                <a:t>cDNA</a:t>
              </a:r>
              <a:endParaRPr lang="en-US" sz="1400" b="1" dirty="0">
                <a:solidFill>
                  <a:srgbClr val="000090"/>
                </a:solidFill>
              </a:endParaRPr>
            </a:p>
          </p:txBody>
        </p:sp>
      </p:grpSp>
      <p:sp>
        <p:nvSpPr>
          <p:cNvPr id="146" name="TextBox 145"/>
          <p:cNvSpPr txBox="1"/>
          <p:nvPr/>
        </p:nvSpPr>
        <p:spPr>
          <a:xfrm>
            <a:off x="0" y="6492993"/>
            <a:ext cx="4055918" cy="338554"/>
          </a:xfrm>
          <a:prstGeom prst="rect">
            <a:avLst/>
          </a:prstGeom>
          <a:noFill/>
        </p:spPr>
        <p:txBody>
          <a:bodyPr wrap="none" rtlCol="0">
            <a:spAutoFit/>
          </a:bodyPr>
          <a:lstStyle/>
          <a:p>
            <a:r>
              <a:rPr lang="en-US" sz="1600" dirty="0" smtClean="0"/>
              <a:t>Slide courtesy of Joshua Levin, Broad Institute.</a:t>
            </a:r>
            <a:endParaRPr lang="en-US" sz="1600" dirty="0"/>
          </a:p>
        </p:txBody>
      </p:sp>
    </p:spTree>
    <p:extLst>
      <p:ext uri="{BB962C8B-B14F-4D97-AF65-F5344CB8AC3E}">
        <p14:creationId xmlns:p14="http://schemas.microsoft.com/office/powerpoint/2010/main" val="35272270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43313" y="459141"/>
            <a:ext cx="5428139" cy="461665"/>
          </a:xfrm>
          <a:prstGeom prst="rect">
            <a:avLst/>
          </a:prstGeom>
          <a:noFill/>
        </p:spPr>
        <p:txBody>
          <a:bodyPr wrap="none" rtlCol="0">
            <a:spAutoFit/>
          </a:bodyPr>
          <a:lstStyle/>
          <a:p>
            <a:r>
              <a:rPr lang="en-US" sz="2400" b="1" dirty="0" smtClean="0"/>
              <a:t>Overlapping UTRs from Opposite Strands</a:t>
            </a:r>
            <a:endParaRPr lang="en-US" sz="2400" b="1" dirty="0"/>
          </a:p>
        </p:txBody>
      </p:sp>
      <p:pic>
        <p:nvPicPr>
          <p:cNvPr id="6" name="Picture 5"/>
          <p:cNvPicPr>
            <a:picLocks noChangeAspect="1"/>
          </p:cNvPicPr>
          <p:nvPr/>
        </p:nvPicPr>
        <p:blipFill>
          <a:blip r:embed="rId3"/>
          <a:stretch>
            <a:fillRect/>
          </a:stretch>
        </p:blipFill>
        <p:spPr>
          <a:xfrm>
            <a:off x="7440056" y="353306"/>
            <a:ext cx="1067904" cy="854323"/>
          </a:xfrm>
          <a:prstGeom prst="rect">
            <a:avLst/>
          </a:prstGeom>
        </p:spPr>
      </p:pic>
      <p:sp>
        <p:nvSpPr>
          <p:cNvPr id="8" name="TextBox 7"/>
          <p:cNvSpPr txBox="1"/>
          <p:nvPr/>
        </p:nvSpPr>
        <p:spPr>
          <a:xfrm>
            <a:off x="6767123" y="1239235"/>
            <a:ext cx="2253617" cy="523220"/>
          </a:xfrm>
          <a:prstGeom prst="rect">
            <a:avLst/>
          </a:prstGeom>
          <a:noFill/>
        </p:spPr>
        <p:txBody>
          <a:bodyPr wrap="none" rtlCol="0">
            <a:spAutoFit/>
          </a:bodyPr>
          <a:lstStyle/>
          <a:p>
            <a:pPr algn="ctr"/>
            <a:r>
              <a:rPr lang="en-US" sz="1400" i="1" dirty="0" err="1" smtClean="0"/>
              <a:t>Schizosacharomyces</a:t>
            </a:r>
            <a:r>
              <a:rPr lang="en-US" sz="1400" i="1" dirty="0" smtClean="0"/>
              <a:t> </a:t>
            </a:r>
            <a:r>
              <a:rPr lang="en-US" sz="1400" i="1" dirty="0" err="1" smtClean="0"/>
              <a:t>pombe</a:t>
            </a:r>
            <a:endParaRPr lang="en-US" sz="1400" i="1" dirty="0" smtClean="0"/>
          </a:p>
          <a:p>
            <a:pPr algn="ctr"/>
            <a:r>
              <a:rPr lang="en-US" sz="1400" dirty="0" smtClean="0"/>
              <a:t>(fission yeast)</a:t>
            </a:r>
            <a:endParaRPr lang="en-US" sz="1400" dirty="0"/>
          </a:p>
        </p:txBody>
      </p:sp>
      <p:grpSp>
        <p:nvGrpSpPr>
          <p:cNvPr id="10" name="Group 9"/>
          <p:cNvGrpSpPr/>
          <p:nvPr/>
        </p:nvGrpSpPr>
        <p:grpSpPr>
          <a:xfrm>
            <a:off x="368300" y="2007220"/>
            <a:ext cx="8394700" cy="3783560"/>
            <a:chOff x="368300" y="2007220"/>
            <a:chExt cx="8394700" cy="3783560"/>
          </a:xfrm>
        </p:grpSpPr>
        <p:pic>
          <p:nvPicPr>
            <p:cNvPr id="7" name="Picture 6" descr="Screen Shot 2012-09-17 at 3.01.1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300" y="2120480"/>
              <a:ext cx="8394700" cy="3670300"/>
            </a:xfrm>
            <a:prstGeom prst="rect">
              <a:avLst/>
            </a:prstGeom>
          </p:spPr>
        </p:pic>
        <p:sp>
          <p:nvSpPr>
            <p:cNvPr id="9" name="Rectangle 8"/>
            <p:cNvSpPr/>
            <p:nvPr/>
          </p:nvSpPr>
          <p:spPr>
            <a:xfrm>
              <a:off x="368300" y="2007220"/>
              <a:ext cx="731645" cy="65773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1" name="Straight Arrow Connector 10"/>
          <p:cNvCxnSpPr/>
          <p:nvPr/>
        </p:nvCxnSpPr>
        <p:spPr>
          <a:xfrm flipH="1">
            <a:off x="3986582" y="4880230"/>
            <a:ext cx="3633785"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852173" y="4639624"/>
            <a:ext cx="1287700"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3912020"/>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Antisense-dominated Transcription</a:t>
            </a:r>
            <a:endParaRPr lang="en-US" dirty="0"/>
          </a:p>
        </p:txBody>
      </p:sp>
      <p:pic>
        <p:nvPicPr>
          <p:cNvPr id="5" name="Picture 4" descr="Screen shot 2011-11-09 at 12.42.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83878"/>
            <a:ext cx="9144000" cy="5094659"/>
          </a:xfrm>
          <a:prstGeom prst="rect">
            <a:avLst/>
          </a:prstGeom>
        </p:spPr>
      </p:pic>
      <p:pic>
        <p:nvPicPr>
          <p:cNvPr id="4" name="Picture 3"/>
          <p:cNvPicPr>
            <a:picLocks noChangeAspect="1"/>
          </p:cNvPicPr>
          <p:nvPr/>
        </p:nvPicPr>
        <p:blipFill>
          <a:blip r:embed="rId4"/>
          <a:stretch>
            <a:fillRect/>
          </a:stretch>
        </p:blipFill>
        <p:spPr>
          <a:xfrm>
            <a:off x="7982281" y="5851375"/>
            <a:ext cx="1067904" cy="854323"/>
          </a:xfrm>
          <a:prstGeom prst="rect">
            <a:avLst/>
          </a:prstGeom>
        </p:spPr>
      </p:pic>
      <p:sp>
        <p:nvSpPr>
          <p:cNvPr id="7" name="Rectangle 6"/>
          <p:cNvSpPr/>
          <p:nvPr/>
        </p:nvSpPr>
        <p:spPr>
          <a:xfrm>
            <a:off x="3333911" y="4198595"/>
            <a:ext cx="2346085" cy="8114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5838754" y="4909142"/>
            <a:ext cx="2681240"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3845463" y="4907672"/>
            <a:ext cx="1651778"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2222607" y="4904732"/>
            <a:ext cx="1310265"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1970727" y="2163982"/>
            <a:ext cx="1562145" cy="0"/>
          </a:xfrm>
          <a:prstGeom prst="straightConnector1">
            <a:avLst/>
          </a:prstGeom>
          <a:ln w="38100">
            <a:solidFill>
              <a:schemeClr val="accent2">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5679997" y="2163982"/>
            <a:ext cx="3006803" cy="0"/>
          </a:xfrm>
          <a:prstGeom prst="straightConnector1">
            <a:avLst/>
          </a:prstGeom>
          <a:ln w="38100">
            <a:solidFill>
              <a:schemeClr val="accent2">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774903" y="2316382"/>
            <a:ext cx="1722338" cy="0"/>
          </a:xfrm>
          <a:prstGeom prst="straightConnector1">
            <a:avLst/>
          </a:prstGeom>
          <a:ln w="38100">
            <a:solidFill>
              <a:schemeClr val="accent2">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6901523"/>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286" y="-181696"/>
            <a:ext cx="8229600" cy="1143000"/>
          </a:xfrm>
        </p:spPr>
        <p:txBody>
          <a:bodyPr/>
          <a:lstStyle/>
          <a:p>
            <a:r>
              <a:rPr lang="en-US" dirty="0" smtClean="0"/>
              <a:t>Trinity output: A multi-</a:t>
            </a:r>
            <a:r>
              <a:rPr lang="en-US" dirty="0" err="1" smtClean="0"/>
              <a:t>fasta</a:t>
            </a:r>
            <a:r>
              <a:rPr lang="en-US" dirty="0" smtClean="0"/>
              <a:t> file</a:t>
            </a:r>
            <a:endParaRPr lang="en-US" dirty="0"/>
          </a:p>
        </p:txBody>
      </p:sp>
      <p:pic>
        <p:nvPicPr>
          <p:cNvPr id="4" name="Picture 3" descr="Screen Shot 2012-10-21 at 8.10.4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492" y="813788"/>
            <a:ext cx="5603957" cy="5834708"/>
          </a:xfrm>
          <a:prstGeom prst="rect">
            <a:avLst/>
          </a:prstGeom>
        </p:spPr>
      </p:pic>
    </p:spTree>
    <p:extLst>
      <p:ext uri="{BB962C8B-B14F-4D97-AF65-F5344CB8AC3E}">
        <p14:creationId xmlns:p14="http://schemas.microsoft.com/office/powerpoint/2010/main" val="3829801393"/>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3-09-08 at 7.51.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877300" cy="2095500"/>
          </a:xfrm>
          <a:prstGeom prst="rect">
            <a:avLst/>
          </a:prstGeom>
        </p:spPr>
      </p:pic>
      <p:pic>
        <p:nvPicPr>
          <p:cNvPr id="6" name="Picture 5" descr="Screen Shot 2013-09-08 at 7.51.5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714" y="2680403"/>
            <a:ext cx="5046494" cy="3287353"/>
          </a:xfrm>
          <a:prstGeom prst="rect">
            <a:avLst/>
          </a:prstGeom>
        </p:spPr>
      </p:pic>
      <p:pic>
        <p:nvPicPr>
          <p:cNvPr id="9" name="Picture 8" descr="Screen Shot 2013-09-08 at 7.58.3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9409" y="2580127"/>
            <a:ext cx="3900336" cy="3554737"/>
          </a:xfrm>
          <a:prstGeom prst="rect">
            <a:avLst/>
          </a:prstGeom>
        </p:spPr>
      </p:pic>
      <p:sp>
        <p:nvSpPr>
          <p:cNvPr id="11" name="Rectangle 10"/>
          <p:cNvSpPr/>
          <p:nvPr/>
        </p:nvSpPr>
        <p:spPr>
          <a:xfrm>
            <a:off x="4110414" y="2580127"/>
            <a:ext cx="1236466" cy="4446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5577327"/>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837" y="903463"/>
            <a:ext cx="8250977" cy="523220"/>
          </a:xfrm>
          <a:prstGeom prst="rect">
            <a:avLst/>
          </a:prstGeom>
          <a:noFill/>
        </p:spPr>
        <p:txBody>
          <a:bodyPr wrap="none" rtlCol="0">
            <a:spAutoFit/>
          </a:bodyPr>
          <a:lstStyle/>
          <a:p>
            <a:r>
              <a:rPr lang="en-US" sz="2800" b="1" dirty="0" smtClean="0"/>
              <a:t>Evaluating the quality of your </a:t>
            </a:r>
            <a:r>
              <a:rPr lang="en-US" sz="2800" b="1" u="sng" dirty="0" err="1" smtClean="0"/>
              <a:t>transcriptome</a:t>
            </a:r>
            <a:r>
              <a:rPr lang="en-US" sz="2800" b="1" dirty="0" smtClean="0"/>
              <a:t> assembly</a:t>
            </a:r>
            <a:endParaRPr lang="en-US" sz="2800" b="1" dirty="0"/>
          </a:p>
        </p:txBody>
      </p:sp>
      <p:sp>
        <p:nvSpPr>
          <p:cNvPr id="5" name="TextBox 4"/>
          <p:cNvSpPr txBox="1"/>
          <p:nvPr/>
        </p:nvSpPr>
        <p:spPr>
          <a:xfrm>
            <a:off x="1226656" y="2282603"/>
            <a:ext cx="6301725" cy="1569660"/>
          </a:xfrm>
          <a:prstGeom prst="rect">
            <a:avLst/>
          </a:prstGeom>
          <a:noFill/>
        </p:spPr>
        <p:txBody>
          <a:bodyPr wrap="none" rtlCol="0">
            <a:spAutoFit/>
          </a:bodyPr>
          <a:lstStyle/>
          <a:p>
            <a:pPr marL="285750" indent="-285750">
              <a:buFont typeface="Arial"/>
              <a:buChar char="•"/>
            </a:pPr>
            <a:r>
              <a:rPr lang="en-US" sz="2400" dirty="0" smtClean="0"/>
              <a:t>Read representation by assembly</a:t>
            </a:r>
          </a:p>
          <a:p>
            <a:pPr marL="285750" indent="-285750">
              <a:buFont typeface="Arial"/>
              <a:buChar char="•"/>
            </a:pPr>
            <a:r>
              <a:rPr lang="en-US" sz="2400" dirty="0" smtClean="0"/>
              <a:t>Full-length transcript reconstruction</a:t>
            </a:r>
          </a:p>
          <a:p>
            <a:pPr marL="285750" indent="-285750">
              <a:buFont typeface="Arial"/>
              <a:buChar char="•"/>
            </a:pPr>
            <a:r>
              <a:rPr lang="en-US" sz="2400" dirty="0" err="1" smtClean="0"/>
              <a:t>Contig</a:t>
            </a:r>
            <a:r>
              <a:rPr lang="en-US" sz="2400" dirty="0" smtClean="0"/>
              <a:t> N50 leveraging expression data (ExN50)</a:t>
            </a:r>
          </a:p>
          <a:p>
            <a:pPr marL="285750" indent="-285750">
              <a:buFont typeface="Arial"/>
              <a:buChar char="•"/>
            </a:pPr>
            <a:r>
              <a:rPr lang="en-US" sz="2400" dirty="0" smtClean="0"/>
              <a:t>Detonate</a:t>
            </a:r>
            <a:endParaRPr lang="en-US" sz="2400" dirty="0"/>
          </a:p>
        </p:txBody>
      </p:sp>
    </p:spTree>
    <p:extLst>
      <p:ext uri="{BB962C8B-B14F-4D97-AF65-F5344CB8AC3E}">
        <p14:creationId xmlns:p14="http://schemas.microsoft.com/office/powerpoint/2010/main" val="357240962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smtClean="0">
                <a:solidFill>
                  <a:srgbClr val="000000"/>
                </a:solidFill>
                <a:latin typeface="Calibri" pitchFamily="34" charset="0"/>
              </a:rPr>
              <a:t>Generating RNA-Seq:  </a:t>
            </a:r>
            <a:r>
              <a:rPr lang="en-US" sz="3600" b="1" i="1" dirty="0" smtClean="0">
                <a:solidFill>
                  <a:srgbClr val="000000"/>
                </a:solidFill>
                <a:latin typeface="Calibri" pitchFamily="34" charset="0"/>
              </a:rPr>
              <a:t>How to Choose?</a:t>
            </a:r>
            <a:endParaRPr lang="en-US" sz="3600" b="1" i="1" dirty="0">
              <a:solidFill>
                <a:srgbClr val="000000"/>
              </a:solidFill>
              <a:latin typeface="Calibri" pitchFamily="34" charset="0"/>
            </a:endParaRP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301496" y="2443784"/>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smtClean="0">
                  <a:solidFill>
                    <a:srgbClr val="000000"/>
                  </a:solidFill>
                  <a:latin typeface="Calibri" pitchFamily="34" charset="0"/>
                </a:rPr>
                <a:t>Illumina</a:t>
              </a:r>
              <a:endParaRPr lang="en-US" b="1" dirty="0">
                <a:solidFill>
                  <a:srgbClr val="000000"/>
                </a:solidFill>
                <a:latin typeface="Calibri" pitchFamily="34" charset="0"/>
              </a:endParaRPr>
            </a:p>
          </p:txBody>
        </p:sp>
      </p:grpSp>
      <p:grpSp>
        <p:nvGrpSpPr>
          <p:cNvPr id="3" name="Group 27"/>
          <p:cNvGrpSpPr/>
          <p:nvPr/>
        </p:nvGrpSpPr>
        <p:grpSpPr>
          <a:xfrm>
            <a:off x="2690099" y="2443784"/>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smtClean="0">
                  <a:solidFill>
                    <a:srgbClr val="000000"/>
                  </a:solidFill>
                  <a:latin typeface="Calibri" pitchFamily="34" charset="0"/>
                </a:rPr>
                <a:t>454</a:t>
              </a:r>
              <a:endParaRPr lang="en-US" b="1" dirty="0">
                <a:solidFill>
                  <a:srgbClr val="000000"/>
                </a:solidFill>
                <a:latin typeface="Calibri" pitchFamily="34" charset="0"/>
              </a:endParaRPr>
            </a:p>
          </p:txBody>
        </p:sp>
      </p:grpSp>
      <p:grpSp>
        <p:nvGrpSpPr>
          <p:cNvPr id="4" name="Group 28"/>
          <p:cNvGrpSpPr/>
          <p:nvPr/>
        </p:nvGrpSpPr>
        <p:grpSpPr>
          <a:xfrm>
            <a:off x="5229998" y="2443784"/>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smtClean="0">
                  <a:solidFill>
                    <a:srgbClr val="000000"/>
                  </a:solidFill>
                  <a:latin typeface="Calibri" pitchFamily="34" charset="0"/>
                </a:rPr>
                <a:t>SOLiD</a:t>
              </a:r>
              <a:endParaRPr lang="en-US" b="1" dirty="0">
                <a:solidFill>
                  <a:srgbClr val="000000"/>
                </a:solidFill>
                <a:latin typeface="Calibri" pitchFamily="34" charset="0"/>
              </a:endParaRPr>
            </a:p>
          </p:txBody>
        </p:sp>
      </p:grpSp>
      <p:grpSp>
        <p:nvGrpSpPr>
          <p:cNvPr id="5" name="Group 29"/>
          <p:cNvGrpSpPr/>
          <p:nvPr/>
        </p:nvGrpSpPr>
        <p:grpSpPr>
          <a:xfrm>
            <a:off x="7484491" y="2443784"/>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smtClean="0">
                  <a:solidFill>
                    <a:srgbClr val="000000"/>
                  </a:solidFill>
                  <a:latin typeface="Calibri" pitchFamily="34" charset="0"/>
                </a:rPr>
                <a:t>Helicos</a:t>
              </a:r>
              <a:endParaRPr lang="en-US" b="1" dirty="0">
                <a:solidFill>
                  <a:srgbClr val="000000"/>
                </a:solidFill>
                <a:latin typeface="Calibri" pitchFamily="34" charset="0"/>
              </a:endParaRPr>
            </a:p>
          </p:txBody>
        </p:sp>
      </p:grpSp>
      <p:grpSp>
        <p:nvGrpSpPr>
          <p:cNvPr id="9" name="Group 8"/>
          <p:cNvGrpSpPr/>
          <p:nvPr/>
        </p:nvGrpSpPr>
        <p:grpSpPr>
          <a:xfrm>
            <a:off x="3052422" y="4460227"/>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smtClean="0">
                  <a:solidFill>
                    <a:srgbClr val="000000"/>
                  </a:solidFill>
                  <a:latin typeface="Calibri" pitchFamily="34" charset="0"/>
                </a:rPr>
                <a:t>Pacific Biosciences</a:t>
              </a:r>
              <a:endParaRPr lang="en-US" b="1" dirty="0">
                <a:solidFill>
                  <a:srgbClr val="000000"/>
                </a:solidFill>
                <a:latin typeface="Calibri" pitchFamily="34" charset="0"/>
              </a:endParaRPr>
            </a:p>
          </p:txBody>
        </p:sp>
      </p:grpSp>
      <p:grpSp>
        <p:nvGrpSpPr>
          <p:cNvPr id="10" name="Group 9"/>
          <p:cNvGrpSpPr/>
          <p:nvPr/>
        </p:nvGrpSpPr>
        <p:grpSpPr>
          <a:xfrm>
            <a:off x="301496" y="4460227"/>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smtClean="0">
                  <a:solidFill>
                    <a:srgbClr val="000000"/>
                  </a:solidFill>
                  <a:latin typeface="Calibri" pitchFamily="34" charset="0"/>
                </a:rPr>
                <a:t>Ion Torrent</a:t>
              </a:r>
              <a:endParaRPr lang="en-US" b="1" dirty="0">
                <a:solidFill>
                  <a:srgbClr val="000000"/>
                </a:solidFill>
                <a:latin typeface="Calibri" pitchFamily="34" charset="0"/>
              </a:endParaRPr>
            </a:p>
          </p:txBody>
        </p:sp>
      </p:grpSp>
      <p:grpSp>
        <p:nvGrpSpPr>
          <p:cNvPr id="11" name="Group 10"/>
          <p:cNvGrpSpPr/>
          <p:nvPr/>
        </p:nvGrpSpPr>
        <p:grpSpPr>
          <a:xfrm>
            <a:off x="6325830" y="4460227"/>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smtClean="0">
                  <a:solidFill>
                    <a:srgbClr val="000000"/>
                  </a:solidFill>
                  <a:latin typeface="Calibri" pitchFamily="34" charset="0"/>
                </a:rPr>
                <a:t>Oxford Nanopore</a:t>
              </a:r>
              <a:endParaRPr lang="en-US" b="1" dirty="0">
                <a:solidFill>
                  <a:srgbClr val="000000"/>
                </a:solidFill>
                <a:latin typeface="Calibri" pitchFamily="34" charset="0"/>
              </a:endParaRPr>
            </a:p>
          </p:txBody>
        </p:sp>
      </p:grpSp>
      <p:sp>
        <p:nvSpPr>
          <p:cNvPr id="7" name="TextBox 6"/>
          <p:cNvSpPr txBox="1"/>
          <p:nvPr/>
        </p:nvSpPr>
        <p:spPr>
          <a:xfrm>
            <a:off x="2338113" y="1212247"/>
            <a:ext cx="4533212" cy="461665"/>
          </a:xfrm>
          <a:prstGeom prst="rect">
            <a:avLst/>
          </a:prstGeom>
          <a:noFill/>
        </p:spPr>
        <p:txBody>
          <a:bodyPr wrap="none" rtlCol="0">
            <a:spAutoFit/>
          </a:bodyPr>
          <a:lstStyle/>
          <a:p>
            <a:r>
              <a:rPr lang="en-US" sz="2400" dirty="0" smtClean="0"/>
              <a:t>Popular choices for RNA-</a:t>
            </a:r>
            <a:r>
              <a:rPr lang="en-US" sz="2400" dirty="0" err="1" smtClean="0"/>
              <a:t>Seq</a:t>
            </a:r>
            <a:r>
              <a:rPr lang="en-US" sz="2400" dirty="0" smtClean="0"/>
              <a:t> today</a:t>
            </a:r>
            <a:endParaRPr lang="en-US" sz="2400" dirty="0"/>
          </a:p>
        </p:txBody>
      </p:sp>
      <p:sp>
        <p:nvSpPr>
          <p:cNvPr id="8" name="Rectangle 7"/>
          <p:cNvSpPr/>
          <p:nvPr/>
        </p:nvSpPr>
        <p:spPr>
          <a:xfrm>
            <a:off x="2632375" y="1933661"/>
            <a:ext cx="6293206" cy="2453165"/>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154876" y="1889786"/>
            <a:ext cx="2183238" cy="646331"/>
          </a:xfrm>
          <a:prstGeom prst="rect">
            <a:avLst/>
          </a:prstGeom>
          <a:noFill/>
        </p:spPr>
        <p:txBody>
          <a:bodyPr wrap="square" rtlCol="0">
            <a:spAutoFit/>
          </a:bodyPr>
          <a:lstStyle/>
          <a:p>
            <a:pPr algn="ctr"/>
            <a:r>
              <a:rPr lang="en-US" dirty="0" smtClean="0"/>
              <a:t>[Current RNA-</a:t>
            </a:r>
            <a:r>
              <a:rPr lang="en-US" dirty="0" err="1" smtClean="0"/>
              <a:t>Seq</a:t>
            </a:r>
            <a:r>
              <a:rPr lang="en-US" dirty="0" smtClean="0"/>
              <a:t> workhorse]</a:t>
            </a:r>
            <a:endParaRPr lang="en-US" dirty="0"/>
          </a:p>
        </p:txBody>
      </p:sp>
      <p:sp>
        <p:nvSpPr>
          <p:cNvPr id="28" name="TextBox 27"/>
          <p:cNvSpPr txBox="1"/>
          <p:nvPr/>
        </p:nvSpPr>
        <p:spPr>
          <a:xfrm>
            <a:off x="3023560" y="4029113"/>
            <a:ext cx="3051996" cy="646331"/>
          </a:xfrm>
          <a:prstGeom prst="rect">
            <a:avLst/>
          </a:prstGeom>
          <a:solidFill>
            <a:srgbClr val="FFFFFF"/>
          </a:solidFill>
        </p:spPr>
        <p:txBody>
          <a:bodyPr wrap="square" rtlCol="0">
            <a:spAutoFit/>
          </a:bodyPr>
          <a:lstStyle/>
          <a:p>
            <a:pPr algn="ctr"/>
            <a:r>
              <a:rPr lang="en-US" dirty="0" smtClean="0"/>
              <a:t>[</a:t>
            </a:r>
            <a:r>
              <a:rPr lang="en-US" dirty="0"/>
              <a:t>F</a:t>
            </a:r>
            <a:r>
              <a:rPr lang="en-US" dirty="0" smtClean="0"/>
              <a:t>ull-length single</a:t>
            </a:r>
            <a:br>
              <a:rPr lang="en-US" dirty="0" smtClean="0"/>
            </a:br>
            <a:r>
              <a:rPr lang="en-US" dirty="0" smtClean="0"/>
              <a:t> molecule sequencing]</a:t>
            </a:r>
            <a:endParaRPr lang="en-US" dirty="0"/>
          </a:p>
        </p:txBody>
      </p:sp>
      <p:sp>
        <p:nvSpPr>
          <p:cNvPr id="13" name="TextBox 12"/>
          <p:cNvSpPr txBox="1"/>
          <p:nvPr/>
        </p:nvSpPr>
        <p:spPr>
          <a:xfrm>
            <a:off x="6299672" y="3521727"/>
            <a:ext cx="2814448" cy="923330"/>
          </a:xfrm>
          <a:prstGeom prst="rect">
            <a:avLst/>
          </a:prstGeom>
          <a:solidFill>
            <a:srgbClr val="FFFFFF"/>
          </a:solidFill>
        </p:spPr>
        <p:txBody>
          <a:bodyPr wrap="square" rtlCol="0">
            <a:spAutoFit/>
          </a:bodyPr>
          <a:lstStyle/>
          <a:p>
            <a:r>
              <a:rPr lang="en-US" dirty="0" smtClean="0"/>
              <a:t>[</a:t>
            </a:r>
            <a:r>
              <a:rPr lang="en-US" dirty="0"/>
              <a:t>N</a:t>
            </a:r>
            <a:r>
              <a:rPr lang="en-US" dirty="0" smtClean="0"/>
              <a:t>ewly emerging technology for full-length single molecule sequencing]</a:t>
            </a:r>
            <a:endParaRPr lang="en-US" dirty="0"/>
          </a:p>
        </p:txBody>
      </p:sp>
      <p:sp>
        <p:nvSpPr>
          <p:cNvPr id="14" name="Rectangle 13"/>
          <p:cNvSpPr/>
          <p:nvPr/>
        </p:nvSpPr>
        <p:spPr>
          <a:xfrm>
            <a:off x="0" y="1673912"/>
            <a:ext cx="2338114" cy="271291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047759" y="3968451"/>
            <a:ext cx="2913769" cy="271291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272777" y="3521727"/>
            <a:ext cx="2841342" cy="289911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1715644"/>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70614" y="468693"/>
            <a:ext cx="8250977" cy="523220"/>
          </a:xfrm>
          <a:prstGeom prst="rect">
            <a:avLst/>
          </a:prstGeom>
          <a:noFill/>
        </p:spPr>
        <p:txBody>
          <a:bodyPr wrap="none" rtlCol="0">
            <a:spAutoFit/>
          </a:bodyPr>
          <a:lstStyle/>
          <a:p>
            <a:r>
              <a:rPr lang="en-US" sz="2800" b="1" dirty="0" smtClean="0"/>
              <a:t>Evaluating the quality of your </a:t>
            </a:r>
            <a:r>
              <a:rPr lang="en-US" sz="2800" b="1" dirty="0" err="1" smtClean="0"/>
              <a:t>transcriptome</a:t>
            </a:r>
            <a:r>
              <a:rPr lang="en-US" sz="2800" b="1" dirty="0" smtClean="0"/>
              <a:t> assembly</a:t>
            </a:r>
            <a:endParaRPr lang="en-US" sz="2800" b="1" dirty="0"/>
          </a:p>
        </p:txBody>
      </p:sp>
      <p:sp>
        <p:nvSpPr>
          <p:cNvPr id="5" name="TextBox 4"/>
          <p:cNvSpPr txBox="1"/>
          <p:nvPr/>
        </p:nvSpPr>
        <p:spPr>
          <a:xfrm>
            <a:off x="2366725" y="1256789"/>
            <a:ext cx="4500964" cy="461665"/>
          </a:xfrm>
          <a:prstGeom prst="rect">
            <a:avLst/>
          </a:prstGeom>
          <a:noFill/>
        </p:spPr>
        <p:txBody>
          <a:bodyPr wrap="none" rtlCol="0">
            <a:spAutoFit/>
          </a:bodyPr>
          <a:lstStyle/>
          <a:p>
            <a:r>
              <a:rPr lang="en-US" sz="2400" b="1" i="1" dirty="0" smtClean="0"/>
              <a:t>Read representation by assembly</a:t>
            </a:r>
          </a:p>
        </p:txBody>
      </p:sp>
      <p:sp>
        <p:nvSpPr>
          <p:cNvPr id="2" name="TextBox 1"/>
          <p:cNvSpPr txBox="1"/>
          <p:nvPr/>
        </p:nvSpPr>
        <p:spPr>
          <a:xfrm>
            <a:off x="1168930" y="1919236"/>
            <a:ext cx="7226983" cy="1015663"/>
          </a:xfrm>
          <a:prstGeom prst="rect">
            <a:avLst/>
          </a:prstGeom>
          <a:noFill/>
        </p:spPr>
        <p:txBody>
          <a:bodyPr wrap="none" rtlCol="0">
            <a:spAutoFit/>
          </a:bodyPr>
          <a:lstStyle/>
          <a:p>
            <a:r>
              <a:rPr lang="en-US" sz="2000" dirty="0" smtClean="0"/>
              <a:t>Align reads to the assembled transcripts using Bowtie.</a:t>
            </a:r>
          </a:p>
          <a:p>
            <a:r>
              <a:rPr lang="en-US" sz="2000" dirty="0" smtClean="0"/>
              <a:t>A typical ‘good’ assembly has ~80 % reads mapping to the assembly</a:t>
            </a:r>
          </a:p>
          <a:p>
            <a:r>
              <a:rPr lang="en-US" sz="2000" dirty="0"/>
              <a:t>a</a:t>
            </a:r>
            <a:r>
              <a:rPr lang="en-US" sz="2000" dirty="0" smtClean="0"/>
              <a:t>nd ~80% are properly paired.</a:t>
            </a:r>
            <a:endParaRPr lang="en-US" sz="2000" dirty="0"/>
          </a:p>
        </p:txBody>
      </p:sp>
      <p:cxnSp>
        <p:nvCxnSpPr>
          <p:cNvPr id="6" name="Straight Connector 5"/>
          <p:cNvCxnSpPr/>
          <p:nvPr/>
        </p:nvCxnSpPr>
        <p:spPr>
          <a:xfrm>
            <a:off x="808151" y="5473075"/>
            <a:ext cx="17461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966894" y="5299912"/>
            <a:ext cx="44736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1923399" y="5691285"/>
            <a:ext cx="482574" cy="1"/>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130017" y="4184206"/>
            <a:ext cx="1330487" cy="369332"/>
          </a:xfrm>
          <a:prstGeom prst="rect">
            <a:avLst/>
          </a:prstGeom>
          <a:noFill/>
        </p:spPr>
        <p:txBody>
          <a:bodyPr wrap="none" rtlCol="0">
            <a:spAutoFit/>
          </a:bodyPr>
          <a:lstStyle/>
          <a:p>
            <a:r>
              <a:rPr lang="en-US" dirty="0" smtClean="0"/>
              <a:t>Proper pairs</a:t>
            </a:r>
            <a:endParaRPr lang="en-US" dirty="0"/>
          </a:p>
        </p:txBody>
      </p:sp>
      <p:sp>
        <p:nvSpPr>
          <p:cNvPr id="13" name="Rectangle 12"/>
          <p:cNvSpPr/>
          <p:nvPr/>
        </p:nvSpPr>
        <p:spPr>
          <a:xfrm>
            <a:off x="490663" y="4679409"/>
            <a:ext cx="2511038" cy="132758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3630332" y="5048263"/>
            <a:ext cx="80006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630332" y="5647995"/>
            <a:ext cx="80006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3630332" y="4788519"/>
            <a:ext cx="44736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3958205" y="5843686"/>
            <a:ext cx="482574" cy="1"/>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3341706" y="4592829"/>
            <a:ext cx="1406175" cy="15296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Connector 19"/>
          <p:cNvCxnSpPr/>
          <p:nvPr/>
        </p:nvCxnSpPr>
        <p:spPr>
          <a:xfrm>
            <a:off x="5658794" y="5134843"/>
            <a:ext cx="80006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5658794" y="4875099"/>
            <a:ext cx="44736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5370168" y="4679409"/>
            <a:ext cx="1406175" cy="15296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Connector 25"/>
          <p:cNvCxnSpPr/>
          <p:nvPr/>
        </p:nvCxnSpPr>
        <p:spPr>
          <a:xfrm>
            <a:off x="7523697" y="5763435"/>
            <a:ext cx="80006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a:off x="7851570" y="5959126"/>
            <a:ext cx="482574" cy="1"/>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7235071" y="4708269"/>
            <a:ext cx="1406175" cy="15296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296708" y="3226655"/>
            <a:ext cx="1515860" cy="338554"/>
          </a:xfrm>
          <a:prstGeom prst="rect">
            <a:avLst/>
          </a:prstGeom>
          <a:noFill/>
        </p:spPr>
        <p:txBody>
          <a:bodyPr wrap="none" rtlCol="0">
            <a:spAutoFit/>
          </a:bodyPr>
          <a:lstStyle/>
          <a:p>
            <a:r>
              <a:rPr lang="en-US" sz="1600" dirty="0" smtClean="0"/>
              <a:t>Given read pair: </a:t>
            </a:r>
            <a:endParaRPr lang="en-US" sz="1600" dirty="0"/>
          </a:p>
        </p:txBody>
      </p:sp>
      <p:cxnSp>
        <p:nvCxnSpPr>
          <p:cNvPr id="31" name="Straight Arrow Connector 30"/>
          <p:cNvCxnSpPr/>
          <p:nvPr/>
        </p:nvCxnSpPr>
        <p:spPr>
          <a:xfrm>
            <a:off x="1925140" y="3420011"/>
            <a:ext cx="44736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a:off x="2568258" y="3420011"/>
            <a:ext cx="482574" cy="1"/>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3370568" y="3229582"/>
            <a:ext cx="5479885" cy="338554"/>
          </a:xfrm>
          <a:prstGeom prst="rect">
            <a:avLst/>
          </a:prstGeom>
          <a:noFill/>
        </p:spPr>
        <p:txBody>
          <a:bodyPr wrap="none" rtlCol="0">
            <a:spAutoFit/>
          </a:bodyPr>
          <a:lstStyle/>
          <a:p>
            <a:r>
              <a:rPr lang="en-US" sz="1600" dirty="0" smtClean="0"/>
              <a:t>Possible mapping contexts in the Trinity assembly are reported:</a:t>
            </a:r>
            <a:endParaRPr lang="en-US" sz="1600" dirty="0"/>
          </a:p>
        </p:txBody>
      </p:sp>
      <p:sp>
        <p:nvSpPr>
          <p:cNvPr id="34" name="TextBox 33"/>
          <p:cNvSpPr txBox="1"/>
          <p:nvPr/>
        </p:nvSpPr>
        <p:spPr>
          <a:xfrm>
            <a:off x="3296923" y="4126486"/>
            <a:ext cx="1575071" cy="369332"/>
          </a:xfrm>
          <a:prstGeom prst="rect">
            <a:avLst/>
          </a:prstGeom>
          <a:noFill/>
        </p:spPr>
        <p:txBody>
          <a:bodyPr wrap="none" rtlCol="0">
            <a:spAutoFit/>
          </a:bodyPr>
          <a:lstStyle/>
          <a:p>
            <a:r>
              <a:rPr lang="en-US" dirty="0" smtClean="0"/>
              <a:t>Improper pairs</a:t>
            </a:r>
            <a:endParaRPr lang="en-US" dirty="0"/>
          </a:p>
        </p:txBody>
      </p:sp>
      <p:sp>
        <p:nvSpPr>
          <p:cNvPr id="35" name="TextBox 34"/>
          <p:cNvSpPr txBox="1"/>
          <p:nvPr/>
        </p:nvSpPr>
        <p:spPr>
          <a:xfrm>
            <a:off x="5653166" y="4169776"/>
            <a:ext cx="992579" cy="369332"/>
          </a:xfrm>
          <a:prstGeom prst="rect">
            <a:avLst/>
          </a:prstGeom>
          <a:noFill/>
        </p:spPr>
        <p:txBody>
          <a:bodyPr wrap="none" rtlCol="0">
            <a:spAutoFit/>
          </a:bodyPr>
          <a:lstStyle/>
          <a:p>
            <a:r>
              <a:rPr lang="en-US" dirty="0" smtClean="0"/>
              <a:t>Left only</a:t>
            </a:r>
            <a:endParaRPr lang="en-US" dirty="0"/>
          </a:p>
        </p:txBody>
      </p:sp>
      <p:sp>
        <p:nvSpPr>
          <p:cNvPr id="36" name="TextBox 35"/>
          <p:cNvSpPr txBox="1"/>
          <p:nvPr/>
        </p:nvSpPr>
        <p:spPr>
          <a:xfrm>
            <a:off x="7362288" y="4180207"/>
            <a:ext cx="1122874" cy="369332"/>
          </a:xfrm>
          <a:prstGeom prst="rect">
            <a:avLst/>
          </a:prstGeom>
          <a:noFill/>
        </p:spPr>
        <p:txBody>
          <a:bodyPr wrap="none" rtlCol="0">
            <a:spAutoFit/>
          </a:bodyPr>
          <a:lstStyle/>
          <a:p>
            <a:r>
              <a:rPr lang="en-US" dirty="0" smtClean="0"/>
              <a:t>Right only</a:t>
            </a:r>
            <a:endParaRPr lang="en-US" dirty="0"/>
          </a:p>
        </p:txBody>
      </p:sp>
    </p:spTree>
    <p:extLst>
      <p:ext uri="{BB962C8B-B14F-4D97-AF65-F5344CB8AC3E}">
        <p14:creationId xmlns:p14="http://schemas.microsoft.com/office/powerpoint/2010/main" val="467946051"/>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92087" y="743803"/>
            <a:ext cx="4674401" cy="369332"/>
          </a:xfrm>
          <a:prstGeom prst="rect">
            <a:avLst/>
          </a:prstGeom>
          <a:noFill/>
        </p:spPr>
        <p:txBody>
          <a:bodyPr wrap="none" rtlCol="0">
            <a:spAutoFit/>
          </a:bodyPr>
          <a:lstStyle/>
          <a:p>
            <a:r>
              <a:rPr lang="en-US" dirty="0" smtClean="0"/>
              <a:t>%  </a:t>
            </a:r>
            <a:r>
              <a:rPr lang="en-US" dirty="0" err="1" smtClean="0"/>
              <a:t>samtools</a:t>
            </a:r>
            <a:r>
              <a:rPr lang="en-US" dirty="0" smtClean="0"/>
              <a:t> </a:t>
            </a:r>
            <a:r>
              <a:rPr lang="en-US" dirty="0" err="1" smtClean="0"/>
              <a:t>tview</a:t>
            </a:r>
            <a:r>
              <a:rPr lang="en-US" dirty="0" smtClean="0"/>
              <a:t>  </a:t>
            </a:r>
            <a:r>
              <a:rPr lang="en-US" dirty="0" err="1" smtClean="0"/>
              <a:t>alignments.bam</a:t>
            </a:r>
            <a:r>
              <a:rPr lang="en-US" dirty="0" smtClean="0"/>
              <a:t>  </a:t>
            </a:r>
            <a:r>
              <a:rPr lang="en-US" dirty="0" err="1" smtClean="0"/>
              <a:t>target.fasta</a:t>
            </a:r>
            <a:endParaRPr lang="en-US" dirty="0"/>
          </a:p>
        </p:txBody>
      </p:sp>
      <p:pic>
        <p:nvPicPr>
          <p:cNvPr id="5" name="Picture 4" descr="Screen Shot 2012-10-22 at 4.04.2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577" y="1279312"/>
            <a:ext cx="8329797" cy="5213567"/>
          </a:xfrm>
          <a:prstGeom prst="rect">
            <a:avLst/>
          </a:prstGeom>
        </p:spPr>
      </p:pic>
      <p:sp>
        <p:nvSpPr>
          <p:cNvPr id="3" name="TextBox 2"/>
          <p:cNvSpPr txBox="1"/>
          <p:nvPr/>
        </p:nvSpPr>
        <p:spPr>
          <a:xfrm>
            <a:off x="573270" y="273508"/>
            <a:ext cx="8216161" cy="461665"/>
          </a:xfrm>
          <a:prstGeom prst="rect">
            <a:avLst/>
          </a:prstGeom>
          <a:noFill/>
        </p:spPr>
        <p:txBody>
          <a:bodyPr wrap="none" rtlCol="0">
            <a:spAutoFit/>
          </a:bodyPr>
          <a:lstStyle/>
          <a:p>
            <a:r>
              <a:rPr lang="en-US" sz="2400" b="1" dirty="0" smtClean="0"/>
              <a:t>Assembled transcript </a:t>
            </a:r>
            <a:r>
              <a:rPr lang="en-US" sz="2400" b="1" dirty="0" err="1" smtClean="0"/>
              <a:t>contig</a:t>
            </a:r>
            <a:r>
              <a:rPr lang="en-US" sz="2400" b="1" dirty="0" smtClean="0"/>
              <a:t> is only as good as its read support.</a:t>
            </a:r>
            <a:endParaRPr lang="en-US" sz="2400" b="1" dirty="0"/>
          </a:p>
        </p:txBody>
      </p:sp>
    </p:spTree>
    <p:extLst>
      <p:ext uri="{BB962C8B-B14F-4D97-AF65-F5344CB8AC3E}">
        <p14:creationId xmlns:p14="http://schemas.microsoft.com/office/powerpoint/2010/main" val="2558226328"/>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6862"/>
            <a:ext cx="8229600" cy="1143000"/>
          </a:xfrm>
        </p:spPr>
        <p:txBody>
          <a:bodyPr/>
          <a:lstStyle/>
          <a:p>
            <a:r>
              <a:rPr lang="en-US" dirty="0" smtClean="0"/>
              <a:t>IGV</a:t>
            </a:r>
            <a:endParaRPr lang="en-US" dirty="0"/>
          </a:p>
        </p:txBody>
      </p:sp>
      <p:pic>
        <p:nvPicPr>
          <p:cNvPr id="4" name="Picture 3" descr="Screen Shot 2012-10-22 at 6.08.1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0672"/>
            <a:ext cx="9144000" cy="5582093"/>
          </a:xfrm>
          <a:prstGeom prst="rect">
            <a:avLst/>
          </a:prstGeom>
        </p:spPr>
      </p:pic>
    </p:spTree>
    <p:extLst>
      <p:ext uri="{BB962C8B-B14F-4D97-AF65-F5344CB8AC3E}">
        <p14:creationId xmlns:p14="http://schemas.microsoft.com/office/powerpoint/2010/main" val="892205390"/>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550110"/>
            <a:ext cx="9144000" cy="6234176"/>
          </a:xfrm>
          <a:prstGeom prst="rect">
            <a:avLst/>
          </a:prstGeom>
        </p:spPr>
      </p:pic>
      <p:sp>
        <p:nvSpPr>
          <p:cNvPr id="2" name="TextBox 1"/>
          <p:cNvSpPr txBox="1"/>
          <p:nvPr/>
        </p:nvSpPr>
        <p:spPr>
          <a:xfrm>
            <a:off x="1486420" y="30676"/>
            <a:ext cx="6297367" cy="461665"/>
          </a:xfrm>
          <a:prstGeom prst="rect">
            <a:avLst/>
          </a:prstGeom>
          <a:noFill/>
        </p:spPr>
        <p:txBody>
          <a:bodyPr wrap="none" rtlCol="0">
            <a:spAutoFit/>
          </a:bodyPr>
          <a:lstStyle/>
          <a:p>
            <a:r>
              <a:rPr lang="en-US" sz="2400" b="1" dirty="0" smtClean="0"/>
              <a:t>Can Examine Transcript Read Support Using IGV</a:t>
            </a:r>
            <a:endParaRPr lang="en-US" sz="2400" b="1" dirty="0"/>
          </a:p>
        </p:txBody>
      </p:sp>
    </p:spTree>
    <p:extLst>
      <p:ext uri="{BB962C8B-B14F-4D97-AF65-F5344CB8AC3E}">
        <p14:creationId xmlns:p14="http://schemas.microsoft.com/office/powerpoint/2010/main" val="1514850707"/>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0758" y="62718"/>
            <a:ext cx="9033242" cy="400110"/>
          </a:xfrm>
          <a:prstGeom prst="rect">
            <a:avLst/>
          </a:prstGeom>
          <a:noFill/>
        </p:spPr>
        <p:txBody>
          <a:bodyPr wrap="none" rtlCol="0">
            <a:spAutoFit/>
          </a:bodyPr>
          <a:lstStyle/>
          <a:p>
            <a:r>
              <a:rPr lang="en-US" sz="2000" b="1" dirty="0" smtClean="0"/>
              <a:t>Can align Trinity transcripts to genome scaffolds to examine intron/exon structures</a:t>
            </a:r>
            <a:endParaRPr lang="en-US" sz="2000" b="1" dirty="0"/>
          </a:p>
        </p:txBody>
      </p:sp>
      <p:sp>
        <p:nvSpPr>
          <p:cNvPr id="7" name="TextBox 6"/>
          <p:cNvSpPr txBox="1"/>
          <p:nvPr/>
        </p:nvSpPr>
        <p:spPr>
          <a:xfrm>
            <a:off x="2045390" y="384428"/>
            <a:ext cx="5342892" cy="369332"/>
          </a:xfrm>
          <a:prstGeom prst="rect">
            <a:avLst/>
          </a:prstGeom>
          <a:noFill/>
        </p:spPr>
        <p:txBody>
          <a:bodyPr wrap="none" rtlCol="0">
            <a:spAutoFit/>
          </a:bodyPr>
          <a:lstStyle/>
          <a:p>
            <a:r>
              <a:rPr lang="en-US" dirty="0" smtClean="0"/>
              <a:t>(Trinity transcripts </a:t>
            </a:r>
            <a:r>
              <a:rPr lang="en-US" dirty="0" smtClean="0"/>
              <a:t>aligned to the genome </a:t>
            </a:r>
            <a:r>
              <a:rPr lang="en-US" dirty="0" smtClean="0"/>
              <a:t>using GMAP)</a:t>
            </a:r>
            <a:endParaRPr lang="en-US" dirty="0"/>
          </a:p>
        </p:txBody>
      </p:sp>
      <p:pic>
        <p:nvPicPr>
          <p:cNvPr id="3" name="Picture 2" descr="Screen Shot 2013-10-22 at 3.14.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693" y="787780"/>
            <a:ext cx="7915067" cy="5882820"/>
          </a:xfrm>
          <a:prstGeom prst="rect">
            <a:avLst/>
          </a:prstGeom>
        </p:spPr>
      </p:pic>
    </p:spTree>
    <p:extLst>
      <p:ext uri="{BB962C8B-B14F-4D97-AF65-F5344CB8AC3E}">
        <p14:creationId xmlns:p14="http://schemas.microsoft.com/office/powerpoint/2010/main" val="92393221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70614" y="207083"/>
            <a:ext cx="8250977" cy="523220"/>
          </a:xfrm>
          <a:prstGeom prst="rect">
            <a:avLst/>
          </a:prstGeom>
          <a:noFill/>
        </p:spPr>
        <p:txBody>
          <a:bodyPr wrap="none" rtlCol="0">
            <a:spAutoFit/>
          </a:bodyPr>
          <a:lstStyle/>
          <a:p>
            <a:r>
              <a:rPr lang="en-US" sz="2800" b="1" dirty="0" smtClean="0"/>
              <a:t>Evaluating the quality of your </a:t>
            </a:r>
            <a:r>
              <a:rPr lang="en-US" sz="2800" b="1" dirty="0" err="1" smtClean="0"/>
              <a:t>transcriptome</a:t>
            </a:r>
            <a:r>
              <a:rPr lang="en-US" sz="2800" b="1" dirty="0" smtClean="0"/>
              <a:t> assembly</a:t>
            </a:r>
            <a:endParaRPr lang="en-US" sz="2800" b="1" dirty="0"/>
          </a:p>
        </p:txBody>
      </p:sp>
      <p:sp>
        <p:nvSpPr>
          <p:cNvPr id="6" name="TextBox 5"/>
          <p:cNvSpPr txBox="1"/>
          <p:nvPr/>
        </p:nvSpPr>
        <p:spPr>
          <a:xfrm>
            <a:off x="1880687" y="763834"/>
            <a:ext cx="5764832" cy="461665"/>
          </a:xfrm>
          <a:prstGeom prst="rect">
            <a:avLst/>
          </a:prstGeom>
          <a:noFill/>
        </p:spPr>
        <p:txBody>
          <a:bodyPr wrap="none" rtlCol="0">
            <a:spAutoFit/>
          </a:bodyPr>
          <a:lstStyle/>
          <a:p>
            <a:r>
              <a:rPr lang="en-US" sz="2400" b="1" i="1" dirty="0" smtClean="0"/>
              <a:t>Full-length Transcript Detection via BLASTX</a:t>
            </a:r>
          </a:p>
        </p:txBody>
      </p:sp>
      <p:sp>
        <p:nvSpPr>
          <p:cNvPr id="7" name="Rectangle 6"/>
          <p:cNvSpPr/>
          <p:nvPr/>
        </p:nvSpPr>
        <p:spPr>
          <a:xfrm>
            <a:off x="3420206" y="1587332"/>
            <a:ext cx="2828525" cy="11544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3319189" y="1445955"/>
            <a:ext cx="382023" cy="369332"/>
          </a:xfrm>
          <a:prstGeom prst="rect">
            <a:avLst/>
          </a:prstGeom>
          <a:noFill/>
        </p:spPr>
        <p:txBody>
          <a:bodyPr wrap="none" rtlCol="0">
            <a:spAutoFit/>
          </a:bodyPr>
          <a:lstStyle/>
          <a:p>
            <a:r>
              <a:rPr lang="en-US" dirty="0" smtClean="0"/>
              <a:t>M</a:t>
            </a:r>
            <a:endParaRPr lang="en-US" dirty="0"/>
          </a:p>
        </p:txBody>
      </p:sp>
      <p:sp>
        <p:nvSpPr>
          <p:cNvPr id="9" name="TextBox 8"/>
          <p:cNvSpPr txBox="1"/>
          <p:nvPr/>
        </p:nvSpPr>
        <p:spPr>
          <a:xfrm>
            <a:off x="6012329" y="1489246"/>
            <a:ext cx="299631" cy="369332"/>
          </a:xfrm>
          <a:prstGeom prst="rect">
            <a:avLst/>
          </a:prstGeom>
          <a:noFill/>
        </p:spPr>
        <p:txBody>
          <a:bodyPr wrap="none" rtlCol="0">
            <a:spAutoFit/>
          </a:bodyPr>
          <a:lstStyle/>
          <a:p>
            <a:r>
              <a:rPr lang="en-US" dirty="0" smtClean="0"/>
              <a:t>*</a:t>
            </a:r>
            <a:endParaRPr lang="en-US" dirty="0"/>
          </a:p>
        </p:txBody>
      </p:sp>
      <p:sp>
        <p:nvSpPr>
          <p:cNvPr id="10" name="TextBox 9"/>
          <p:cNvSpPr txBox="1"/>
          <p:nvPr/>
        </p:nvSpPr>
        <p:spPr>
          <a:xfrm>
            <a:off x="6311960" y="1417095"/>
            <a:ext cx="2625839" cy="338554"/>
          </a:xfrm>
          <a:prstGeom prst="rect">
            <a:avLst/>
          </a:prstGeom>
          <a:noFill/>
        </p:spPr>
        <p:txBody>
          <a:bodyPr wrap="none" rtlCol="0">
            <a:spAutoFit/>
          </a:bodyPr>
          <a:lstStyle/>
          <a:p>
            <a:r>
              <a:rPr lang="en-US" sz="1600" b="1" dirty="0" smtClean="0"/>
              <a:t>Known protein (SWISSPROT)</a:t>
            </a:r>
            <a:endParaRPr lang="en-US" sz="1600" b="1" dirty="0"/>
          </a:p>
        </p:txBody>
      </p:sp>
      <p:sp>
        <p:nvSpPr>
          <p:cNvPr id="12" name="Freeform 11"/>
          <p:cNvSpPr/>
          <p:nvPr/>
        </p:nvSpPr>
        <p:spPr>
          <a:xfrm>
            <a:off x="2799662" y="1845656"/>
            <a:ext cx="3174875" cy="174621"/>
          </a:xfrm>
          <a:custGeom>
            <a:avLst/>
            <a:gdLst>
              <a:gd name="connsiteX0" fmla="*/ 0 w 3174875"/>
              <a:gd name="connsiteY0" fmla="*/ 73573 h 174621"/>
              <a:gd name="connsiteX1" fmla="*/ 432938 w 3174875"/>
              <a:gd name="connsiteY1" fmla="*/ 1421 h 174621"/>
              <a:gd name="connsiteX2" fmla="*/ 1024619 w 3174875"/>
              <a:gd name="connsiteY2" fmla="*/ 131294 h 174621"/>
              <a:gd name="connsiteX3" fmla="*/ 1558575 w 3174875"/>
              <a:gd name="connsiteY3" fmla="*/ 30282 h 174621"/>
              <a:gd name="connsiteX4" fmla="*/ 2222413 w 3174875"/>
              <a:gd name="connsiteY4" fmla="*/ 174585 h 174621"/>
              <a:gd name="connsiteX5" fmla="*/ 2713075 w 3174875"/>
              <a:gd name="connsiteY5" fmla="*/ 44712 h 174621"/>
              <a:gd name="connsiteX6" fmla="*/ 3174875 w 3174875"/>
              <a:gd name="connsiteY6" fmla="*/ 88003 h 17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4875" h="174621">
                <a:moveTo>
                  <a:pt x="0" y="73573"/>
                </a:moveTo>
                <a:cubicBezTo>
                  <a:pt x="131084" y="32687"/>
                  <a:pt x="262168" y="-8199"/>
                  <a:pt x="432938" y="1421"/>
                </a:cubicBezTo>
                <a:cubicBezTo>
                  <a:pt x="603708" y="11041"/>
                  <a:pt x="837013" y="126484"/>
                  <a:pt x="1024619" y="131294"/>
                </a:cubicBezTo>
                <a:cubicBezTo>
                  <a:pt x="1212225" y="136104"/>
                  <a:pt x="1358943" y="23067"/>
                  <a:pt x="1558575" y="30282"/>
                </a:cubicBezTo>
                <a:cubicBezTo>
                  <a:pt x="1758207" y="37497"/>
                  <a:pt x="2029996" y="172180"/>
                  <a:pt x="2222413" y="174585"/>
                </a:cubicBezTo>
                <a:cubicBezTo>
                  <a:pt x="2414830" y="176990"/>
                  <a:pt x="2554331" y="59142"/>
                  <a:pt x="2713075" y="44712"/>
                </a:cubicBezTo>
                <a:lnTo>
                  <a:pt x="3174875" y="88003"/>
                </a:lnTo>
              </a:path>
            </a:pathLst>
          </a:custGeom>
          <a:ln>
            <a:solidFill>
              <a:schemeClr val="accent6">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4" name="Straight Connector 13"/>
          <p:cNvCxnSpPr>
            <a:stCxn id="8" idx="2"/>
            <a:endCxn id="8" idx="2"/>
          </p:cNvCxnSpPr>
          <p:nvPr/>
        </p:nvCxnSpPr>
        <p:spPr>
          <a:xfrm>
            <a:off x="3510201" y="1815287"/>
            <a:ext cx="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567926" y="1743135"/>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752593" y="173742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933855" y="174552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4115117" y="171033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4296379" y="170400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4477641" y="171210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4687765" y="170577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4869027" y="172830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5050289" y="173640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5231551" y="173007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5427244" y="172374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5600416" y="170931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781678" y="171741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948509" y="171108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981323" y="1731848"/>
            <a:ext cx="1791025" cy="369332"/>
          </a:xfrm>
          <a:prstGeom prst="rect">
            <a:avLst/>
          </a:prstGeom>
          <a:noFill/>
        </p:spPr>
        <p:txBody>
          <a:bodyPr wrap="none" rtlCol="0">
            <a:spAutoFit/>
          </a:bodyPr>
          <a:lstStyle/>
          <a:p>
            <a:r>
              <a:rPr lang="en-US" b="1" dirty="0" smtClean="0"/>
              <a:t>Trinity transcript</a:t>
            </a:r>
            <a:endParaRPr lang="en-US" b="1" dirty="0"/>
          </a:p>
        </p:txBody>
      </p:sp>
      <p:grpSp>
        <p:nvGrpSpPr>
          <p:cNvPr id="36" name="Group 35"/>
          <p:cNvGrpSpPr/>
          <p:nvPr/>
        </p:nvGrpSpPr>
        <p:grpSpPr>
          <a:xfrm>
            <a:off x="86587" y="2525299"/>
            <a:ext cx="8851212" cy="4261684"/>
            <a:chOff x="86587" y="2525299"/>
            <a:chExt cx="8851212" cy="4261684"/>
          </a:xfrm>
        </p:grpSpPr>
        <p:grpSp>
          <p:nvGrpSpPr>
            <p:cNvPr id="34" name="Group 33"/>
            <p:cNvGrpSpPr/>
            <p:nvPr/>
          </p:nvGrpSpPr>
          <p:grpSpPr>
            <a:xfrm>
              <a:off x="2111587" y="2525299"/>
              <a:ext cx="6826212" cy="4214251"/>
              <a:chOff x="2111587" y="2525299"/>
              <a:chExt cx="6826212" cy="4214251"/>
            </a:xfrm>
          </p:grpSpPr>
          <p:pic>
            <p:nvPicPr>
              <p:cNvPr id="4" name="Picture 3"/>
              <p:cNvPicPr>
                <a:picLocks noChangeAspect="1"/>
              </p:cNvPicPr>
              <p:nvPr/>
            </p:nvPicPr>
            <p:blipFill>
              <a:blip r:embed="rId2"/>
              <a:stretch>
                <a:fillRect/>
              </a:stretch>
            </p:blipFill>
            <p:spPr>
              <a:xfrm>
                <a:off x="2111587" y="2525299"/>
                <a:ext cx="5161763" cy="4029585"/>
              </a:xfrm>
              <a:prstGeom prst="rect">
                <a:avLst/>
              </a:prstGeom>
            </p:spPr>
          </p:pic>
          <p:sp>
            <p:nvSpPr>
              <p:cNvPr id="33" name="TextBox 32"/>
              <p:cNvSpPr txBox="1"/>
              <p:nvPr/>
            </p:nvSpPr>
            <p:spPr>
              <a:xfrm>
                <a:off x="6083457" y="6370218"/>
                <a:ext cx="2854342" cy="369332"/>
              </a:xfrm>
              <a:prstGeom prst="rect">
                <a:avLst/>
              </a:prstGeom>
              <a:noFill/>
            </p:spPr>
            <p:txBody>
              <a:bodyPr wrap="none" rtlCol="0">
                <a:spAutoFit/>
              </a:bodyPr>
              <a:lstStyle/>
              <a:p>
                <a:r>
                  <a:rPr lang="en-US" dirty="0" smtClean="0"/>
                  <a:t>Haas et al. Nat. </a:t>
                </a:r>
                <a:r>
                  <a:rPr lang="en-US" dirty="0" err="1" smtClean="0"/>
                  <a:t>Protoc</a:t>
                </a:r>
                <a:r>
                  <a:rPr lang="en-US" dirty="0" smtClean="0"/>
                  <a:t>. 2013</a:t>
                </a:r>
                <a:endParaRPr lang="en-US" dirty="0"/>
              </a:p>
            </p:txBody>
          </p:sp>
        </p:grpSp>
        <p:sp>
          <p:nvSpPr>
            <p:cNvPr id="35" name="TextBox 34"/>
            <p:cNvSpPr txBox="1"/>
            <p:nvPr/>
          </p:nvSpPr>
          <p:spPr>
            <a:xfrm>
              <a:off x="86587" y="6479206"/>
              <a:ext cx="1892190" cy="307777"/>
            </a:xfrm>
            <a:prstGeom prst="rect">
              <a:avLst/>
            </a:prstGeom>
            <a:noFill/>
          </p:spPr>
          <p:txBody>
            <a:bodyPr wrap="none" rtlCol="0">
              <a:spAutoFit/>
            </a:bodyPr>
            <a:lstStyle/>
            <a:p>
              <a:r>
                <a:rPr lang="en-US" sz="1400" dirty="0" smtClean="0"/>
                <a:t>* Mouse </a:t>
              </a:r>
              <a:r>
                <a:rPr lang="en-US" sz="1400" dirty="0" err="1" smtClean="0"/>
                <a:t>transcriptome</a:t>
              </a:r>
              <a:endParaRPr lang="en-US" sz="1400" dirty="0"/>
            </a:p>
          </p:txBody>
        </p:sp>
      </p:grpSp>
      <p:sp>
        <p:nvSpPr>
          <p:cNvPr id="37" name="TextBox 36"/>
          <p:cNvSpPr txBox="1"/>
          <p:nvPr/>
        </p:nvSpPr>
        <p:spPr>
          <a:xfrm>
            <a:off x="7239718" y="3403343"/>
            <a:ext cx="1581873" cy="1323439"/>
          </a:xfrm>
          <a:prstGeom prst="rect">
            <a:avLst/>
          </a:prstGeom>
          <a:noFill/>
        </p:spPr>
        <p:txBody>
          <a:bodyPr wrap="square" rtlCol="0">
            <a:spAutoFit/>
          </a:bodyPr>
          <a:lstStyle/>
          <a:p>
            <a:pPr algn="ctr"/>
            <a:r>
              <a:rPr lang="en-US" sz="2000" b="1" dirty="0" smtClean="0">
                <a:solidFill>
                  <a:srgbClr val="FF0000"/>
                </a:solidFill>
              </a:rPr>
              <a:t>Have you sequenced deeply enough?</a:t>
            </a:r>
            <a:endParaRPr lang="en-US" sz="2000" b="1" dirty="0">
              <a:solidFill>
                <a:srgbClr val="FF0000"/>
              </a:solidFill>
            </a:endParaRPr>
          </a:p>
        </p:txBody>
      </p:sp>
    </p:spTree>
    <p:extLst>
      <p:ext uri="{BB962C8B-B14F-4D97-AF65-F5344CB8AC3E}">
        <p14:creationId xmlns:p14="http://schemas.microsoft.com/office/powerpoint/2010/main" val="34738439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86568" y="345258"/>
            <a:ext cx="5106386" cy="707886"/>
          </a:xfrm>
          <a:prstGeom prst="rect">
            <a:avLst/>
          </a:prstGeom>
          <a:noFill/>
        </p:spPr>
        <p:txBody>
          <a:bodyPr wrap="none" rtlCol="0">
            <a:spAutoFit/>
          </a:bodyPr>
          <a:lstStyle/>
          <a:p>
            <a:r>
              <a:rPr lang="en-US" sz="4000" dirty="0" smtClean="0"/>
              <a:t>The </a:t>
            </a:r>
            <a:r>
              <a:rPr lang="en-US" sz="4000" dirty="0" err="1" smtClean="0"/>
              <a:t>Contig</a:t>
            </a:r>
            <a:r>
              <a:rPr lang="en-US" sz="4000" dirty="0" smtClean="0"/>
              <a:t> N50 statistic</a:t>
            </a:r>
            <a:endParaRPr lang="en-US" sz="4000" dirty="0"/>
          </a:p>
        </p:txBody>
      </p:sp>
      <p:sp>
        <p:nvSpPr>
          <p:cNvPr id="5" name="TextBox 4"/>
          <p:cNvSpPr txBox="1"/>
          <p:nvPr/>
        </p:nvSpPr>
        <p:spPr>
          <a:xfrm>
            <a:off x="612745" y="1395019"/>
            <a:ext cx="8002715" cy="1077218"/>
          </a:xfrm>
          <a:prstGeom prst="rect">
            <a:avLst/>
          </a:prstGeom>
          <a:noFill/>
        </p:spPr>
        <p:txBody>
          <a:bodyPr wrap="square" rtlCol="0">
            <a:spAutoFit/>
          </a:bodyPr>
          <a:lstStyle/>
          <a:p>
            <a:r>
              <a:rPr lang="en-US" sz="3200" dirty="0" smtClean="0"/>
              <a:t>“At least half of assembled bases are in </a:t>
            </a:r>
            <a:r>
              <a:rPr lang="en-US" sz="3200" dirty="0" err="1" smtClean="0"/>
              <a:t>contigs</a:t>
            </a:r>
            <a:r>
              <a:rPr lang="en-US" sz="3200" dirty="0" smtClean="0"/>
              <a:t> that are at least ‘__N50__’ bases in length”</a:t>
            </a:r>
            <a:endParaRPr lang="en-US" sz="3200" dirty="0"/>
          </a:p>
        </p:txBody>
      </p:sp>
      <p:sp>
        <p:nvSpPr>
          <p:cNvPr id="6" name="TextBox 5"/>
          <p:cNvSpPr txBox="1"/>
          <p:nvPr/>
        </p:nvSpPr>
        <p:spPr>
          <a:xfrm>
            <a:off x="712392" y="3102392"/>
            <a:ext cx="7505255" cy="400110"/>
          </a:xfrm>
          <a:prstGeom prst="rect">
            <a:avLst/>
          </a:prstGeom>
          <a:noFill/>
        </p:spPr>
        <p:txBody>
          <a:bodyPr wrap="none" rtlCol="0">
            <a:spAutoFit/>
          </a:bodyPr>
          <a:lstStyle/>
          <a:p>
            <a:r>
              <a:rPr lang="en-US" sz="2000" dirty="0" smtClean="0"/>
              <a:t>In genome assemblies – used often to judge ‘which assembly is better’</a:t>
            </a:r>
            <a:endParaRPr lang="en-US" sz="2000" dirty="0"/>
          </a:p>
        </p:txBody>
      </p:sp>
      <p:sp>
        <p:nvSpPr>
          <p:cNvPr id="7" name="TextBox 6"/>
          <p:cNvSpPr txBox="1"/>
          <p:nvPr/>
        </p:nvSpPr>
        <p:spPr>
          <a:xfrm>
            <a:off x="712392" y="3698865"/>
            <a:ext cx="7340902" cy="1631216"/>
          </a:xfrm>
          <a:prstGeom prst="rect">
            <a:avLst/>
          </a:prstGeom>
          <a:noFill/>
        </p:spPr>
        <p:txBody>
          <a:bodyPr wrap="square" rtlCol="0">
            <a:spAutoFit/>
          </a:bodyPr>
          <a:lstStyle/>
          <a:p>
            <a:r>
              <a:rPr lang="en-US" sz="2000" dirty="0" smtClean="0"/>
              <a:t>In </a:t>
            </a:r>
            <a:r>
              <a:rPr lang="en-US" sz="2000" dirty="0" err="1" smtClean="0"/>
              <a:t>transcriptome</a:t>
            </a:r>
            <a:r>
              <a:rPr lang="en-US" sz="2000" dirty="0" smtClean="0"/>
              <a:t> assemblies – N50 is </a:t>
            </a:r>
            <a:r>
              <a:rPr lang="en-US" sz="2000" b="1" i="1" dirty="0" smtClean="0"/>
              <a:t>not</a:t>
            </a:r>
            <a:r>
              <a:rPr lang="en-US" sz="2000" dirty="0" smtClean="0"/>
              <a:t> very useful.</a:t>
            </a:r>
          </a:p>
          <a:p>
            <a:pPr marL="742950" lvl="1" indent="-285750">
              <a:buFont typeface="Arial"/>
              <a:buChar char="•"/>
            </a:pPr>
            <a:r>
              <a:rPr lang="en-US" sz="2000" dirty="0" smtClean="0"/>
              <a:t> Overzealous isoform annotation for long transcripts drives higher N50</a:t>
            </a:r>
          </a:p>
          <a:p>
            <a:pPr marL="742950" lvl="1" indent="-285750">
              <a:buFont typeface="Arial"/>
              <a:buChar char="•"/>
            </a:pPr>
            <a:r>
              <a:rPr lang="en-US" sz="2000" dirty="0" smtClean="0"/>
              <a:t>Very sensitive reconstruction for short lowly expressed transcripts drives lower N50</a:t>
            </a:r>
            <a:endParaRPr lang="en-US" sz="2000" dirty="0"/>
          </a:p>
        </p:txBody>
      </p:sp>
    </p:spTree>
    <p:extLst>
      <p:ext uri="{BB962C8B-B14F-4D97-AF65-F5344CB8AC3E}">
        <p14:creationId xmlns:p14="http://schemas.microsoft.com/office/powerpoint/2010/main" val="17436899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92437" y="1177337"/>
            <a:ext cx="4590250" cy="4490678"/>
          </a:xfrm>
          <a:prstGeom prst="rect">
            <a:avLst/>
          </a:prstGeom>
        </p:spPr>
      </p:pic>
      <p:sp>
        <p:nvSpPr>
          <p:cNvPr id="5" name="Freeform 4"/>
          <p:cNvSpPr/>
          <p:nvPr/>
        </p:nvSpPr>
        <p:spPr>
          <a:xfrm>
            <a:off x="3059424" y="5584526"/>
            <a:ext cx="3593381" cy="519491"/>
          </a:xfrm>
          <a:custGeom>
            <a:avLst/>
            <a:gdLst>
              <a:gd name="connsiteX0" fmla="*/ 0 w 3593381"/>
              <a:gd name="connsiteY0" fmla="*/ 0 h 519491"/>
              <a:gd name="connsiteX1" fmla="*/ 3593381 w 3593381"/>
              <a:gd name="connsiteY1" fmla="*/ 519491 h 519491"/>
              <a:gd name="connsiteX2" fmla="*/ 0 w 3593381"/>
              <a:gd name="connsiteY2" fmla="*/ 476200 h 519491"/>
              <a:gd name="connsiteX3" fmla="*/ 0 w 3593381"/>
              <a:gd name="connsiteY3" fmla="*/ 0 h 519491"/>
            </a:gdLst>
            <a:ahLst/>
            <a:cxnLst>
              <a:cxn ang="0">
                <a:pos x="connsiteX0" y="connsiteY0"/>
              </a:cxn>
              <a:cxn ang="0">
                <a:pos x="connsiteX1" y="connsiteY1"/>
              </a:cxn>
              <a:cxn ang="0">
                <a:pos x="connsiteX2" y="connsiteY2"/>
              </a:cxn>
              <a:cxn ang="0">
                <a:pos x="connsiteX3" y="connsiteY3"/>
              </a:cxn>
            </a:cxnLst>
            <a:rect l="l" t="t" r="r" b="b"/>
            <a:pathLst>
              <a:path w="3593381" h="519491">
                <a:moveTo>
                  <a:pt x="0" y="0"/>
                </a:moveTo>
                <a:lnTo>
                  <a:pt x="3593381" y="519491"/>
                </a:lnTo>
                <a:lnTo>
                  <a:pt x="0" y="476200"/>
                </a:lnTo>
                <a:lnTo>
                  <a:pt x="0" y="0"/>
                </a:lnTo>
                <a:close/>
              </a:path>
            </a:pathLst>
          </a:cu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131582" y="5682445"/>
            <a:ext cx="1190500" cy="369332"/>
          </a:xfrm>
          <a:prstGeom prst="rect">
            <a:avLst/>
          </a:prstGeom>
          <a:noFill/>
        </p:spPr>
        <p:txBody>
          <a:bodyPr wrap="none" rtlCol="0">
            <a:spAutoFit/>
          </a:bodyPr>
          <a:lstStyle/>
          <a:p>
            <a:r>
              <a:rPr lang="en-US" dirty="0" smtClean="0"/>
              <a:t>Expression</a:t>
            </a:r>
            <a:endParaRPr lang="en-US" dirty="0"/>
          </a:p>
        </p:txBody>
      </p:sp>
      <p:sp>
        <p:nvSpPr>
          <p:cNvPr id="8" name="Rectangle 7"/>
          <p:cNvSpPr/>
          <p:nvPr/>
        </p:nvSpPr>
        <p:spPr>
          <a:xfrm>
            <a:off x="1916112" y="2482012"/>
            <a:ext cx="551632" cy="147189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577453" y="268426"/>
            <a:ext cx="8110213" cy="830997"/>
          </a:xfrm>
          <a:prstGeom prst="rect">
            <a:avLst/>
          </a:prstGeom>
          <a:noFill/>
        </p:spPr>
        <p:txBody>
          <a:bodyPr wrap="none" rtlCol="0">
            <a:spAutoFit/>
          </a:bodyPr>
          <a:lstStyle/>
          <a:p>
            <a:pPr algn="ctr"/>
            <a:r>
              <a:rPr lang="en-US" sz="2400" b="1" dirty="0" smtClean="0"/>
              <a:t>Often, most assembled transcripts are *very* lowly expressed</a:t>
            </a:r>
          </a:p>
          <a:p>
            <a:pPr algn="ctr"/>
            <a:r>
              <a:rPr lang="en-US" sz="2400" dirty="0" smtClean="0"/>
              <a:t>(How many ‘transcripts &amp; genes’ are there really?)</a:t>
            </a:r>
            <a:endParaRPr lang="en-US" sz="2400" dirty="0"/>
          </a:p>
        </p:txBody>
      </p:sp>
      <p:grpSp>
        <p:nvGrpSpPr>
          <p:cNvPr id="18" name="Group 17"/>
          <p:cNvGrpSpPr/>
          <p:nvPr/>
        </p:nvGrpSpPr>
        <p:grpSpPr>
          <a:xfrm>
            <a:off x="6191006" y="3766310"/>
            <a:ext cx="2412648" cy="369332"/>
            <a:chOff x="6191006" y="3766310"/>
            <a:chExt cx="2412648" cy="369332"/>
          </a:xfrm>
        </p:grpSpPr>
        <p:cxnSp>
          <p:nvCxnSpPr>
            <p:cNvPr id="13" name="Straight Arrow Connector 12"/>
            <p:cNvCxnSpPr/>
            <p:nvPr/>
          </p:nvCxnSpPr>
          <p:spPr>
            <a:xfrm flipH="1">
              <a:off x="6191006" y="3953902"/>
              <a:ext cx="70713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7028020" y="3766310"/>
              <a:ext cx="1575634" cy="369332"/>
            </a:xfrm>
            <a:prstGeom prst="rect">
              <a:avLst/>
            </a:prstGeom>
            <a:noFill/>
          </p:spPr>
          <p:txBody>
            <a:bodyPr wrap="none" rtlCol="0">
              <a:spAutoFit/>
            </a:bodyPr>
            <a:lstStyle/>
            <a:p>
              <a:r>
                <a:rPr lang="en-US" dirty="0" smtClean="0"/>
                <a:t>20k transcripts</a:t>
              </a:r>
              <a:endParaRPr lang="en-US" dirty="0"/>
            </a:p>
          </p:txBody>
        </p:sp>
      </p:grpSp>
      <p:sp>
        <p:nvSpPr>
          <p:cNvPr id="7" name="TextBox 6"/>
          <p:cNvSpPr txBox="1"/>
          <p:nvPr/>
        </p:nvSpPr>
        <p:spPr>
          <a:xfrm>
            <a:off x="721018" y="2626320"/>
            <a:ext cx="1599717" cy="1200328"/>
          </a:xfrm>
          <a:prstGeom prst="rect">
            <a:avLst/>
          </a:prstGeom>
          <a:noFill/>
        </p:spPr>
        <p:txBody>
          <a:bodyPr wrap="none" rtlCol="0">
            <a:spAutoFit/>
          </a:bodyPr>
          <a:lstStyle/>
          <a:p>
            <a:pPr algn="ctr"/>
            <a:r>
              <a:rPr lang="en-US" sz="2400" dirty="0" smtClean="0"/>
              <a:t>Cumulative</a:t>
            </a:r>
          </a:p>
          <a:p>
            <a:pPr algn="ctr"/>
            <a:r>
              <a:rPr lang="en-US" sz="2400" dirty="0" smtClean="0"/>
              <a:t># of </a:t>
            </a:r>
          </a:p>
          <a:p>
            <a:pPr algn="ctr"/>
            <a:r>
              <a:rPr lang="en-US" sz="2400" dirty="0" smtClean="0"/>
              <a:t>Transcripts</a:t>
            </a:r>
            <a:endParaRPr lang="en-US" sz="2400" dirty="0"/>
          </a:p>
        </p:txBody>
      </p:sp>
      <p:grpSp>
        <p:nvGrpSpPr>
          <p:cNvPr id="19" name="Group 18"/>
          <p:cNvGrpSpPr/>
          <p:nvPr/>
        </p:nvGrpSpPr>
        <p:grpSpPr>
          <a:xfrm>
            <a:off x="6782687" y="1171388"/>
            <a:ext cx="2049875" cy="927665"/>
            <a:chOff x="6782687" y="1171388"/>
            <a:chExt cx="2049875" cy="927665"/>
          </a:xfrm>
        </p:grpSpPr>
        <p:sp>
          <p:nvSpPr>
            <p:cNvPr id="11" name="TextBox 10"/>
            <p:cNvSpPr txBox="1"/>
            <p:nvPr/>
          </p:nvSpPr>
          <p:spPr>
            <a:xfrm>
              <a:off x="6782687" y="1171388"/>
              <a:ext cx="2049875" cy="646331"/>
            </a:xfrm>
            <a:prstGeom prst="rect">
              <a:avLst/>
            </a:prstGeom>
            <a:noFill/>
          </p:spPr>
          <p:txBody>
            <a:bodyPr wrap="square" rtlCol="0">
              <a:spAutoFit/>
            </a:bodyPr>
            <a:lstStyle/>
            <a:p>
              <a:r>
                <a:rPr lang="en-US" dirty="0" smtClean="0"/>
                <a:t>1.4 million Trinity  transcripts </a:t>
              </a:r>
              <a:r>
                <a:rPr lang="en-US" dirty="0" err="1" smtClean="0"/>
                <a:t>contigs</a:t>
              </a:r>
              <a:endParaRPr lang="en-US" dirty="0"/>
            </a:p>
          </p:txBody>
        </p:sp>
        <p:sp>
          <p:nvSpPr>
            <p:cNvPr id="15" name="TextBox 14"/>
            <p:cNvSpPr txBox="1"/>
            <p:nvPr/>
          </p:nvSpPr>
          <p:spPr>
            <a:xfrm>
              <a:off x="6927002" y="1760499"/>
              <a:ext cx="1547118" cy="338554"/>
            </a:xfrm>
            <a:prstGeom prst="rect">
              <a:avLst/>
            </a:prstGeom>
            <a:noFill/>
          </p:spPr>
          <p:txBody>
            <a:bodyPr wrap="none" rtlCol="0">
              <a:spAutoFit/>
            </a:bodyPr>
            <a:lstStyle/>
            <a:p>
              <a:r>
                <a:rPr lang="en-US" sz="1600" dirty="0" smtClean="0">
                  <a:solidFill>
                    <a:srgbClr val="660066"/>
                  </a:solidFill>
                </a:rPr>
                <a:t>N50 ~ 500 bases</a:t>
              </a:r>
              <a:endParaRPr lang="en-US" sz="1600" dirty="0">
                <a:solidFill>
                  <a:srgbClr val="660066"/>
                </a:solidFill>
              </a:endParaRPr>
            </a:p>
          </p:txBody>
        </p:sp>
      </p:grpSp>
      <p:sp>
        <p:nvSpPr>
          <p:cNvPr id="16" name="TextBox 15"/>
          <p:cNvSpPr txBox="1"/>
          <p:nvPr/>
        </p:nvSpPr>
        <p:spPr>
          <a:xfrm>
            <a:off x="156651" y="6395550"/>
            <a:ext cx="2262158" cy="307777"/>
          </a:xfrm>
          <a:prstGeom prst="rect">
            <a:avLst/>
          </a:prstGeom>
          <a:noFill/>
        </p:spPr>
        <p:txBody>
          <a:bodyPr wrap="none" rtlCol="0">
            <a:spAutoFit/>
          </a:bodyPr>
          <a:lstStyle/>
          <a:p>
            <a:r>
              <a:rPr lang="en-US" sz="1400" dirty="0" smtClean="0"/>
              <a:t>* Salamander </a:t>
            </a:r>
            <a:r>
              <a:rPr lang="en-US" sz="1400" dirty="0" err="1" smtClean="0"/>
              <a:t>transcriptome</a:t>
            </a:r>
            <a:endParaRPr lang="en-US" sz="1400" dirty="0"/>
          </a:p>
        </p:txBody>
      </p:sp>
      <p:sp>
        <p:nvSpPr>
          <p:cNvPr id="17" name="TextBox 16"/>
          <p:cNvSpPr txBox="1"/>
          <p:nvPr/>
        </p:nvSpPr>
        <p:spPr>
          <a:xfrm>
            <a:off x="3773704" y="5168974"/>
            <a:ext cx="1974632" cy="369332"/>
          </a:xfrm>
          <a:prstGeom prst="rect">
            <a:avLst/>
          </a:prstGeom>
          <a:solidFill>
            <a:srgbClr val="FFFFFF"/>
          </a:solidFill>
        </p:spPr>
        <p:txBody>
          <a:bodyPr wrap="none" rtlCol="0">
            <a:spAutoFit/>
          </a:bodyPr>
          <a:lstStyle/>
          <a:p>
            <a:r>
              <a:rPr lang="en-US" dirty="0" smtClean="0"/>
              <a:t>-1 * minimum TPM </a:t>
            </a:r>
            <a:endParaRPr lang="en-US" dirty="0"/>
          </a:p>
        </p:txBody>
      </p:sp>
    </p:spTree>
    <p:extLst>
      <p:ext uri="{BB962C8B-B14F-4D97-AF65-F5344CB8AC3E}">
        <p14:creationId xmlns:p14="http://schemas.microsoft.com/office/powerpoint/2010/main" val="1048852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84538" y="1527597"/>
            <a:ext cx="5612581" cy="4753188"/>
          </a:xfrm>
          <a:prstGeom prst="rect">
            <a:avLst/>
          </a:prstGeom>
        </p:spPr>
      </p:pic>
      <p:sp>
        <p:nvSpPr>
          <p:cNvPr id="5" name="TextBox 4"/>
          <p:cNvSpPr txBox="1"/>
          <p:nvPr/>
        </p:nvSpPr>
        <p:spPr>
          <a:xfrm>
            <a:off x="1024619" y="1010123"/>
            <a:ext cx="7532831" cy="646331"/>
          </a:xfrm>
          <a:prstGeom prst="rect">
            <a:avLst/>
          </a:prstGeom>
          <a:noFill/>
        </p:spPr>
        <p:txBody>
          <a:bodyPr wrap="none" rtlCol="0">
            <a:spAutoFit/>
          </a:bodyPr>
          <a:lstStyle/>
          <a:p>
            <a:pPr marL="285750" indent="-285750">
              <a:buFont typeface="Arial"/>
              <a:buChar char="•"/>
            </a:pPr>
            <a:r>
              <a:rPr lang="en-US" dirty="0" smtClean="0"/>
              <a:t>Sort </a:t>
            </a:r>
            <a:r>
              <a:rPr lang="en-US" dirty="0" err="1" smtClean="0"/>
              <a:t>contigs</a:t>
            </a:r>
            <a:r>
              <a:rPr lang="en-US" dirty="0" smtClean="0"/>
              <a:t> by expression value, </a:t>
            </a:r>
            <a:r>
              <a:rPr lang="en-US" dirty="0" err="1" smtClean="0"/>
              <a:t>descendingly</a:t>
            </a:r>
            <a:r>
              <a:rPr lang="en-US" dirty="0" smtClean="0"/>
              <a:t>.</a:t>
            </a:r>
          </a:p>
          <a:p>
            <a:pPr marL="285750" indent="-285750">
              <a:buFont typeface="Arial"/>
              <a:buChar char="•"/>
            </a:pPr>
            <a:r>
              <a:rPr lang="en-US" dirty="0" smtClean="0"/>
              <a:t>Compute N50 given minimum % total expression data thresholds =&gt;  ExN50</a:t>
            </a:r>
            <a:endParaRPr lang="en-US" dirty="0"/>
          </a:p>
        </p:txBody>
      </p:sp>
      <p:grpSp>
        <p:nvGrpSpPr>
          <p:cNvPr id="10" name="Group 9"/>
          <p:cNvGrpSpPr/>
          <p:nvPr/>
        </p:nvGrpSpPr>
        <p:grpSpPr>
          <a:xfrm>
            <a:off x="3867576" y="2020244"/>
            <a:ext cx="2092530" cy="923330"/>
            <a:chOff x="3867576" y="2020244"/>
            <a:chExt cx="2092530" cy="923330"/>
          </a:xfrm>
        </p:grpSpPr>
        <p:sp>
          <p:nvSpPr>
            <p:cNvPr id="6" name="TextBox 5"/>
            <p:cNvSpPr txBox="1"/>
            <p:nvPr/>
          </p:nvSpPr>
          <p:spPr>
            <a:xfrm>
              <a:off x="3867576" y="2020244"/>
              <a:ext cx="1595309" cy="923330"/>
            </a:xfrm>
            <a:prstGeom prst="rect">
              <a:avLst/>
            </a:prstGeom>
            <a:noFill/>
            <a:ln w="28575" cmpd="sng">
              <a:solidFill>
                <a:schemeClr val="tx1"/>
              </a:solidFill>
            </a:ln>
          </p:spPr>
          <p:txBody>
            <a:bodyPr wrap="none" rtlCol="0">
              <a:spAutoFit/>
            </a:bodyPr>
            <a:lstStyle/>
            <a:p>
              <a:pPr algn="ctr"/>
              <a:r>
                <a:rPr lang="en-US" dirty="0" smtClean="0"/>
                <a:t>N50=3457,</a:t>
              </a:r>
            </a:p>
            <a:p>
              <a:pPr algn="ctr"/>
              <a:r>
                <a:rPr lang="en-US" dirty="0"/>
                <a:t>a</a:t>
              </a:r>
              <a:r>
                <a:rPr lang="en-US" dirty="0" smtClean="0"/>
                <a:t>nd</a:t>
              </a:r>
            </a:p>
            <a:p>
              <a:pPr algn="ctr"/>
              <a:r>
                <a:rPr lang="en-US" dirty="0" smtClean="0"/>
                <a:t>24K transcripts</a:t>
              </a:r>
              <a:endParaRPr lang="en-US" dirty="0"/>
            </a:p>
          </p:txBody>
        </p:sp>
        <p:cxnSp>
          <p:nvCxnSpPr>
            <p:cNvPr id="8" name="Straight Arrow Connector 7"/>
            <p:cNvCxnSpPr/>
            <p:nvPr/>
          </p:nvCxnSpPr>
          <p:spPr>
            <a:xfrm>
              <a:off x="5462885" y="2092395"/>
              <a:ext cx="497221"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11" name="TextBox 10"/>
          <p:cNvSpPr txBox="1"/>
          <p:nvPr/>
        </p:nvSpPr>
        <p:spPr>
          <a:xfrm>
            <a:off x="555842" y="389614"/>
            <a:ext cx="8148384" cy="400110"/>
          </a:xfrm>
          <a:prstGeom prst="rect">
            <a:avLst/>
          </a:prstGeom>
          <a:noFill/>
        </p:spPr>
        <p:txBody>
          <a:bodyPr wrap="none" rtlCol="0">
            <a:spAutoFit/>
          </a:bodyPr>
          <a:lstStyle/>
          <a:p>
            <a:r>
              <a:rPr lang="en-US" sz="2000" b="1" dirty="0" smtClean="0"/>
              <a:t>Compute N50 Based on the Top-most Highly Expressed Transcripts (ExN50)</a:t>
            </a:r>
            <a:endParaRPr lang="en-US" sz="2000" b="1" dirty="0"/>
          </a:p>
        </p:txBody>
      </p:sp>
      <p:grpSp>
        <p:nvGrpSpPr>
          <p:cNvPr id="17" name="Group 16"/>
          <p:cNvGrpSpPr/>
          <p:nvPr/>
        </p:nvGrpSpPr>
        <p:grpSpPr>
          <a:xfrm>
            <a:off x="5209682" y="5353641"/>
            <a:ext cx="1664563" cy="1143499"/>
            <a:chOff x="5209682" y="5353641"/>
            <a:chExt cx="1664563" cy="1143499"/>
          </a:xfrm>
        </p:grpSpPr>
        <p:cxnSp>
          <p:nvCxnSpPr>
            <p:cNvPr id="13" name="Straight Arrow Connector 12"/>
            <p:cNvCxnSpPr/>
            <p:nvPr/>
          </p:nvCxnSpPr>
          <p:spPr>
            <a:xfrm flipV="1">
              <a:off x="6118849" y="5353641"/>
              <a:ext cx="0" cy="49063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209682" y="5850809"/>
              <a:ext cx="1664563" cy="646331"/>
            </a:xfrm>
            <a:prstGeom prst="rect">
              <a:avLst/>
            </a:prstGeom>
            <a:noFill/>
          </p:spPr>
          <p:txBody>
            <a:bodyPr wrap="none" rtlCol="0">
              <a:spAutoFit/>
            </a:bodyPr>
            <a:lstStyle/>
            <a:p>
              <a:pPr algn="ctr"/>
              <a:r>
                <a:rPr lang="en-US" dirty="0" smtClean="0"/>
                <a:t>90% of </a:t>
              </a:r>
            </a:p>
            <a:p>
              <a:pPr algn="ctr"/>
              <a:r>
                <a:rPr lang="en-US" dirty="0" smtClean="0"/>
                <a:t>expression data</a:t>
              </a:r>
              <a:endParaRPr lang="en-US" dirty="0"/>
            </a:p>
          </p:txBody>
        </p:sp>
      </p:grpSp>
    </p:spTree>
    <p:extLst>
      <p:ext uri="{BB962C8B-B14F-4D97-AF65-F5344CB8AC3E}">
        <p14:creationId xmlns:p14="http://schemas.microsoft.com/office/powerpoint/2010/main" val="11175085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79157" y="830092"/>
            <a:ext cx="5065330" cy="4802397"/>
          </a:xfrm>
          <a:prstGeom prst="rect">
            <a:avLst/>
          </a:prstGeom>
        </p:spPr>
      </p:pic>
      <p:sp>
        <p:nvSpPr>
          <p:cNvPr id="5" name="TextBox 4"/>
          <p:cNvSpPr txBox="1"/>
          <p:nvPr/>
        </p:nvSpPr>
        <p:spPr>
          <a:xfrm>
            <a:off x="649406" y="314542"/>
            <a:ext cx="8174033" cy="400110"/>
          </a:xfrm>
          <a:prstGeom prst="rect">
            <a:avLst/>
          </a:prstGeom>
          <a:noFill/>
        </p:spPr>
        <p:txBody>
          <a:bodyPr wrap="none" rtlCol="0">
            <a:spAutoFit/>
          </a:bodyPr>
          <a:lstStyle/>
          <a:p>
            <a:r>
              <a:rPr lang="en-US" sz="2000" b="1" dirty="0" smtClean="0"/>
              <a:t>ExN50 Profiles for Different Trinity Assemblies Using Different Read Depths</a:t>
            </a:r>
            <a:endParaRPr lang="en-US" sz="2000" b="1" dirty="0"/>
          </a:p>
        </p:txBody>
      </p:sp>
      <p:sp>
        <p:nvSpPr>
          <p:cNvPr id="6" name="TextBox 5"/>
          <p:cNvSpPr txBox="1"/>
          <p:nvPr/>
        </p:nvSpPr>
        <p:spPr>
          <a:xfrm>
            <a:off x="1529711" y="5858707"/>
            <a:ext cx="6404317" cy="369332"/>
          </a:xfrm>
          <a:prstGeom prst="rect">
            <a:avLst/>
          </a:prstGeom>
          <a:noFill/>
        </p:spPr>
        <p:txBody>
          <a:bodyPr wrap="none" rtlCol="0">
            <a:spAutoFit/>
          </a:bodyPr>
          <a:lstStyle/>
          <a:p>
            <a:r>
              <a:rPr lang="en-US" dirty="0" smtClean="0"/>
              <a:t>Note shift in ExN50 profiles as you assemble more and more reads.</a:t>
            </a:r>
            <a:endParaRPr lang="en-US" dirty="0"/>
          </a:p>
        </p:txBody>
      </p:sp>
      <p:sp>
        <p:nvSpPr>
          <p:cNvPr id="7" name="TextBox 6"/>
          <p:cNvSpPr txBox="1"/>
          <p:nvPr/>
        </p:nvSpPr>
        <p:spPr>
          <a:xfrm>
            <a:off x="115450" y="6421483"/>
            <a:ext cx="2238814" cy="338554"/>
          </a:xfrm>
          <a:prstGeom prst="rect">
            <a:avLst/>
          </a:prstGeom>
          <a:noFill/>
        </p:spPr>
        <p:txBody>
          <a:bodyPr wrap="none" rtlCol="0">
            <a:spAutoFit/>
          </a:bodyPr>
          <a:lstStyle/>
          <a:p>
            <a:r>
              <a:rPr lang="en-US" sz="1600" dirty="0" smtClean="0"/>
              <a:t>* Candida </a:t>
            </a:r>
            <a:r>
              <a:rPr lang="en-US" sz="1600" dirty="0" err="1" smtClean="0"/>
              <a:t>transcriptome</a:t>
            </a:r>
            <a:endParaRPr lang="en-US" sz="1600" dirty="0"/>
          </a:p>
        </p:txBody>
      </p:sp>
      <p:sp>
        <p:nvSpPr>
          <p:cNvPr id="8" name="TextBox 7"/>
          <p:cNvSpPr txBox="1"/>
          <p:nvPr/>
        </p:nvSpPr>
        <p:spPr>
          <a:xfrm>
            <a:off x="7244487" y="4447460"/>
            <a:ext cx="1766558" cy="646331"/>
          </a:xfrm>
          <a:prstGeom prst="rect">
            <a:avLst/>
          </a:prstGeom>
          <a:noFill/>
        </p:spPr>
        <p:txBody>
          <a:bodyPr wrap="square" rtlCol="0">
            <a:spAutoFit/>
          </a:bodyPr>
          <a:lstStyle/>
          <a:p>
            <a:pPr algn="ctr"/>
            <a:r>
              <a:rPr lang="en-US" dirty="0" smtClean="0"/>
              <a:t>Thousands of </a:t>
            </a:r>
            <a:br>
              <a:rPr lang="en-US" dirty="0" smtClean="0"/>
            </a:br>
            <a:r>
              <a:rPr lang="en-US" dirty="0" smtClean="0"/>
              <a:t>Reads</a:t>
            </a:r>
            <a:endParaRPr lang="en-US" dirty="0"/>
          </a:p>
        </p:txBody>
      </p:sp>
      <p:sp>
        <p:nvSpPr>
          <p:cNvPr id="9" name="TextBox 8"/>
          <p:cNvSpPr txBox="1"/>
          <p:nvPr/>
        </p:nvSpPr>
        <p:spPr>
          <a:xfrm>
            <a:off x="7327916" y="1405595"/>
            <a:ext cx="1787669" cy="369332"/>
          </a:xfrm>
          <a:prstGeom prst="rect">
            <a:avLst/>
          </a:prstGeom>
          <a:noFill/>
        </p:spPr>
        <p:txBody>
          <a:bodyPr wrap="none" rtlCol="0">
            <a:spAutoFit/>
          </a:bodyPr>
          <a:lstStyle/>
          <a:p>
            <a:r>
              <a:rPr lang="en-US" dirty="0" smtClean="0"/>
              <a:t>Millions of Reads</a:t>
            </a:r>
            <a:endParaRPr lang="en-US" dirty="0"/>
          </a:p>
        </p:txBody>
      </p:sp>
      <p:cxnSp>
        <p:nvCxnSpPr>
          <p:cNvPr id="11" name="Straight Arrow Connector 10"/>
          <p:cNvCxnSpPr/>
          <p:nvPr/>
        </p:nvCxnSpPr>
        <p:spPr>
          <a:xfrm>
            <a:off x="8139224" y="1904800"/>
            <a:ext cx="0" cy="239543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934523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276225" y="203200"/>
            <a:ext cx="8062913" cy="500063"/>
          </a:xfrm>
          <a:prstGeom prst="rect">
            <a:avLst/>
          </a:prstGeom>
          <a:noFill/>
          <a:ln w="9525">
            <a:noFill/>
            <a:miter lim="800000"/>
            <a:headEnd/>
            <a:tailEnd/>
          </a:ln>
        </p:spPr>
        <p:txBody>
          <a:bodyPr/>
          <a:lstStyle/>
          <a:p>
            <a:pPr algn="ctr" eaLnBrk="0" hangingPunct="0"/>
            <a:r>
              <a:rPr lang="en-US" sz="3200" dirty="0" smtClean="0">
                <a:solidFill>
                  <a:srgbClr val="000000"/>
                </a:solidFill>
                <a:latin typeface="Calibri" pitchFamily="34" charset="0"/>
              </a:rPr>
              <a:t>RNA-Seq:  How do we make cDNA?</a:t>
            </a:r>
            <a:endParaRPr lang="en-US" sz="3200" dirty="0">
              <a:solidFill>
                <a:srgbClr val="000000"/>
              </a:solidFill>
              <a:latin typeface="Calibri" pitchFamily="34" charset="0"/>
            </a:endParaRPr>
          </a:p>
          <a:p>
            <a:pPr eaLnBrk="0" hangingPunct="0"/>
            <a:endParaRPr lang="en-US" sz="3200" dirty="0">
              <a:solidFill>
                <a:schemeClr val="bg1"/>
              </a:solidFill>
              <a:latin typeface="Calibri" pitchFamily="34" charset="0"/>
            </a:endParaRPr>
          </a:p>
        </p:txBody>
      </p:sp>
      <p:sp>
        <p:nvSpPr>
          <p:cNvPr id="21" name="Text Box 3"/>
          <p:cNvSpPr txBox="1">
            <a:spLocks noChangeArrowheads="1"/>
          </p:cNvSpPr>
          <p:nvPr/>
        </p:nvSpPr>
        <p:spPr bwMode="auto">
          <a:xfrm>
            <a:off x="1965325" y="2405063"/>
            <a:ext cx="2465227" cy="400110"/>
          </a:xfrm>
          <a:prstGeom prst="rect">
            <a:avLst/>
          </a:prstGeom>
          <a:noFill/>
          <a:ln w="9525">
            <a:noFill/>
            <a:miter lim="800000"/>
            <a:headEnd/>
            <a:tailEnd/>
          </a:ln>
        </p:spPr>
        <p:txBody>
          <a:bodyPr wrap="none">
            <a:spAutoFit/>
          </a:bodyPr>
          <a:lstStyle/>
          <a:p>
            <a:pPr eaLnBrk="0" hangingPunct="0"/>
            <a:r>
              <a:rPr lang="en-US" sz="2000" b="1">
                <a:solidFill>
                  <a:srgbClr val="000000"/>
                </a:solidFill>
                <a:latin typeface="Calibri" pitchFamily="34" charset="0"/>
              </a:rPr>
              <a:t>Reverse transcriptase</a:t>
            </a:r>
          </a:p>
        </p:txBody>
      </p:sp>
      <p:sp>
        <p:nvSpPr>
          <p:cNvPr id="22" name="Text Box 4"/>
          <p:cNvSpPr txBox="1">
            <a:spLocks noChangeArrowheads="1"/>
          </p:cNvSpPr>
          <p:nvPr/>
        </p:nvSpPr>
        <p:spPr bwMode="auto">
          <a:xfrm>
            <a:off x="1965325" y="3649663"/>
            <a:ext cx="1971181" cy="1015663"/>
          </a:xfrm>
          <a:prstGeom prst="rect">
            <a:avLst/>
          </a:prstGeom>
          <a:noFill/>
          <a:ln w="9525">
            <a:noFill/>
            <a:miter lim="800000"/>
            <a:headEnd/>
            <a:tailEnd/>
          </a:ln>
        </p:spPr>
        <p:txBody>
          <a:bodyPr wrap="none">
            <a:spAutoFit/>
          </a:bodyPr>
          <a:lstStyle/>
          <a:p>
            <a:pPr eaLnBrk="0" hangingPunct="0"/>
            <a:r>
              <a:rPr lang="en-US" sz="2000" b="1">
                <a:solidFill>
                  <a:srgbClr val="000000"/>
                </a:solidFill>
                <a:latin typeface="Calibri" pitchFamily="34" charset="0"/>
              </a:rPr>
              <a:t>RNase H</a:t>
            </a:r>
          </a:p>
          <a:p>
            <a:pPr eaLnBrk="0" hangingPunct="0"/>
            <a:r>
              <a:rPr lang="en-US" sz="2000" b="1">
                <a:solidFill>
                  <a:srgbClr val="000000"/>
                </a:solidFill>
                <a:latin typeface="Calibri" pitchFamily="34" charset="0"/>
              </a:rPr>
              <a:t>DNA polymerase</a:t>
            </a:r>
          </a:p>
          <a:p>
            <a:pPr eaLnBrk="0" hangingPunct="0"/>
            <a:r>
              <a:rPr lang="en-US" sz="2000" b="1">
                <a:solidFill>
                  <a:srgbClr val="000000"/>
                </a:solidFill>
                <a:latin typeface="Calibri" pitchFamily="34" charset="0"/>
              </a:rPr>
              <a:t>DNA Ligase</a:t>
            </a:r>
          </a:p>
        </p:txBody>
      </p:sp>
      <p:sp>
        <p:nvSpPr>
          <p:cNvPr id="23" name="Text Box 5"/>
          <p:cNvSpPr txBox="1">
            <a:spLocks noChangeArrowheads="1"/>
          </p:cNvSpPr>
          <p:nvPr/>
        </p:nvSpPr>
        <p:spPr bwMode="auto">
          <a:xfrm>
            <a:off x="1965325" y="1184275"/>
            <a:ext cx="3908442" cy="400110"/>
          </a:xfrm>
          <a:prstGeom prst="rect">
            <a:avLst/>
          </a:prstGeom>
          <a:noFill/>
          <a:ln w="9525">
            <a:noFill/>
            <a:miter lim="800000"/>
            <a:headEnd/>
            <a:tailEnd/>
          </a:ln>
        </p:spPr>
        <p:txBody>
          <a:bodyPr wrap="none">
            <a:spAutoFit/>
          </a:bodyPr>
          <a:lstStyle/>
          <a:p>
            <a:pPr eaLnBrk="0" hangingPunct="0"/>
            <a:r>
              <a:rPr lang="en-US" sz="2000" b="1" dirty="0">
                <a:solidFill>
                  <a:srgbClr val="000000"/>
                </a:solidFill>
                <a:latin typeface="Calibri" pitchFamily="34" charset="0"/>
              </a:rPr>
              <a:t>Prime with Random Hexamers (R6)</a:t>
            </a:r>
          </a:p>
        </p:txBody>
      </p:sp>
      <p:sp>
        <p:nvSpPr>
          <p:cNvPr id="24" name="Line 6"/>
          <p:cNvSpPr>
            <a:spLocks noChangeShapeType="1"/>
          </p:cNvSpPr>
          <p:nvPr/>
        </p:nvSpPr>
        <p:spPr bwMode="auto">
          <a:xfrm>
            <a:off x="3508375" y="3581400"/>
            <a:ext cx="547688"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25" name="Line 7"/>
          <p:cNvSpPr>
            <a:spLocks noChangeShapeType="1"/>
          </p:cNvSpPr>
          <p:nvPr/>
        </p:nvSpPr>
        <p:spPr bwMode="auto">
          <a:xfrm>
            <a:off x="4302125" y="3581400"/>
            <a:ext cx="639763"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26" name="Line 8"/>
          <p:cNvSpPr>
            <a:spLocks noChangeShapeType="1"/>
          </p:cNvSpPr>
          <p:nvPr/>
        </p:nvSpPr>
        <p:spPr bwMode="auto">
          <a:xfrm>
            <a:off x="5224463" y="3581400"/>
            <a:ext cx="776287"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27" name="Line 9"/>
          <p:cNvSpPr>
            <a:spLocks noChangeShapeType="1"/>
          </p:cNvSpPr>
          <p:nvPr/>
        </p:nvSpPr>
        <p:spPr bwMode="auto">
          <a:xfrm>
            <a:off x="4773613" y="2306638"/>
            <a:ext cx="0" cy="704850"/>
          </a:xfrm>
          <a:prstGeom prst="line">
            <a:avLst/>
          </a:prstGeom>
          <a:noFill/>
          <a:ln w="12700">
            <a:solidFill>
              <a:schemeClr val="tx1"/>
            </a:solidFill>
            <a:round/>
            <a:headEnd/>
            <a:tailEnd type="stealth" w="med" len="med"/>
          </a:ln>
        </p:spPr>
        <p:txBody>
          <a:bodyPr/>
          <a:lstStyle/>
          <a:p>
            <a:endParaRPr lang="en-US">
              <a:latin typeface="Calibri" pitchFamily="34" charset="0"/>
            </a:endParaRPr>
          </a:p>
        </p:txBody>
      </p:sp>
      <p:sp>
        <p:nvSpPr>
          <p:cNvPr id="28" name="Line 10"/>
          <p:cNvSpPr>
            <a:spLocks noChangeShapeType="1"/>
          </p:cNvSpPr>
          <p:nvPr/>
        </p:nvSpPr>
        <p:spPr bwMode="auto">
          <a:xfrm>
            <a:off x="4773613" y="3852863"/>
            <a:ext cx="0" cy="704850"/>
          </a:xfrm>
          <a:prstGeom prst="line">
            <a:avLst/>
          </a:prstGeom>
          <a:noFill/>
          <a:ln w="12700">
            <a:solidFill>
              <a:schemeClr val="tx1"/>
            </a:solidFill>
            <a:round/>
            <a:headEnd/>
            <a:tailEnd type="stealth" w="med" len="med"/>
          </a:ln>
        </p:spPr>
        <p:txBody>
          <a:bodyPr/>
          <a:lstStyle/>
          <a:p>
            <a:endParaRPr lang="en-US">
              <a:latin typeface="Calibri" pitchFamily="34" charset="0"/>
            </a:endParaRPr>
          </a:p>
        </p:txBody>
      </p:sp>
      <p:sp>
        <p:nvSpPr>
          <p:cNvPr id="29" name="Text Box 11"/>
          <p:cNvSpPr txBox="1">
            <a:spLocks noChangeArrowheads="1"/>
          </p:cNvSpPr>
          <p:nvPr/>
        </p:nvSpPr>
        <p:spPr bwMode="auto">
          <a:xfrm>
            <a:off x="3278914" y="2955925"/>
            <a:ext cx="3084097" cy="400110"/>
          </a:xfrm>
          <a:prstGeom prst="rect">
            <a:avLst/>
          </a:prstGeom>
          <a:noFill/>
          <a:ln w="9525">
            <a:noFill/>
            <a:miter lim="800000"/>
            <a:headEnd/>
            <a:tailEnd/>
          </a:ln>
        </p:spPr>
        <p:txBody>
          <a:bodyPr wrap="none">
            <a:spAutoFit/>
          </a:bodyPr>
          <a:lstStyle/>
          <a:p>
            <a:pPr eaLnBrk="0" hangingPunct="0"/>
            <a:r>
              <a:rPr lang="en-US" sz="2000" b="1" dirty="0" err="1" smtClean="0">
                <a:solidFill>
                  <a:srgbClr val="000090"/>
                </a:solidFill>
                <a:latin typeface="Calibri" pitchFamily="34" charset="0"/>
              </a:rPr>
              <a:t>cDNA</a:t>
            </a:r>
            <a:r>
              <a:rPr lang="en-US" sz="2000" b="1" dirty="0" smtClean="0">
                <a:solidFill>
                  <a:srgbClr val="000090"/>
                </a:solidFill>
                <a:latin typeface="Calibri" pitchFamily="34" charset="0"/>
              </a:rPr>
              <a:t> First </a:t>
            </a:r>
            <a:r>
              <a:rPr lang="en-US" sz="2000" b="1" dirty="0">
                <a:solidFill>
                  <a:srgbClr val="000090"/>
                </a:solidFill>
                <a:latin typeface="Calibri" pitchFamily="34" charset="0"/>
              </a:rPr>
              <a:t>strand synthesis</a:t>
            </a:r>
          </a:p>
        </p:txBody>
      </p:sp>
      <p:sp>
        <p:nvSpPr>
          <p:cNvPr id="30" name="Text Box 12"/>
          <p:cNvSpPr txBox="1">
            <a:spLocks noChangeArrowheads="1"/>
          </p:cNvSpPr>
          <p:nvPr/>
        </p:nvSpPr>
        <p:spPr bwMode="auto">
          <a:xfrm>
            <a:off x="3105742" y="4647040"/>
            <a:ext cx="3391799" cy="400110"/>
          </a:xfrm>
          <a:prstGeom prst="rect">
            <a:avLst/>
          </a:prstGeom>
          <a:noFill/>
          <a:ln w="9525">
            <a:noFill/>
            <a:miter lim="800000"/>
            <a:headEnd/>
            <a:tailEnd/>
          </a:ln>
        </p:spPr>
        <p:txBody>
          <a:bodyPr wrap="none">
            <a:spAutoFit/>
          </a:bodyPr>
          <a:lstStyle/>
          <a:p>
            <a:pPr eaLnBrk="0" hangingPunct="0"/>
            <a:r>
              <a:rPr lang="en-US" sz="2000" b="1" dirty="0" err="1" smtClean="0">
                <a:solidFill>
                  <a:srgbClr val="FF00FF"/>
                </a:solidFill>
                <a:latin typeface="Calibri" pitchFamily="34" charset="0"/>
              </a:rPr>
              <a:t>cDNA</a:t>
            </a:r>
            <a:r>
              <a:rPr lang="en-US" sz="2000" b="1" dirty="0" smtClean="0">
                <a:solidFill>
                  <a:srgbClr val="FF00FF"/>
                </a:solidFill>
                <a:latin typeface="Calibri" pitchFamily="34" charset="0"/>
              </a:rPr>
              <a:t> Second </a:t>
            </a:r>
            <a:r>
              <a:rPr lang="en-US" sz="2000" b="1" dirty="0">
                <a:solidFill>
                  <a:srgbClr val="FF00FF"/>
                </a:solidFill>
                <a:latin typeface="Calibri" pitchFamily="34" charset="0"/>
              </a:rPr>
              <a:t>strand synthesis</a:t>
            </a:r>
          </a:p>
        </p:txBody>
      </p:sp>
      <p:sp>
        <p:nvSpPr>
          <p:cNvPr id="31" name="Text Box 13"/>
          <p:cNvSpPr txBox="1">
            <a:spLocks noChangeArrowheads="1"/>
          </p:cNvSpPr>
          <p:nvPr/>
        </p:nvSpPr>
        <p:spPr bwMode="auto">
          <a:xfrm>
            <a:off x="4411663" y="1601788"/>
            <a:ext cx="726481" cy="338554"/>
          </a:xfrm>
          <a:prstGeom prst="rect">
            <a:avLst/>
          </a:prstGeom>
          <a:noFill/>
          <a:ln w="9525">
            <a:noFill/>
            <a:miter lim="800000"/>
            <a:headEnd/>
            <a:tailEnd/>
          </a:ln>
        </p:spPr>
        <p:txBody>
          <a:bodyPr wrap="none">
            <a:spAutoFit/>
          </a:bodyPr>
          <a:lstStyle/>
          <a:p>
            <a:pPr eaLnBrk="0" hangingPunct="0"/>
            <a:r>
              <a:rPr lang="en-US" sz="1600" b="1" dirty="0">
                <a:solidFill>
                  <a:srgbClr val="008000"/>
                </a:solidFill>
                <a:latin typeface="Calibri" pitchFamily="34" charset="0"/>
              </a:rPr>
              <a:t>mRNA</a:t>
            </a:r>
          </a:p>
        </p:txBody>
      </p:sp>
      <p:sp>
        <p:nvSpPr>
          <p:cNvPr id="32" name="Text Box 14"/>
          <p:cNvSpPr txBox="1">
            <a:spLocks noChangeArrowheads="1"/>
          </p:cNvSpPr>
          <p:nvPr/>
        </p:nvSpPr>
        <p:spPr bwMode="auto">
          <a:xfrm>
            <a:off x="3122613" y="1849438"/>
            <a:ext cx="400050" cy="336550"/>
          </a:xfrm>
          <a:prstGeom prst="rect">
            <a:avLst/>
          </a:prstGeom>
          <a:noFill/>
          <a:ln w="9525">
            <a:noFill/>
            <a:miter lim="800000"/>
            <a:headEnd/>
            <a:tailEnd/>
          </a:ln>
        </p:spPr>
        <p:txBody>
          <a:bodyPr>
            <a:spAutoFit/>
          </a:bodyPr>
          <a:lstStyle/>
          <a:p>
            <a:pPr defTabSz="4389438"/>
            <a:r>
              <a:rPr lang="en-US" sz="1600" b="1">
                <a:solidFill>
                  <a:srgbClr val="008000"/>
                </a:solidFill>
                <a:latin typeface="Calibri" pitchFamily="34" charset="0"/>
              </a:rPr>
              <a:t>5’</a:t>
            </a:r>
            <a:endParaRPr lang="en-US" sz="1600" b="1" baseline="-25000">
              <a:solidFill>
                <a:srgbClr val="008000"/>
              </a:solidFill>
              <a:latin typeface="Calibri" pitchFamily="34" charset="0"/>
            </a:endParaRPr>
          </a:p>
        </p:txBody>
      </p:sp>
      <p:sp>
        <p:nvSpPr>
          <p:cNvPr id="33" name="Text Box 15"/>
          <p:cNvSpPr txBox="1">
            <a:spLocks noChangeArrowheads="1"/>
          </p:cNvSpPr>
          <p:nvPr/>
        </p:nvSpPr>
        <p:spPr bwMode="auto">
          <a:xfrm>
            <a:off x="6142038" y="1849438"/>
            <a:ext cx="368300" cy="336550"/>
          </a:xfrm>
          <a:prstGeom prst="rect">
            <a:avLst/>
          </a:prstGeom>
          <a:noFill/>
          <a:ln w="9525">
            <a:noFill/>
            <a:miter lim="800000"/>
            <a:headEnd/>
            <a:tailEnd/>
          </a:ln>
        </p:spPr>
        <p:txBody>
          <a:bodyPr>
            <a:spAutoFit/>
          </a:bodyPr>
          <a:lstStyle/>
          <a:p>
            <a:pPr defTabSz="4389438"/>
            <a:r>
              <a:rPr lang="en-US" sz="1600" b="1">
                <a:solidFill>
                  <a:srgbClr val="008000"/>
                </a:solidFill>
                <a:latin typeface="Calibri" pitchFamily="34" charset="0"/>
              </a:rPr>
              <a:t>3’</a:t>
            </a:r>
            <a:endParaRPr lang="en-US" sz="1600" b="1" baseline="-25000">
              <a:solidFill>
                <a:srgbClr val="008000"/>
              </a:solidFill>
              <a:latin typeface="Calibri" pitchFamily="34" charset="0"/>
            </a:endParaRPr>
          </a:p>
        </p:txBody>
      </p:sp>
      <p:sp>
        <p:nvSpPr>
          <p:cNvPr id="34" name="Line 16"/>
          <p:cNvSpPr>
            <a:spLocks noChangeShapeType="1"/>
          </p:cNvSpPr>
          <p:nvPr/>
        </p:nvSpPr>
        <p:spPr bwMode="auto">
          <a:xfrm>
            <a:off x="3436938" y="2003425"/>
            <a:ext cx="2741612" cy="0"/>
          </a:xfrm>
          <a:prstGeom prst="line">
            <a:avLst/>
          </a:prstGeom>
          <a:noFill/>
          <a:ln w="38100">
            <a:solidFill>
              <a:srgbClr val="008000"/>
            </a:solidFill>
            <a:round/>
            <a:headEnd/>
            <a:tailEnd/>
          </a:ln>
        </p:spPr>
        <p:txBody>
          <a:bodyPr/>
          <a:lstStyle/>
          <a:p>
            <a:endParaRPr lang="en-US">
              <a:latin typeface="Calibri" pitchFamily="34" charset="0"/>
            </a:endParaRPr>
          </a:p>
        </p:txBody>
      </p:sp>
      <p:sp>
        <p:nvSpPr>
          <p:cNvPr id="35" name="Rectangle 17"/>
          <p:cNvSpPr>
            <a:spLocks noChangeArrowheads="1"/>
          </p:cNvSpPr>
          <p:nvPr/>
        </p:nvSpPr>
        <p:spPr bwMode="auto">
          <a:xfrm>
            <a:off x="4057650" y="2111375"/>
            <a:ext cx="182563"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dirty="0">
                <a:solidFill>
                  <a:srgbClr val="000000"/>
                </a:solidFill>
                <a:latin typeface="Calibri" pitchFamily="34" charset="0"/>
              </a:rPr>
              <a:t>R</a:t>
            </a:r>
            <a:r>
              <a:rPr lang="en-US" sz="1100" baseline="-25000" dirty="0">
                <a:solidFill>
                  <a:srgbClr val="000000"/>
                </a:solidFill>
                <a:latin typeface="Calibri" pitchFamily="34" charset="0"/>
              </a:rPr>
              <a:t>6</a:t>
            </a:r>
          </a:p>
        </p:txBody>
      </p:sp>
      <p:sp>
        <p:nvSpPr>
          <p:cNvPr id="36" name="Rectangle 18"/>
          <p:cNvSpPr>
            <a:spLocks noChangeArrowheads="1"/>
          </p:cNvSpPr>
          <p:nvPr/>
        </p:nvSpPr>
        <p:spPr bwMode="auto">
          <a:xfrm>
            <a:off x="4938713" y="2111375"/>
            <a:ext cx="182562"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37" name="Rectangle 19"/>
          <p:cNvSpPr>
            <a:spLocks noChangeArrowheads="1"/>
          </p:cNvSpPr>
          <p:nvPr/>
        </p:nvSpPr>
        <p:spPr bwMode="auto">
          <a:xfrm>
            <a:off x="5991225" y="2111375"/>
            <a:ext cx="182563"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38" name="Line 20"/>
          <p:cNvSpPr>
            <a:spLocks noChangeShapeType="1"/>
          </p:cNvSpPr>
          <p:nvPr/>
        </p:nvSpPr>
        <p:spPr bwMode="auto">
          <a:xfrm>
            <a:off x="3438525" y="3402013"/>
            <a:ext cx="2741613" cy="0"/>
          </a:xfrm>
          <a:prstGeom prst="line">
            <a:avLst/>
          </a:prstGeom>
          <a:noFill/>
          <a:ln w="38100">
            <a:solidFill>
              <a:srgbClr val="008000"/>
            </a:solidFill>
            <a:round/>
            <a:headEnd/>
            <a:tailEnd/>
          </a:ln>
        </p:spPr>
        <p:txBody>
          <a:bodyPr/>
          <a:lstStyle/>
          <a:p>
            <a:endParaRPr lang="en-US">
              <a:latin typeface="Calibri" pitchFamily="34" charset="0"/>
            </a:endParaRPr>
          </a:p>
        </p:txBody>
      </p:sp>
      <p:sp>
        <p:nvSpPr>
          <p:cNvPr id="39" name="Rectangle 21"/>
          <p:cNvSpPr>
            <a:spLocks noChangeArrowheads="1"/>
          </p:cNvSpPr>
          <p:nvPr/>
        </p:nvSpPr>
        <p:spPr bwMode="auto">
          <a:xfrm>
            <a:off x="4057650" y="3498850"/>
            <a:ext cx="182563"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40" name="Rectangle 22"/>
          <p:cNvSpPr>
            <a:spLocks noChangeArrowheads="1"/>
          </p:cNvSpPr>
          <p:nvPr/>
        </p:nvSpPr>
        <p:spPr bwMode="auto">
          <a:xfrm>
            <a:off x="5991225" y="3498850"/>
            <a:ext cx="182563"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41" name="Rectangle 23"/>
          <p:cNvSpPr>
            <a:spLocks noChangeArrowheads="1"/>
          </p:cNvSpPr>
          <p:nvPr/>
        </p:nvSpPr>
        <p:spPr bwMode="auto">
          <a:xfrm>
            <a:off x="4938713" y="3498850"/>
            <a:ext cx="182562"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42" name="Line 24"/>
          <p:cNvSpPr>
            <a:spLocks noChangeShapeType="1"/>
          </p:cNvSpPr>
          <p:nvPr/>
        </p:nvSpPr>
        <p:spPr bwMode="auto">
          <a:xfrm>
            <a:off x="3508375" y="5246688"/>
            <a:ext cx="547688"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43" name="Line 25"/>
          <p:cNvSpPr>
            <a:spLocks noChangeShapeType="1"/>
          </p:cNvSpPr>
          <p:nvPr/>
        </p:nvSpPr>
        <p:spPr bwMode="auto">
          <a:xfrm>
            <a:off x="4302125" y="5246688"/>
            <a:ext cx="639763"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44" name="Line 26"/>
          <p:cNvSpPr>
            <a:spLocks noChangeShapeType="1"/>
          </p:cNvSpPr>
          <p:nvPr/>
        </p:nvSpPr>
        <p:spPr bwMode="auto">
          <a:xfrm>
            <a:off x="5224463" y="5246688"/>
            <a:ext cx="776287"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45" name="Line 27"/>
          <p:cNvSpPr>
            <a:spLocks noChangeShapeType="1"/>
          </p:cNvSpPr>
          <p:nvPr/>
        </p:nvSpPr>
        <p:spPr bwMode="auto">
          <a:xfrm>
            <a:off x="3508375" y="5140325"/>
            <a:ext cx="547688" cy="0"/>
          </a:xfrm>
          <a:prstGeom prst="line">
            <a:avLst/>
          </a:prstGeom>
          <a:noFill/>
          <a:ln w="38100">
            <a:solidFill>
              <a:srgbClr val="FF00FF"/>
            </a:solidFill>
            <a:round/>
            <a:headEnd/>
            <a:tailEnd/>
          </a:ln>
        </p:spPr>
        <p:txBody>
          <a:bodyPr/>
          <a:lstStyle/>
          <a:p>
            <a:endParaRPr lang="en-US">
              <a:latin typeface="Calibri" pitchFamily="34" charset="0"/>
            </a:endParaRPr>
          </a:p>
        </p:txBody>
      </p:sp>
      <p:sp>
        <p:nvSpPr>
          <p:cNvPr id="46" name="Line 28"/>
          <p:cNvSpPr>
            <a:spLocks noChangeShapeType="1"/>
          </p:cNvSpPr>
          <p:nvPr/>
        </p:nvSpPr>
        <p:spPr bwMode="auto">
          <a:xfrm>
            <a:off x="4302125" y="5140325"/>
            <a:ext cx="639763" cy="0"/>
          </a:xfrm>
          <a:prstGeom prst="line">
            <a:avLst/>
          </a:prstGeom>
          <a:noFill/>
          <a:ln w="38100">
            <a:solidFill>
              <a:srgbClr val="FF00FF"/>
            </a:solidFill>
            <a:round/>
            <a:headEnd/>
            <a:tailEnd/>
          </a:ln>
        </p:spPr>
        <p:txBody>
          <a:bodyPr/>
          <a:lstStyle/>
          <a:p>
            <a:endParaRPr lang="en-US">
              <a:latin typeface="Calibri" pitchFamily="34" charset="0"/>
            </a:endParaRPr>
          </a:p>
        </p:txBody>
      </p:sp>
      <p:sp>
        <p:nvSpPr>
          <p:cNvPr id="47" name="Line 29"/>
          <p:cNvSpPr>
            <a:spLocks noChangeShapeType="1"/>
          </p:cNvSpPr>
          <p:nvPr/>
        </p:nvSpPr>
        <p:spPr bwMode="auto">
          <a:xfrm>
            <a:off x="5224463" y="5140325"/>
            <a:ext cx="776287" cy="0"/>
          </a:xfrm>
          <a:prstGeom prst="line">
            <a:avLst/>
          </a:prstGeom>
          <a:noFill/>
          <a:ln w="38100">
            <a:solidFill>
              <a:srgbClr val="FF00FF"/>
            </a:solidFill>
            <a:round/>
            <a:headEnd/>
            <a:tailEnd/>
          </a:ln>
        </p:spPr>
        <p:txBody>
          <a:bodyPr/>
          <a:lstStyle/>
          <a:p>
            <a:endParaRPr lang="en-US">
              <a:latin typeface="Calibri" pitchFamily="34" charset="0"/>
            </a:endParaRPr>
          </a:p>
        </p:txBody>
      </p:sp>
      <p:sp>
        <p:nvSpPr>
          <p:cNvPr id="48" name="Line 30"/>
          <p:cNvSpPr>
            <a:spLocks noChangeShapeType="1"/>
          </p:cNvSpPr>
          <p:nvPr/>
        </p:nvSpPr>
        <p:spPr bwMode="auto">
          <a:xfrm>
            <a:off x="4773613" y="5376863"/>
            <a:ext cx="0" cy="365125"/>
          </a:xfrm>
          <a:prstGeom prst="line">
            <a:avLst/>
          </a:prstGeom>
          <a:noFill/>
          <a:ln w="12700">
            <a:solidFill>
              <a:schemeClr val="tx1"/>
            </a:solidFill>
            <a:prstDash val="dash"/>
            <a:round/>
            <a:headEnd/>
            <a:tailEnd type="stealth" w="med" len="med"/>
          </a:ln>
        </p:spPr>
        <p:txBody>
          <a:bodyPr/>
          <a:lstStyle/>
          <a:p>
            <a:endParaRPr lang="en-US">
              <a:latin typeface="Calibri" pitchFamily="34" charset="0"/>
            </a:endParaRPr>
          </a:p>
        </p:txBody>
      </p:sp>
      <p:sp>
        <p:nvSpPr>
          <p:cNvPr id="49" name="Text Box 31"/>
          <p:cNvSpPr txBox="1">
            <a:spLocks noChangeArrowheads="1"/>
          </p:cNvSpPr>
          <p:nvPr/>
        </p:nvSpPr>
        <p:spPr bwMode="auto">
          <a:xfrm>
            <a:off x="3351213" y="5840413"/>
            <a:ext cx="2496517" cy="400110"/>
          </a:xfrm>
          <a:prstGeom prst="rect">
            <a:avLst/>
          </a:prstGeom>
          <a:noFill/>
          <a:ln w="9525">
            <a:noFill/>
            <a:miter lim="800000"/>
            <a:headEnd/>
            <a:tailEnd/>
          </a:ln>
        </p:spPr>
        <p:txBody>
          <a:bodyPr wrap="none">
            <a:spAutoFit/>
          </a:bodyPr>
          <a:lstStyle/>
          <a:p>
            <a:pPr eaLnBrk="0" hangingPunct="0"/>
            <a:r>
              <a:rPr lang="en-US" sz="2000" b="1" dirty="0">
                <a:solidFill>
                  <a:srgbClr val="000000"/>
                </a:solidFill>
                <a:latin typeface="Calibri" pitchFamily="34" charset="0"/>
              </a:rPr>
              <a:t>Illumina cDNA Library</a:t>
            </a:r>
          </a:p>
        </p:txBody>
      </p:sp>
      <p:sp>
        <p:nvSpPr>
          <p:cNvPr id="50" name="TextBox 49"/>
          <p:cNvSpPr txBox="1"/>
          <p:nvPr/>
        </p:nvSpPr>
        <p:spPr>
          <a:xfrm>
            <a:off x="0" y="6492993"/>
            <a:ext cx="4055918" cy="338554"/>
          </a:xfrm>
          <a:prstGeom prst="rect">
            <a:avLst/>
          </a:prstGeom>
          <a:noFill/>
        </p:spPr>
        <p:txBody>
          <a:bodyPr wrap="none" rtlCol="0">
            <a:spAutoFit/>
          </a:bodyPr>
          <a:lstStyle/>
          <a:p>
            <a:r>
              <a:rPr lang="en-US" sz="1600" dirty="0" smtClean="0"/>
              <a:t>Slide courtesy of Joshua Levin, Broad Institute.</a:t>
            </a:r>
            <a:endParaRPr lang="en-US" sz="1600" dirty="0"/>
          </a:p>
        </p:txBody>
      </p:sp>
    </p:spTree>
    <p:extLst>
      <p:ext uri="{BB962C8B-B14F-4D97-AF65-F5344CB8AC3E}">
        <p14:creationId xmlns:p14="http://schemas.microsoft.com/office/powerpoint/2010/main" val="3727781684"/>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1-19 at 10.01.2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026" y="2072935"/>
            <a:ext cx="7886700" cy="3594100"/>
          </a:xfrm>
          <a:prstGeom prst="rect">
            <a:avLst/>
          </a:prstGeom>
        </p:spPr>
      </p:pic>
      <p:sp>
        <p:nvSpPr>
          <p:cNvPr id="5" name="TextBox 4"/>
          <p:cNvSpPr txBox="1"/>
          <p:nvPr/>
        </p:nvSpPr>
        <p:spPr>
          <a:xfrm>
            <a:off x="1053477" y="947585"/>
            <a:ext cx="7475387" cy="923330"/>
          </a:xfrm>
          <a:prstGeom prst="rect">
            <a:avLst/>
          </a:prstGeom>
          <a:noFill/>
        </p:spPr>
        <p:txBody>
          <a:bodyPr wrap="square" rtlCol="0">
            <a:spAutoFit/>
          </a:bodyPr>
          <a:lstStyle/>
          <a:p>
            <a:r>
              <a:rPr lang="en-US" dirty="0"/>
              <a:t> </a:t>
            </a:r>
            <a:r>
              <a:rPr lang="en-US" dirty="0" smtClean="0"/>
              <a:t>“RSEM-EVAL [sic] uses </a:t>
            </a:r>
            <a:r>
              <a:rPr lang="en-US" dirty="0"/>
              <a:t>a novel </a:t>
            </a:r>
            <a:r>
              <a:rPr lang="en-US" dirty="0" smtClean="0"/>
              <a:t>probabilistic model</a:t>
            </a:r>
            <a:r>
              <a:rPr lang="en-US" dirty="0"/>
              <a:t>-based method to compute the </a:t>
            </a:r>
            <a:r>
              <a:rPr lang="en-US" dirty="0" smtClean="0"/>
              <a:t>joint probability </a:t>
            </a:r>
            <a:r>
              <a:rPr lang="en-US" dirty="0"/>
              <a:t>of both an assembly and the RNA-</a:t>
            </a:r>
            <a:r>
              <a:rPr lang="en-US" dirty="0" err="1"/>
              <a:t>Seq</a:t>
            </a:r>
            <a:r>
              <a:rPr lang="en-US" dirty="0"/>
              <a:t> data </a:t>
            </a:r>
            <a:r>
              <a:rPr lang="en-US" dirty="0" smtClean="0"/>
              <a:t>as an </a:t>
            </a:r>
            <a:r>
              <a:rPr lang="en-US" dirty="0"/>
              <a:t>evaluation score</a:t>
            </a:r>
            <a:r>
              <a:rPr lang="en-US" dirty="0" smtClean="0"/>
              <a:t>.”</a:t>
            </a:r>
            <a:endParaRPr lang="en-US" dirty="0"/>
          </a:p>
        </p:txBody>
      </p:sp>
      <p:sp>
        <p:nvSpPr>
          <p:cNvPr id="6" name="TextBox 5"/>
          <p:cNvSpPr txBox="1"/>
          <p:nvPr/>
        </p:nvSpPr>
        <p:spPr>
          <a:xfrm>
            <a:off x="288625" y="6031866"/>
            <a:ext cx="8840944" cy="338554"/>
          </a:xfrm>
          <a:prstGeom prst="rect">
            <a:avLst/>
          </a:prstGeom>
          <a:noFill/>
        </p:spPr>
        <p:txBody>
          <a:bodyPr wrap="square" rtlCol="0">
            <a:spAutoFit/>
          </a:bodyPr>
          <a:lstStyle/>
          <a:p>
            <a:r>
              <a:rPr lang="en-US" sz="1600" dirty="0" smtClean="0"/>
              <a:t>Li et al. </a:t>
            </a:r>
            <a:r>
              <a:rPr lang="en-US" sz="1600" b="1" dirty="0" smtClean="0"/>
              <a:t>Evaluation </a:t>
            </a:r>
            <a:r>
              <a:rPr lang="en-US" sz="1600" b="1" dirty="0"/>
              <a:t>of de novo </a:t>
            </a:r>
            <a:r>
              <a:rPr lang="en-US" sz="1600" b="1" dirty="0" err="1" smtClean="0"/>
              <a:t>transcriptome</a:t>
            </a:r>
            <a:r>
              <a:rPr lang="en-US" sz="1600" b="1" dirty="0"/>
              <a:t> </a:t>
            </a:r>
            <a:r>
              <a:rPr lang="en-US" sz="1600" b="1" dirty="0" smtClean="0"/>
              <a:t>assemblies </a:t>
            </a:r>
            <a:r>
              <a:rPr lang="en-US" sz="1600" b="1" dirty="0"/>
              <a:t>from RNA-</a:t>
            </a:r>
            <a:r>
              <a:rPr lang="en-US" sz="1600" b="1" dirty="0" err="1"/>
              <a:t>Seq</a:t>
            </a:r>
            <a:r>
              <a:rPr lang="en-US" sz="1600" b="1" dirty="0"/>
              <a:t> </a:t>
            </a:r>
            <a:r>
              <a:rPr lang="en-US" sz="1600" b="1" dirty="0" smtClean="0"/>
              <a:t>data</a:t>
            </a:r>
            <a:r>
              <a:rPr lang="en-US" sz="1600" dirty="0" smtClean="0"/>
              <a:t>, Genome Biology 2014</a:t>
            </a:r>
            <a:endParaRPr lang="en-US" sz="1600" dirty="0"/>
          </a:p>
        </p:txBody>
      </p:sp>
      <p:sp>
        <p:nvSpPr>
          <p:cNvPr id="7" name="TextBox 6"/>
          <p:cNvSpPr txBox="1"/>
          <p:nvPr/>
        </p:nvSpPr>
        <p:spPr>
          <a:xfrm>
            <a:off x="3275893" y="225033"/>
            <a:ext cx="3009909" cy="523220"/>
          </a:xfrm>
          <a:prstGeom prst="rect">
            <a:avLst/>
          </a:prstGeom>
          <a:noFill/>
        </p:spPr>
        <p:txBody>
          <a:bodyPr wrap="none" rtlCol="0">
            <a:spAutoFit/>
          </a:bodyPr>
          <a:lstStyle/>
          <a:p>
            <a:r>
              <a:rPr lang="en-US" sz="2800" b="1" dirty="0" smtClean="0"/>
              <a:t>Detonate Software</a:t>
            </a:r>
            <a:endParaRPr lang="en-US" sz="2800" b="1" dirty="0"/>
          </a:p>
        </p:txBody>
      </p:sp>
      <p:sp>
        <p:nvSpPr>
          <p:cNvPr id="8" name="TextBox 7"/>
          <p:cNvSpPr txBox="1"/>
          <p:nvPr/>
        </p:nvSpPr>
        <p:spPr>
          <a:xfrm rot="16200000">
            <a:off x="-863989" y="3636438"/>
            <a:ext cx="2826415" cy="369332"/>
          </a:xfrm>
          <a:prstGeom prst="rect">
            <a:avLst/>
          </a:prstGeom>
          <a:noFill/>
        </p:spPr>
        <p:txBody>
          <a:bodyPr wrap="none" rtlCol="0">
            <a:spAutoFit/>
          </a:bodyPr>
          <a:lstStyle/>
          <a:p>
            <a:r>
              <a:rPr lang="en-US" b="1" dirty="0" smtClean="0"/>
              <a:t>Ref Genome –based metric</a:t>
            </a:r>
            <a:endParaRPr lang="en-US" b="1" dirty="0"/>
          </a:p>
        </p:txBody>
      </p:sp>
      <p:sp>
        <p:nvSpPr>
          <p:cNvPr id="9" name="TextBox 8"/>
          <p:cNvSpPr txBox="1"/>
          <p:nvPr/>
        </p:nvSpPr>
        <p:spPr>
          <a:xfrm>
            <a:off x="3405779" y="5613386"/>
            <a:ext cx="3292450" cy="369332"/>
          </a:xfrm>
          <a:prstGeom prst="rect">
            <a:avLst/>
          </a:prstGeom>
          <a:noFill/>
        </p:spPr>
        <p:txBody>
          <a:bodyPr wrap="none" rtlCol="0">
            <a:spAutoFit/>
          </a:bodyPr>
          <a:lstStyle/>
          <a:p>
            <a:r>
              <a:rPr lang="en-US" b="1" dirty="0" smtClean="0"/>
              <a:t>RSEM-EVAL Genome-free metric</a:t>
            </a:r>
            <a:endParaRPr lang="en-US" b="1" dirty="0"/>
          </a:p>
        </p:txBody>
      </p:sp>
    </p:spTree>
    <p:extLst>
      <p:ext uri="{BB962C8B-B14F-4D97-AF65-F5344CB8AC3E}">
        <p14:creationId xmlns:p14="http://schemas.microsoft.com/office/powerpoint/2010/main" val="53759165"/>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49511"/>
            <a:ext cx="8229600" cy="1143000"/>
          </a:xfrm>
        </p:spPr>
        <p:txBody>
          <a:bodyPr>
            <a:normAutofit fontScale="90000"/>
          </a:bodyPr>
          <a:lstStyle/>
          <a:p>
            <a:r>
              <a:rPr lang="en-US" dirty="0" smtClean="0"/>
              <a:t>Abundance Estimation</a:t>
            </a:r>
            <a:br>
              <a:rPr lang="en-US" dirty="0" smtClean="0"/>
            </a:br>
            <a:r>
              <a:rPr lang="en-US" sz="3600" dirty="0" smtClean="0"/>
              <a:t>(Aka. Computing Expression Values)</a:t>
            </a:r>
            <a:endParaRPr lang="en-US" sz="3600" dirty="0"/>
          </a:p>
        </p:txBody>
      </p:sp>
    </p:spTree>
    <p:extLst>
      <p:ext uri="{BB962C8B-B14F-4D97-AF65-F5344CB8AC3E}">
        <p14:creationId xmlns:p14="http://schemas.microsoft.com/office/powerpoint/2010/main" val="3175292718"/>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8.45.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
            <a:ext cx="9144000" cy="6810635"/>
          </a:xfrm>
          <a:prstGeom prst="rect">
            <a:avLst/>
          </a:prstGeom>
        </p:spPr>
      </p:pic>
      <p:sp>
        <p:nvSpPr>
          <p:cNvPr id="5" name="TextBox 4"/>
          <p:cNvSpPr txBox="1"/>
          <p:nvPr/>
        </p:nvSpPr>
        <p:spPr>
          <a:xfrm>
            <a:off x="104747" y="6445499"/>
            <a:ext cx="2706089" cy="338554"/>
          </a:xfrm>
          <a:prstGeom prst="rect">
            <a:avLst/>
          </a:prstGeom>
          <a:noFill/>
        </p:spPr>
        <p:txBody>
          <a:bodyPr wrap="none" rtlCol="0">
            <a:spAutoFit/>
          </a:bodyPr>
          <a:lstStyle/>
          <a:p>
            <a:r>
              <a:rPr lang="en-US" sz="1600" dirty="0" smtClean="0"/>
              <a:t>Slide courtesy of Cole </a:t>
            </a:r>
            <a:r>
              <a:rPr lang="en-US" sz="1600" dirty="0" err="1" smtClean="0"/>
              <a:t>Trapnell</a:t>
            </a:r>
            <a:endParaRPr lang="en-US" sz="1600" dirty="0"/>
          </a:p>
        </p:txBody>
      </p:sp>
      <p:sp>
        <p:nvSpPr>
          <p:cNvPr id="6" name="TextBox 5"/>
          <p:cNvSpPr txBox="1"/>
          <p:nvPr/>
        </p:nvSpPr>
        <p:spPr>
          <a:xfrm rot="16200000">
            <a:off x="4311074" y="4969708"/>
            <a:ext cx="1949848" cy="400110"/>
          </a:xfrm>
          <a:prstGeom prst="rect">
            <a:avLst/>
          </a:prstGeom>
          <a:solidFill>
            <a:srgbClr val="FFFFFF"/>
          </a:solidFill>
        </p:spPr>
        <p:txBody>
          <a:bodyPr wrap="none" rtlCol="0">
            <a:spAutoFit/>
          </a:bodyPr>
          <a:lstStyle/>
          <a:p>
            <a:r>
              <a:rPr lang="en-US" sz="2000" dirty="0" smtClean="0"/>
              <a:t>Expression Value</a:t>
            </a:r>
            <a:endParaRPr lang="en-US" sz="2000" dirty="0"/>
          </a:p>
        </p:txBody>
      </p:sp>
      <p:sp>
        <p:nvSpPr>
          <p:cNvPr id="2" name="Rectangle 1"/>
          <p:cNvSpPr/>
          <p:nvPr/>
        </p:nvSpPr>
        <p:spPr>
          <a:xfrm>
            <a:off x="1350560" y="2358225"/>
            <a:ext cx="7055167" cy="149152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438093" y="4335930"/>
            <a:ext cx="1359420" cy="210956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735082" y="4387550"/>
            <a:ext cx="1359420" cy="210956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8409268"/>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8.45.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
            <a:ext cx="9144000" cy="6810635"/>
          </a:xfrm>
          <a:prstGeom prst="rect">
            <a:avLst/>
          </a:prstGeom>
        </p:spPr>
      </p:pic>
      <p:sp>
        <p:nvSpPr>
          <p:cNvPr id="5" name="TextBox 4"/>
          <p:cNvSpPr txBox="1"/>
          <p:nvPr/>
        </p:nvSpPr>
        <p:spPr>
          <a:xfrm>
            <a:off x="104747" y="6445499"/>
            <a:ext cx="2706089" cy="338554"/>
          </a:xfrm>
          <a:prstGeom prst="rect">
            <a:avLst/>
          </a:prstGeom>
          <a:noFill/>
        </p:spPr>
        <p:txBody>
          <a:bodyPr wrap="none" rtlCol="0">
            <a:spAutoFit/>
          </a:bodyPr>
          <a:lstStyle/>
          <a:p>
            <a:r>
              <a:rPr lang="en-US" sz="1600" dirty="0" smtClean="0"/>
              <a:t>Slide courtesy of Cole </a:t>
            </a:r>
            <a:r>
              <a:rPr lang="en-US" sz="1600" dirty="0" err="1" smtClean="0"/>
              <a:t>Trapnell</a:t>
            </a:r>
            <a:endParaRPr lang="en-US" sz="1600" dirty="0"/>
          </a:p>
        </p:txBody>
      </p:sp>
      <p:sp>
        <p:nvSpPr>
          <p:cNvPr id="6" name="TextBox 5"/>
          <p:cNvSpPr txBox="1"/>
          <p:nvPr/>
        </p:nvSpPr>
        <p:spPr>
          <a:xfrm rot="16200000">
            <a:off x="4311074" y="4969708"/>
            <a:ext cx="1949848" cy="400110"/>
          </a:xfrm>
          <a:prstGeom prst="rect">
            <a:avLst/>
          </a:prstGeom>
          <a:solidFill>
            <a:srgbClr val="FFFFFF"/>
          </a:solidFill>
        </p:spPr>
        <p:txBody>
          <a:bodyPr wrap="none" rtlCol="0">
            <a:spAutoFit/>
          </a:bodyPr>
          <a:lstStyle/>
          <a:p>
            <a:r>
              <a:rPr lang="en-US" sz="2000" dirty="0" smtClean="0"/>
              <a:t>Expression Value</a:t>
            </a:r>
            <a:endParaRPr lang="en-US" sz="2000" dirty="0"/>
          </a:p>
        </p:txBody>
      </p:sp>
    </p:spTree>
    <p:extLst>
      <p:ext uri="{BB962C8B-B14F-4D97-AF65-F5344CB8AC3E}">
        <p14:creationId xmlns:p14="http://schemas.microsoft.com/office/powerpoint/2010/main" val="968222507"/>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Normalized Expression Values</a:t>
            </a:r>
            <a:endParaRPr lang="en-US" dirty="0"/>
          </a:p>
        </p:txBody>
      </p:sp>
      <p:sp>
        <p:nvSpPr>
          <p:cNvPr id="3" name="Content Placeholder 2"/>
          <p:cNvSpPr>
            <a:spLocks noGrp="1"/>
          </p:cNvSpPr>
          <p:nvPr>
            <p:ph idx="1"/>
          </p:nvPr>
        </p:nvSpPr>
        <p:spPr>
          <a:xfrm>
            <a:off x="457200" y="1031083"/>
            <a:ext cx="8229600" cy="4525963"/>
          </a:xfrm>
        </p:spPr>
        <p:txBody>
          <a:bodyPr>
            <a:normAutofit lnSpcReduction="10000"/>
          </a:bodyPr>
          <a:lstStyle/>
          <a:p>
            <a:pPr marL="0" indent="0">
              <a:buNone/>
            </a:pPr>
            <a:endParaRPr lang="en-US" dirty="0" smtClean="0"/>
          </a:p>
          <a:p>
            <a:r>
              <a:rPr lang="en-US" dirty="0" smtClean="0"/>
              <a:t>Transcript-mapped read counts are normalized for both length of the transcript and total depth of sequencing.</a:t>
            </a:r>
            <a:endParaRPr lang="en-US" dirty="0"/>
          </a:p>
          <a:p>
            <a:endParaRPr lang="en-US" dirty="0" smtClean="0"/>
          </a:p>
          <a:p>
            <a:r>
              <a:rPr lang="en-US" dirty="0" smtClean="0"/>
              <a:t>Reported as: Number of RNA-Seq </a:t>
            </a:r>
            <a:r>
              <a:rPr lang="en-US" sz="4000" b="1" dirty="0">
                <a:solidFill>
                  <a:srgbClr val="FF6600"/>
                </a:solidFill>
              </a:rPr>
              <a:t>F</a:t>
            </a:r>
            <a:r>
              <a:rPr lang="en-US" dirty="0" smtClean="0"/>
              <a:t>ragments </a:t>
            </a:r>
            <a:br>
              <a:rPr lang="en-US" dirty="0" smtClean="0"/>
            </a:br>
            <a:r>
              <a:rPr lang="en-US" dirty="0" smtClean="0"/>
              <a:t>    </a:t>
            </a:r>
            <a:r>
              <a:rPr lang="en-US" sz="4000" b="1" dirty="0" smtClean="0">
                <a:solidFill>
                  <a:srgbClr val="FF6600"/>
                </a:solidFill>
              </a:rPr>
              <a:t>P</a:t>
            </a:r>
            <a:r>
              <a:rPr lang="en-US" dirty="0" smtClean="0"/>
              <a:t>er </a:t>
            </a:r>
            <a:r>
              <a:rPr lang="en-US" sz="4000" b="1" dirty="0" err="1">
                <a:solidFill>
                  <a:srgbClr val="FF6600"/>
                </a:solidFill>
              </a:rPr>
              <a:t>K</a:t>
            </a:r>
            <a:r>
              <a:rPr lang="en-US" dirty="0" err="1" smtClean="0"/>
              <a:t>ilobase</a:t>
            </a:r>
            <a:r>
              <a:rPr lang="en-US" dirty="0" smtClean="0"/>
              <a:t> of transcript</a:t>
            </a:r>
            <a:br>
              <a:rPr lang="en-US" dirty="0" smtClean="0"/>
            </a:br>
            <a:r>
              <a:rPr lang="en-US" dirty="0" smtClean="0"/>
              <a:t>            per total </a:t>
            </a:r>
            <a:r>
              <a:rPr lang="en-US" sz="4000" b="1" dirty="0" smtClean="0">
                <a:solidFill>
                  <a:srgbClr val="FF6600"/>
                </a:solidFill>
              </a:rPr>
              <a:t>M</a:t>
            </a:r>
            <a:r>
              <a:rPr lang="en-US" dirty="0" smtClean="0"/>
              <a:t>illion fragments mapped</a:t>
            </a:r>
            <a:endParaRPr lang="en-US" dirty="0"/>
          </a:p>
        </p:txBody>
      </p:sp>
      <p:sp>
        <p:nvSpPr>
          <p:cNvPr id="4" name="TextBox 3"/>
          <p:cNvSpPr txBox="1"/>
          <p:nvPr/>
        </p:nvSpPr>
        <p:spPr>
          <a:xfrm>
            <a:off x="3720395" y="5141547"/>
            <a:ext cx="1669447" cy="830997"/>
          </a:xfrm>
          <a:prstGeom prst="rect">
            <a:avLst/>
          </a:prstGeom>
          <a:noFill/>
        </p:spPr>
        <p:txBody>
          <a:bodyPr wrap="none" rtlCol="0">
            <a:spAutoFit/>
          </a:bodyPr>
          <a:lstStyle/>
          <a:p>
            <a:r>
              <a:rPr lang="en-US" sz="4800" b="1" dirty="0" smtClean="0">
                <a:solidFill>
                  <a:srgbClr val="FF6600"/>
                </a:solidFill>
              </a:rPr>
              <a:t>FPKM</a:t>
            </a:r>
            <a:endParaRPr lang="en-US" sz="4800" b="1" dirty="0">
              <a:solidFill>
                <a:srgbClr val="FF6600"/>
              </a:solidFill>
            </a:endParaRPr>
          </a:p>
        </p:txBody>
      </p:sp>
      <p:sp>
        <p:nvSpPr>
          <p:cNvPr id="5" name="TextBox 4"/>
          <p:cNvSpPr txBox="1"/>
          <p:nvPr/>
        </p:nvSpPr>
        <p:spPr>
          <a:xfrm>
            <a:off x="202037" y="6132877"/>
            <a:ext cx="6173485" cy="646331"/>
          </a:xfrm>
          <a:prstGeom prst="rect">
            <a:avLst/>
          </a:prstGeom>
          <a:noFill/>
        </p:spPr>
        <p:txBody>
          <a:bodyPr wrap="none" rtlCol="0">
            <a:spAutoFit/>
          </a:bodyPr>
          <a:lstStyle/>
          <a:p>
            <a:r>
              <a:rPr lang="en-US" dirty="0" smtClean="0"/>
              <a:t>RPKM (reads per kb per M) used with Single-end RNA-</a:t>
            </a:r>
            <a:r>
              <a:rPr lang="en-US" dirty="0" err="1" smtClean="0"/>
              <a:t>Seq</a:t>
            </a:r>
            <a:r>
              <a:rPr lang="en-US" dirty="0" smtClean="0"/>
              <a:t> reads</a:t>
            </a:r>
          </a:p>
          <a:p>
            <a:r>
              <a:rPr lang="en-US" dirty="0" smtClean="0"/>
              <a:t>FPKM used with Paired-end RNA-</a:t>
            </a:r>
            <a:r>
              <a:rPr lang="en-US" dirty="0" err="1" smtClean="0"/>
              <a:t>Seq</a:t>
            </a:r>
            <a:r>
              <a:rPr lang="en-US" dirty="0" smtClean="0"/>
              <a:t> reads.</a:t>
            </a:r>
            <a:endParaRPr lang="en-US" dirty="0"/>
          </a:p>
        </p:txBody>
      </p:sp>
    </p:spTree>
    <p:extLst>
      <p:ext uri="{BB962C8B-B14F-4D97-AF65-F5344CB8AC3E}">
        <p14:creationId xmlns:p14="http://schemas.microsoft.com/office/powerpoint/2010/main" val="29988231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Transcripts per Million (TPM)</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1837730445"/>
              </p:ext>
            </p:extLst>
          </p:nvPr>
        </p:nvGraphicFramePr>
        <p:xfrm>
          <a:off x="2178688" y="1818551"/>
          <a:ext cx="4512664" cy="1327254"/>
        </p:xfrm>
        <a:graphic>
          <a:graphicData uri="http://schemas.openxmlformats.org/presentationml/2006/ole">
            <mc:AlternateContent xmlns:mc="http://schemas.openxmlformats.org/markup-compatibility/2006">
              <mc:Choice xmlns:v="urn:schemas-microsoft-com:vml" Requires="v">
                <p:oleObj spid="_x0000_s1137" name="Equation" r:id="rId3" imgW="1727200" imgH="508000" progId="Equation.3">
                  <p:embed/>
                </p:oleObj>
              </mc:Choice>
              <mc:Fallback>
                <p:oleObj name="Equation" r:id="rId3" imgW="1727200" imgH="508000" progId="Equation.3">
                  <p:embed/>
                  <p:pic>
                    <p:nvPicPr>
                      <p:cNvPr id="0" name=""/>
                      <p:cNvPicPr/>
                      <p:nvPr/>
                    </p:nvPicPr>
                    <p:blipFill>
                      <a:blip r:embed="rId4"/>
                      <a:stretch>
                        <a:fillRect/>
                      </a:stretch>
                    </p:blipFill>
                    <p:spPr>
                      <a:xfrm>
                        <a:off x="2178688" y="1818551"/>
                        <a:ext cx="4512664" cy="1327254"/>
                      </a:xfrm>
                      <a:prstGeom prst="rect">
                        <a:avLst/>
                      </a:prstGeom>
                    </p:spPr>
                  </p:pic>
                </p:oleObj>
              </mc:Fallback>
            </mc:AlternateContent>
          </a:graphicData>
        </a:graphic>
      </p:graphicFrame>
      <p:sp>
        <p:nvSpPr>
          <p:cNvPr id="6" name="TextBox 5"/>
          <p:cNvSpPr txBox="1"/>
          <p:nvPr/>
        </p:nvSpPr>
        <p:spPr>
          <a:xfrm>
            <a:off x="1053482" y="3362259"/>
            <a:ext cx="7173759" cy="1200328"/>
          </a:xfrm>
          <a:prstGeom prst="rect">
            <a:avLst/>
          </a:prstGeom>
          <a:noFill/>
        </p:spPr>
        <p:txBody>
          <a:bodyPr wrap="none" rtlCol="0">
            <a:spAutoFit/>
          </a:bodyPr>
          <a:lstStyle/>
          <a:p>
            <a:r>
              <a:rPr lang="en-US" sz="2400" dirty="0" smtClean="0"/>
              <a:t>Preferred metric for measuring expression</a:t>
            </a:r>
          </a:p>
          <a:p>
            <a:pPr marL="285750" indent="-285750">
              <a:buFont typeface="Arial"/>
              <a:buChar char="•"/>
            </a:pPr>
            <a:r>
              <a:rPr lang="en-US" sz="2400" dirty="0" smtClean="0"/>
              <a:t>Better reflects transcript concentration in the sample.</a:t>
            </a:r>
          </a:p>
          <a:p>
            <a:pPr marL="285750" indent="-285750">
              <a:buFont typeface="Arial"/>
              <a:buChar char="•"/>
            </a:pPr>
            <a:r>
              <a:rPr lang="en-US" sz="2400" dirty="0" smtClean="0"/>
              <a:t>Nicely sums to 1 million</a:t>
            </a:r>
            <a:endParaRPr lang="en-US" sz="2400" dirty="0"/>
          </a:p>
        </p:txBody>
      </p:sp>
      <p:grpSp>
        <p:nvGrpSpPr>
          <p:cNvPr id="20" name="Group 19"/>
          <p:cNvGrpSpPr/>
          <p:nvPr/>
        </p:nvGrpSpPr>
        <p:grpSpPr>
          <a:xfrm>
            <a:off x="1138584" y="4747566"/>
            <a:ext cx="6891051" cy="1783503"/>
            <a:chOff x="1138584" y="4747566"/>
            <a:chExt cx="6891051" cy="1783503"/>
          </a:xfrm>
        </p:grpSpPr>
        <p:grpSp>
          <p:nvGrpSpPr>
            <p:cNvPr id="19" name="Group 18"/>
            <p:cNvGrpSpPr/>
            <p:nvPr/>
          </p:nvGrpSpPr>
          <p:grpSpPr>
            <a:xfrm>
              <a:off x="5930318" y="4747566"/>
              <a:ext cx="2099317" cy="1783503"/>
              <a:chOff x="4856545" y="4747568"/>
              <a:chExt cx="2099317" cy="1783503"/>
            </a:xfrm>
          </p:grpSpPr>
          <p:grpSp>
            <p:nvGrpSpPr>
              <p:cNvPr id="12" name="Group 11"/>
              <p:cNvGrpSpPr/>
              <p:nvPr/>
            </p:nvGrpSpPr>
            <p:grpSpPr>
              <a:xfrm>
                <a:off x="5743637" y="4747568"/>
                <a:ext cx="1212225" cy="1298727"/>
                <a:chOff x="5180818" y="4949593"/>
                <a:chExt cx="1212225" cy="1298727"/>
              </a:xfrm>
            </p:grpSpPr>
            <p:cxnSp>
              <p:nvCxnSpPr>
                <p:cNvPr id="8" name="Straight Connector 7"/>
                <p:cNvCxnSpPr/>
                <p:nvPr/>
              </p:nvCxnSpPr>
              <p:spPr>
                <a:xfrm>
                  <a:off x="5180818" y="4949593"/>
                  <a:ext cx="0" cy="1298727"/>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5180818" y="6248320"/>
                  <a:ext cx="1212225" cy="0"/>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grpSp>
          <p:cxnSp>
            <p:nvCxnSpPr>
              <p:cNvPr id="14" name="Straight Connector 13"/>
              <p:cNvCxnSpPr/>
              <p:nvPr/>
            </p:nvCxnSpPr>
            <p:spPr>
              <a:xfrm flipV="1">
                <a:off x="5743637" y="4747568"/>
                <a:ext cx="764857" cy="1298727"/>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856545" y="5269987"/>
                <a:ext cx="613757" cy="369332"/>
              </a:xfrm>
              <a:prstGeom prst="rect">
                <a:avLst/>
              </a:prstGeom>
              <a:noFill/>
            </p:spPr>
            <p:txBody>
              <a:bodyPr wrap="none" rtlCol="0">
                <a:spAutoFit/>
              </a:bodyPr>
              <a:lstStyle/>
              <a:p>
                <a:r>
                  <a:rPr lang="en-US" dirty="0" smtClean="0"/>
                  <a:t>TPM</a:t>
                </a:r>
                <a:endParaRPr lang="en-US" dirty="0"/>
              </a:p>
            </p:txBody>
          </p:sp>
          <p:sp>
            <p:nvSpPr>
              <p:cNvPr id="16" name="TextBox 15"/>
              <p:cNvSpPr txBox="1"/>
              <p:nvPr/>
            </p:nvSpPr>
            <p:spPr>
              <a:xfrm>
                <a:off x="5964095" y="6161739"/>
                <a:ext cx="727257" cy="369332"/>
              </a:xfrm>
              <a:prstGeom prst="rect">
                <a:avLst/>
              </a:prstGeom>
              <a:noFill/>
            </p:spPr>
            <p:txBody>
              <a:bodyPr wrap="none" rtlCol="0">
                <a:spAutoFit/>
              </a:bodyPr>
              <a:lstStyle/>
              <a:p>
                <a:r>
                  <a:rPr lang="en-US" dirty="0" smtClean="0"/>
                  <a:t>FPKM</a:t>
                </a:r>
                <a:endParaRPr lang="en-US" dirty="0"/>
              </a:p>
            </p:txBody>
          </p:sp>
        </p:grpSp>
        <p:sp>
          <p:nvSpPr>
            <p:cNvPr id="17" name="TextBox 16"/>
            <p:cNvSpPr txBox="1"/>
            <p:nvPr/>
          </p:nvSpPr>
          <p:spPr>
            <a:xfrm>
              <a:off x="1138584" y="5108636"/>
              <a:ext cx="4131326" cy="646331"/>
            </a:xfrm>
            <a:prstGeom prst="rect">
              <a:avLst/>
            </a:prstGeom>
            <a:noFill/>
          </p:spPr>
          <p:txBody>
            <a:bodyPr wrap="square" rtlCol="0">
              <a:spAutoFit/>
            </a:bodyPr>
            <a:lstStyle/>
            <a:p>
              <a:r>
                <a:rPr lang="en-US" dirty="0" smtClean="0"/>
                <a:t>Linear relationship between TPM and FPKM values.</a:t>
              </a:r>
              <a:endParaRPr lang="en-US" dirty="0"/>
            </a:p>
          </p:txBody>
        </p:sp>
        <p:sp>
          <p:nvSpPr>
            <p:cNvPr id="18" name="TextBox 17"/>
            <p:cNvSpPr txBox="1"/>
            <p:nvPr/>
          </p:nvSpPr>
          <p:spPr>
            <a:xfrm>
              <a:off x="1138584" y="5812690"/>
              <a:ext cx="4791734" cy="369332"/>
            </a:xfrm>
            <a:prstGeom prst="rect">
              <a:avLst/>
            </a:prstGeom>
            <a:noFill/>
          </p:spPr>
          <p:txBody>
            <a:bodyPr wrap="none" rtlCol="0">
              <a:spAutoFit/>
            </a:bodyPr>
            <a:lstStyle/>
            <a:p>
              <a:r>
                <a:rPr lang="en-US" dirty="0" smtClean="0"/>
                <a:t>Both are valid metrics, but best to be consistent.</a:t>
              </a:r>
              <a:endParaRPr lang="en-US" dirty="0"/>
            </a:p>
          </p:txBody>
        </p:sp>
      </p:grpSp>
    </p:spTree>
    <p:extLst>
      <p:ext uri="{BB962C8B-B14F-4D97-AF65-F5344CB8AC3E}">
        <p14:creationId xmlns:p14="http://schemas.microsoft.com/office/powerpoint/2010/main" val="37445143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Multiply-mapped Reads Confound Abundance Estimation</a:t>
            </a:r>
            <a:endParaRPr lang="en-US" dirty="0"/>
          </a:p>
        </p:txBody>
      </p:sp>
      <p:grpSp>
        <p:nvGrpSpPr>
          <p:cNvPr id="12" name="Group 11"/>
          <p:cNvGrpSpPr/>
          <p:nvPr/>
        </p:nvGrpSpPr>
        <p:grpSpPr>
          <a:xfrm>
            <a:off x="163860" y="1712305"/>
            <a:ext cx="9144000" cy="3709055"/>
            <a:chOff x="0" y="1712305"/>
            <a:chExt cx="9144000" cy="3709055"/>
          </a:xfrm>
        </p:grpSpPr>
        <p:pic>
          <p:nvPicPr>
            <p:cNvPr id="4" name="Picture 3" descr="Screen Shot 2013-06-17 at 4.46.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2305"/>
              <a:ext cx="9144000" cy="3709055"/>
            </a:xfrm>
            <a:prstGeom prst="rect">
              <a:avLst/>
            </a:prstGeom>
          </p:spPr>
        </p:pic>
        <p:grpSp>
          <p:nvGrpSpPr>
            <p:cNvPr id="11" name="Group 10"/>
            <p:cNvGrpSpPr/>
            <p:nvPr/>
          </p:nvGrpSpPr>
          <p:grpSpPr>
            <a:xfrm>
              <a:off x="191180" y="4751618"/>
              <a:ext cx="2934079" cy="513249"/>
              <a:chOff x="341385" y="5052028"/>
              <a:chExt cx="2934079" cy="513249"/>
            </a:xfrm>
          </p:grpSpPr>
          <p:sp>
            <p:nvSpPr>
              <p:cNvPr id="5" name="TextBox 4"/>
              <p:cNvSpPr txBox="1"/>
              <p:nvPr/>
            </p:nvSpPr>
            <p:spPr>
              <a:xfrm>
                <a:off x="341385" y="5052028"/>
                <a:ext cx="2373291" cy="307777"/>
              </a:xfrm>
              <a:prstGeom prst="rect">
                <a:avLst/>
              </a:prstGeom>
              <a:noFill/>
            </p:spPr>
            <p:txBody>
              <a:bodyPr wrap="none" rtlCol="0">
                <a:spAutoFit/>
              </a:bodyPr>
              <a:lstStyle/>
              <a:p>
                <a:r>
                  <a:rPr lang="en-US" sz="1400" dirty="0" smtClean="0"/>
                  <a:t>Blue = multiply-mapped reads</a:t>
                </a:r>
                <a:endParaRPr lang="en-US" sz="1400" dirty="0"/>
              </a:p>
            </p:txBody>
          </p:sp>
          <p:sp>
            <p:nvSpPr>
              <p:cNvPr id="7" name="TextBox 6"/>
              <p:cNvSpPr txBox="1"/>
              <p:nvPr/>
            </p:nvSpPr>
            <p:spPr>
              <a:xfrm>
                <a:off x="341385" y="5257500"/>
                <a:ext cx="2934079" cy="307777"/>
              </a:xfrm>
              <a:prstGeom prst="rect">
                <a:avLst/>
              </a:prstGeom>
              <a:noFill/>
            </p:spPr>
            <p:txBody>
              <a:bodyPr wrap="none" rtlCol="0">
                <a:spAutoFit/>
              </a:bodyPr>
              <a:lstStyle/>
              <a:p>
                <a:r>
                  <a:rPr lang="en-US" sz="1400" dirty="0" smtClean="0"/>
                  <a:t>Red, Yellow = uniquely-mapped reads</a:t>
                </a:r>
                <a:endParaRPr lang="en-US" sz="1400" dirty="0"/>
              </a:p>
            </p:txBody>
          </p:sp>
        </p:grpSp>
        <p:sp>
          <p:nvSpPr>
            <p:cNvPr id="8" name="TextBox 7"/>
            <p:cNvSpPr txBox="1"/>
            <p:nvPr/>
          </p:nvSpPr>
          <p:spPr>
            <a:xfrm>
              <a:off x="177521" y="3154202"/>
              <a:ext cx="809161" cy="276999"/>
            </a:xfrm>
            <a:prstGeom prst="rect">
              <a:avLst/>
            </a:prstGeom>
            <a:noFill/>
          </p:spPr>
          <p:txBody>
            <a:bodyPr wrap="none" rtlCol="0">
              <a:spAutoFit/>
            </a:bodyPr>
            <a:lstStyle/>
            <a:p>
              <a:r>
                <a:rPr lang="en-US" sz="1200" b="1" dirty="0" smtClean="0"/>
                <a:t>Isoform A</a:t>
              </a:r>
              <a:endParaRPr lang="en-US" sz="1200" b="1" dirty="0"/>
            </a:p>
          </p:txBody>
        </p:sp>
        <p:sp>
          <p:nvSpPr>
            <p:cNvPr id="9" name="TextBox 8"/>
            <p:cNvSpPr txBox="1"/>
            <p:nvPr/>
          </p:nvSpPr>
          <p:spPr>
            <a:xfrm>
              <a:off x="187921" y="4221456"/>
              <a:ext cx="802173" cy="276999"/>
            </a:xfrm>
            <a:prstGeom prst="rect">
              <a:avLst/>
            </a:prstGeom>
            <a:noFill/>
          </p:spPr>
          <p:txBody>
            <a:bodyPr wrap="none" rtlCol="0">
              <a:spAutoFit/>
            </a:bodyPr>
            <a:lstStyle/>
            <a:p>
              <a:r>
                <a:rPr lang="en-US" sz="1200" b="1" dirty="0" smtClean="0"/>
                <a:t>Isoform B</a:t>
              </a:r>
              <a:endParaRPr lang="en-US" sz="1200" b="1" dirty="0"/>
            </a:p>
          </p:txBody>
        </p:sp>
        <p:sp>
          <p:nvSpPr>
            <p:cNvPr id="10" name="TextBox 9"/>
            <p:cNvSpPr txBox="1"/>
            <p:nvPr/>
          </p:nvSpPr>
          <p:spPr>
            <a:xfrm>
              <a:off x="3901621" y="3280995"/>
              <a:ext cx="719180" cy="523220"/>
            </a:xfrm>
            <a:prstGeom prst="rect">
              <a:avLst/>
            </a:prstGeom>
            <a:solidFill>
              <a:schemeClr val="bg1"/>
            </a:solidFill>
          </p:spPr>
          <p:txBody>
            <a:bodyPr wrap="none" rtlCol="0">
              <a:spAutoFit/>
            </a:bodyPr>
            <a:lstStyle/>
            <a:p>
              <a:r>
                <a:rPr lang="en-US" dirty="0" smtClean="0"/>
                <a:t> </a:t>
              </a:r>
              <a:r>
                <a:rPr lang="en-US" sz="2800" dirty="0" smtClean="0"/>
                <a:t>EM  </a:t>
              </a:r>
              <a:r>
                <a:rPr lang="en-US" dirty="0" smtClean="0"/>
                <a:t>  </a:t>
              </a:r>
              <a:endParaRPr lang="en-US" dirty="0"/>
            </a:p>
          </p:txBody>
        </p:sp>
      </p:grpSp>
      <p:sp>
        <p:nvSpPr>
          <p:cNvPr id="13" name="Rectangle 12"/>
          <p:cNvSpPr/>
          <p:nvPr/>
        </p:nvSpPr>
        <p:spPr>
          <a:xfrm>
            <a:off x="3495783" y="1966256"/>
            <a:ext cx="5448507" cy="299083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1861783"/>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Multiply-mapped Reads Confound Abundance Estimation</a:t>
            </a:r>
            <a:endParaRPr lang="en-US" dirty="0"/>
          </a:p>
        </p:txBody>
      </p:sp>
      <p:grpSp>
        <p:nvGrpSpPr>
          <p:cNvPr id="12" name="Group 11"/>
          <p:cNvGrpSpPr/>
          <p:nvPr/>
        </p:nvGrpSpPr>
        <p:grpSpPr>
          <a:xfrm>
            <a:off x="163860" y="1712305"/>
            <a:ext cx="9144000" cy="3709055"/>
            <a:chOff x="0" y="1712305"/>
            <a:chExt cx="9144000" cy="3709055"/>
          </a:xfrm>
        </p:grpSpPr>
        <p:pic>
          <p:nvPicPr>
            <p:cNvPr id="4" name="Picture 3" descr="Screen Shot 2013-06-17 at 4.46.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2305"/>
              <a:ext cx="9144000" cy="3709055"/>
            </a:xfrm>
            <a:prstGeom prst="rect">
              <a:avLst/>
            </a:prstGeom>
          </p:spPr>
        </p:pic>
        <p:grpSp>
          <p:nvGrpSpPr>
            <p:cNvPr id="11" name="Group 10"/>
            <p:cNvGrpSpPr/>
            <p:nvPr/>
          </p:nvGrpSpPr>
          <p:grpSpPr>
            <a:xfrm>
              <a:off x="191180" y="4751618"/>
              <a:ext cx="2934079" cy="513249"/>
              <a:chOff x="341385" y="5052028"/>
              <a:chExt cx="2934079" cy="513249"/>
            </a:xfrm>
          </p:grpSpPr>
          <p:sp>
            <p:nvSpPr>
              <p:cNvPr id="5" name="TextBox 4"/>
              <p:cNvSpPr txBox="1"/>
              <p:nvPr/>
            </p:nvSpPr>
            <p:spPr>
              <a:xfrm>
                <a:off x="341385" y="5052028"/>
                <a:ext cx="2373291" cy="307777"/>
              </a:xfrm>
              <a:prstGeom prst="rect">
                <a:avLst/>
              </a:prstGeom>
              <a:noFill/>
            </p:spPr>
            <p:txBody>
              <a:bodyPr wrap="none" rtlCol="0">
                <a:spAutoFit/>
              </a:bodyPr>
              <a:lstStyle/>
              <a:p>
                <a:r>
                  <a:rPr lang="en-US" sz="1400" dirty="0" smtClean="0"/>
                  <a:t>Blue = multiply-mapped reads</a:t>
                </a:r>
                <a:endParaRPr lang="en-US" sz="1400" dirty="0"/>
              </a:p>
            </p:txBody>
          </p:sp>
          <p:sp>
            <p:nvSpPr>
              <p:cNvPr id="7" name="TextBox 6"/>
              <p:cNvSpPr txBox="1"/>
              <p:nvPr/>
            </p:nvSpPr>
            <p:spPr>
              <a:xfrm>
                <a:off x="341385" y="5257500"/>
                <a:ext cx="2934079" cy="307777"/>
              </a:xfrm>
              <a:prstGeom prst="rect">
                <a:avLst/>
              </a:prstGeom>
              <a:noFill/>
            </p:spPr>
            <p:txBody>
              <a:bodyPr wrap="none" rtlCol="0">
                <a:spAutoFit/>
              </a:bodyPr>
              <a:lstStyle/>
              <a:p>
                <a:r>
                  <a:rPr lang="en-US" sz="1400" dirty="0" smtClean="0"/>
                  <a:t>Red, Yellow = uniquely-mapped reads</a:t>
                </a:r>
                <a:endParaRPr lang="en-US" sz="1400" dirty="0"/>
              </a:p>
            </p:txBody>
          </p:sp>
        </p:grpSp>
        <p:sp>
          <p:nvSpPr>
            <p:cNvPr id="8" name="TextBox 7"/>
            <p:cNvSpPr txBox="1"/>
            <p:nvPr/>
          </p:nvSpPr>
          <p:spPr>
            <a:xfrm>
              <a:off x="177521" y="3154202"/>
              <a:ext cx="809161" cy="276999"/>
            </a:xfrm>
            <a:prstGeom prst="rect">
              <a:avLst/>
            </a:prstGeom>
            <a:noFill/>
          </p:spPr>
          <p:txBody>
            <a:bodyPr wrap="none" rtlCol="0">
              <a:spAutoFit/>
            </a:bodyPr>
            <a:lstStyle/>
            <a:p>
              <a:r>
                <a:rPr lang="en-US" sz="1200" b="1" dirty="0" smtClean="0"/>
                <a:t>Isoform A</a:t>
              </a:r>
              <a:endParaRPr lang="en-US" sz="1200" b="1" dirty="0"/>
            </a:p>
          </p:txBody>
        </p:sp>
        <p:sp>
          <p:nvSpPr>
            <p:cNvPr id="9" name="TextBox 8"/>
            <p:cNvSpPr txBox="1"/>
            <p:nvPr/>
          </p:nvSpPr>
          <p:spPr>
            <a:xfrm>
              <a:off x="187921" y="4221456"/>
              <a:ext cx="802173" cy="276999"/>
            </a:xfrm>
            <a:prstGeom prst="rect">
              <a:avLst/>
            </a:prstGeom>
            <a:noFill/>
          </p:spPr>
          <p:txBody>
            <a:bodyPr wrap="none" rtlCol="0">
              <a:spAutoFit/>
            </a:bodyPr>
            <a:lstStyle/>
            <a:p>
              <a:r>
                <a:rPr lang="en-US" sz="1200" b="1" dirty="0" smtClean="0"/>
                <a:t>Isoform B</a:t>
              </a:r>
              <a:endParaRPr lang="en-US" sz="1200" b="1" dirty="0"/>
            </a:p>
          </p:txBody>
        </p:sp>
        <p:sp>
          <p:nvSpPr>
            <p:cNvPr id="10" name="TextBox 9"/>
            <p:cNvSpPr txBox="1"/>
            <p:nvPr/>
          </p:nvSpPr>
          <p:spPr>
            <a:xfrm>
              <a:off x="3901621" y="3280995"/>
              <a:ext cx="719180" cy="523220"/>
            </a:xfrm>
            <a:prstGeom prst="rect">
              <a:avLst/>
            </a:prstGeom>
            <a:solidFill>
              <a:schemeClr val="bg1"/>
            </a:solidFill>
          </p:spPr>
          <p:txBody>
            <a:bodyPr wrap="none" rtlCol="0">
              <a:spAutoFit/>
            </a:bodyPr>
            <a:lstStyle/>
            <a:p>
              <a:r>
                <a:rPr lang="en-US" dirty="0" smtClean="0"/>
                <a:t> </a:t>
              </a:r>
              <a:r>
                <a:rPr lang="en-US" sz="2800" dirty="0" smtClean="0"/>
                <a:t>EM  </a:t>
              </a:r>
              <a:r>
                <a:rPr lang="en-US" dirty="0" smtClean="0"/>
                <a:t>  </a:t>
              </a:r>
              <a:endParaRPr lang="en-US" dirty="0"/>
            </a:p>
          </p:txBody>
        </p:sp>
      </p:grpSp>
      <p:sp>
        <p:nvSpPr>
          <p:cNvPr id="6" name="TextBox 5"/>
          <p:cNvSpPr txBox="1"/>
          <p:nvPr/>
        </p:nvSpPr>
        <p:spPr>
          <a:xfrm>
            <a:off x="4057095" y="4550261"/>
            <a:ext cx="4874979" cy="2031325"/>
          </a:xfrm>
          <a:prstGeom prst="rect">
            <a:avLst/>
          </a:prstGeom>
          <a:noFill/>
        </p:spPr>
        <p:txBody>
          <a:bodyPr wrap="square" rtlCol="0">
            <a:spAutoFit/>
          </a:bodyPr>
          <a:lstStyle/>
          <a:p>
            <a:r>
              <a:rPr lang="en-US" dirty="0" smtClean="0"/>
              <a:t>Use Expectation Maximization (EM) to find the most likely assignment of reads to transcripts.</a:t>
            </a:r>
          </a:p>
          <a:p>
            <a:endParaRPr lang="en-US" dirty="0"/>
          </a:p>
          <a:p>
            <a:r>
              <a:rPr lang="en-US" dirty="0" smtClean="0"/>
              <a:t>Performed by: </a:t>
            </a:r>
          </a:p>
          <a:p>
            <a:pPr marL="285750" indent="-285750">
              <a:buFont typeface="Arial"/>
              <a:buChar char="•"/>
            </a:pPr>
            <a:r>
              <a:rPr lang="en-US" dirty="0" smtClean="0"/>
              <a:t>Cufflinks and </a:t>
            </a:r>
            <a:r>
              <a:rPr lang="en-US" dirty="0" err="1" smtClean="0"/>
              <a:t>Cuffdiff</a:t>
            </a:r>
            <a:r>
              <a:rPr lang="en-US" dirty="0" smtClean="0"/>
              <a:t> (Tuxedo)</a:t>
            </a:r>
          </a:p>
          <a:p>
            <a:pPr marL="285750" indent="-285750">
              <a:buFont typeface="Arial"/>
              <a:buChar char="•"/>
            </a:pPr>
            <a:r>
              <a:rPr lang="en-US" dirty="0" smtClean="0"/>
              <a:t>RSEM</a:t>
            </a:r>
          </a:p>
          <a:p>
            <a:pPr marL="285750" indent="-285750">
              <a:buFont typeface="Arial"/>
              <a:buChar char="•"/>
            </a:pPr>
            <a:r>
              <a:rPr lang="en-US" dirty="0" err="1" smtClean="0"/>
              <a:t>eXpress</a:t>
            </a:r>
            <a:endParaRPr lang="en-US" dirty="0" smtClean="0"/>
          </a:p>
        </p:txBody>
      </p:sp>
      <p:sp>
        <p:nvSpPr>
          <p:cNvPr id="3" name="TextBox 2"/>
          <p:cNvSpPr txBox="1"/>
          <p:nvPr/>
        </p:nvSpPr>
        <p:spPr>
          <a:xfrm>
            <a:off x="360780" y="5743259"/>
            <a:ext cx="3345424" cy="646331"/>
          </a:xfrm>
          <a:prstGeom prst="rect">
            <a:avLst/>
          </a:prstGeom>
          <a:noFill/>
          <a:ln>
            <a:solidFill>
              <a:srgbClr val="000000"/>
            </a:solidFill>
          </a:ln>
        </p:spPr>
        <p:txBody>
          <a:bodyPr wrap="none" rtlCol="0">
            <a:spAutoFit/>
          </a:bodyPr>
          <a:lstStyle/>
          <a:p>
            <a:r>
              <a:rPr lang="en-US" dirty="0" smtClean="0"/>
              <a:t>New fast alignment-free methods</a:t>
            </a:r>
            <a:br>
              <a:rPr lang="en-US" dirty="0" smtClean="0"/>
            </a:br>
            <a:r>
              <a:rPr lang="en-US" dirty="0" smtClean="0"/>
              <a:t>now available!  </a:t>
            </a:r>
            <a:r>
              <a:rPr lang="en-US" dirty="0" err="1" smtClean="0"/>
              <a:t>eg</a:t>
            </a:r>
            <a:r>
              <a:rPr lang="en-US" dirty="0" smtClean="0"/>
              <a:t>. </a:t>
            </a:r>
            <a:r>
              <a:rPr lang="en-US" dirty="0" err="1" smtClean="0"/>
              <a:t>Kallisto</a:t>
            </a:r>
            <a:endParaRPr lang="en-US" dirty="0"/>
          </a:p>
        </p:txBody>
      </p:sp>
    </p:spTree>
    <p:extLst>
      <p:ext uri="{BB962C8B-B14F-4D97-AF65-F5344CB8AC3E}">
        <p14:creationId xmlns:p14="http://schemas.microsoft.com/office/powerpoint/2010/main" val="14065189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99842" y="2378509"/>
            <a:ext cx="5387313" cy="2878494"/>
          </a:xfrm>
        </p:spPr>
        <p:txBody>
          <a:bodyPr/>
          <a:lstStyle/>
          <a:p>
            <a:pPr marL="0" indent="0" algn="ctr">
              <a:buNone/>
            </a:pPr>
            <a:r>
              <a:rPr lang="en-US" dirty="0" smtClean="0"/>
              <a:t>Differential Expression Analysis Using RNA-Seq</a:t>
            </a:r>
            <a:endParaRPr lang="en-US" dirty="0"/>
          </a:p>
        </p:txBody>
      </p:sp>
    </p:spTree>
    <p:extLst>
      <p:ext uri="{BB962C8B-B14F-4D97-AF65-F5344CB8AC3E}">
        <p14:creationId xmlns:p14="http://schemas.microsoft.com/office/powerpoint/2010/main" val="4161218048"/>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2 at 10.13.2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4" y="83496"/>
            <a:ext cx="9144000" cy="6789799"/>
          </a:xfrm>
          <a:prstGeom prst="rect">
            <a:avLst/>
          </a:prstGeom>
        </p:spPr>
      </p:pic>
      <p:sp>
        <p:nvSpPr>
          <p:cNvPr id="2" name="Title 1"/>
          <p:cNvSpPr>
            <a:spLocks noGrp="1"/>
          </p:cNvSpPr>
          <p:nvPr>
            <p:ph type="title"/>
          </p:nvPr>
        </p:nvSpPr>
        <p:spPr>
          <a:xfrm>
            <a:off x="254408" y="67587"/>
            <a:ext cx="8229600" cy="1143000"/>
          </a:xfrm>
          <a:solidFill>
            <a:srgbClr val="FFFFFF"/>
          </a:solidFill>
        </p:spPr>
        <p:txBody>
          <a:bodyPr>
            <a:noAutofit/>
          </a:bodyPr>
          <a:lstStyle/>
          <a:p>
            <a:r>
              <a:rPr lang="en-US" sz="2400" dirty="0" smtClean="0"/>
              <a:t>Cross-sample Normalization </a:t>
            </a:r>
            <a:r>
              <a:rPr lang="en-US" sz="2400" dirty="0" smtClean="0"/>
              <a:t>Required</a:t>
            </a:r>
            <a:br>
              <a:rPr lang="en-US" sz="2400" dirty="0" smtClean="0"/>
            </a:br>
            <a:r>
              <a:rPr lang="en-US" sz="2400" dirty="0" smtClean="0"/>
              <a:t>Otherwise, housekeeping genes look diff expressed </a:t>
            </a:r>
            <a:br>
              <a:rPr lang="en-US" sz="2400" dirty="0" smtClean="0"/>
            </a:br>
            <a:r>
              <a:rPr lang="en-US" sz="2400" dirty="0" smtClean="0"/>
              <a:t>due to sample composition differences</a:t>
            </a:r>
            <a:endParaRPr lang="en-US" sz="2400" dirty="0"/>
          </a:p>
        </p:txBody>
      </p:sp>
      <p:sp>
        <p:nvSpPr>
          <p:cNvPr id="3" name="TextBox 2"/>
          <p:cNvSpPr txBox="1"/>
          <p:nvPr/>
        </p:nvSpPr>
        <p:spPr>
          <a:xfrm>
            <a:off x="7620272" y="643166"/>
            <a:ext cx="1596863" cy="830997"/>
          </a:xfrm>
          <a:prstGeom prst="rect">
            <a:avLst/>
          </a:prstGeom>
          <a:solidFill>
            <a:srgbClr val="FFFFFF"/>
          </a:solidFill>
        </p:spPr>
        <p:txBody>
          <a:bodyPr wrap="square" rtlCol="0">
            <a:spAutoFit/>
          </a:bodyPr>
          <a:lstStyle/>
          <a:p>
            <a:r>
              <a:rPr lang="en-US" sz="1600" dirty="0" smtClean="0"/>
              <a:t>Subset of genes highly expressed in liver</a:t>
            </a:r>
            <a:endParaRPr lang="en-US" sz="1600" dirty="0"/>
          </a:p>
        </p:txBody>
      </p:sp>
      <p:sp>
        <p:nvSpPr>
          <p:cNvPr id="5" name="TextBox 4"/>
          <p:cNvSpPr txBox="1"/>
          <p:nvPr/>
        </p:nvSpPr>
        <p:spPr>
          <a:xfrm>
            <a:off x="1270129" y="1425938"/>
            <a:ext cx="1043876" cy="584776"/>
          </a:xfrm>
          <a:prstGeom prst="rect">
            <a:avLst/>
          </a:prstGeom>
          <a:noFill/>
        </p:spPr>
        <p:txBody>
          <a:bodyPr wrap="none" rtlCol="0">
            <a:spAutoFit/>
          </a:bodyPr>
          <a:lstStyle/>
          <a:p>
            <a:r>
              <a:rPr lang="en-US" sz="1600" dirty="0" smtClean="0"/>
              <a:t>Technical</a:t>
            </a:r>
            <a:br>
              <a:rPr lang="en-US" sz="1600" dirty="0" smtClean="0"/>
            </a:br>
            <a:r>
              <a:rPr lang="en-US" sz="1600" dirty="0" smtClean="0"/>
              <a:t> replicates</a:t>
            </a:r>
            <a:endParaRPr lang="en-US" sz="1600" dirty="0"/>
          </a:p>
        </p:txBody>
      </p:sp>
      <p:sp>
        <p:nvSpPr>
          <p:cNvPr id="6" name="TextBox 5"/>
          <p:cNvSpPr txBox="1"/>
          <p:nvPr/>
        </p:nvSpPr>
        <p:spPr>
          <a:xfrm>
            <a:off x="1214905" y="3552080"/>
            <a:ext cx="1290838" cy="338554"/>
          </a:xfrm>
          <a:prstGeom prst="rect">
            <a:avLst/>
          </a:prstGeom>
          <a:noFill/>
        </p:spPr>
        <p:txBody>
          <a:bodyPr wrap="none" rtlCol="0">
            <a:spAutoFit/>
          </a:bodyPr>
          <a:lstStyle/>
          <a:p>
            <a:r>
              <a:rPr lang="en-US" sz="1600" dirty="0" smtClean="0"/>
              <a:t>Liver - kidney</a:t>
            </a:r>
            <a:endParaRPr lang="en-US" sz="1600" dirty="0"/>
          </a:p>
        </p:txBody>
      </p:sp>
      <p:sp>
        <p:nvSpPr>
          <p:cNvPr id="7" name="TextBox 6"/>
          <p:cNvSpPr txBox="1"/>
          <p:nvPr/>
        </p:nvSpPr>
        <p:spPr>
          <a:xfrm>
            <a:off x="0" y="6488668"/>
            <a:ext cx="4479073" cy="369332"/>
          </a:xfrm>
          <a:prstGeom prst="rect">
            <a:avLst/>
          </a:prstGeom>
          <a:solidFill>
            <a:srgbClr val="FFFFFF"/>
          </a:solidFill>
        </p:spPr>
        <p:txBody>
          <a:bodyPr wrap="none" rtlCol="0">
            <a:spAutoFit/>
          </a:bodyPr>
          <a:lstStyle/>
          <a:p>
            <a:r>
              <a:rPr lang="en-US" dirty="0" smtClean="0"/>
              <a:t>Robinson and </a:t>
            </a:r>
            <a:r>
              <a:rPr lang="en-US" dirty="0" err="1" smtClean="0"/>
              <a:t>Oshlack</a:t>
            </a:r>
            <a:r>
              <a:rPr lang="en-US" dirty="0" smtClean="0"/>
              <a:t>, Genome Biology, 2010</a:t>
            </a:r>
            <a:endParaRPr lang="en-US" dirty="0"/>
          </a:p>
        </p:txBody>
      </p:sp>
      <p:sp>
        <p:nvSpPr>
          <p:cNvPr id="8" name="Rectangle 7"/>
          <p:cNvSpPr/>
          <p:nvPr/>
        </p:nvSpPr>
        <p:spPr>
          <a:xfrm>
            <a:off x="8263765" y="225051"/>
            <a:ext cx="723482" cy="16208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897267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597"/>
            <a:ext cx="8229600" cy="1143000"/>
          </a:xfrm>
        </p:spPr>
        <p:txBody>
          <a:bodyPr/>
          <a:lstStyle/>
          <a:p>
            <a:r>
              <a:rPr lang="en-US" dirty="0" smtClean="0"/>
              <a:t>Overview of RNA-Seq</a:t>
            </a:r>
            <a:endParaRPr lang="en-US" dirty="0"/>
          </a:p>
        </p:txBody>
      </p:sp>
      <p:pic>
        <p:nvPicPr>
          <p:cNvPr id="4" name="Picture 3"/>
          <p:cNvPicPr>
            <a:picLocks noChangeAspect="1"/>
          </p:cNvPicPr>
          <p:nvPr/>
        </p:nvPicPr>
        <p:blipFill>
          <a:blip r:embed="rId2"/>
          <a:stretch>
            <a:fillRect/>
          </a:stretch>
        </p:blipFill>
        <p:spPr>
          <a:xfrm>
            <a:off x="751495" y="940837"/>
            <a:ext cx="7662197" cy="5108131"/>
          </a:xfrm>
          <a:prstGeom prst="rect">
            <a:avLst/>
          </a:prstGeom>
        </p:spPr>
      </p:pic>
      <p:sp>
        <p:nvSpPr>
          <p:cNvPr id="5" name="TextBox 4"/>
          <p:cNvSpPr txBox="1"/>
          <p:nvPr/>
        </p:nvSpPr>
        <p:spPr>
          <a:xfrm>
            <a:off x="84390" y="6447276"/>
            <a:ext cx="7912242" cy="338554"/>
          </a:xfrm>
          <a:prstGeom prst="rect">
            <a:avLst/>
          </a:prstGeom>
          <a:noFill/>
        </p:spPr>
        <p:txBody>
          <a:bodyPr wrap="none" rtlCol="0">
            <a:spAutoFit/>
          </a:bodyPr>
          <a:lstStyle/>
          <a:p>
            <a:r>
              <a:rPr lang="en-US" sz="1600" dirty="0" smtClean="0"/>
              <a:t>From: http://www2.fml.tuebingen.mpg.de/</a:t>
            </a:r>
            <a:r>
              <a:rPr lang="en-US" sz="1600" dirty="0" err="1" smtClean="0"/>
              <a:t>raetsch</a:t>
            </a:r>
            <a:r>
              <a:rPr lang="en-US" sz="1600" dirty="0" smtClean="0"/>
              <a:t>/members/research/</a:t>
            </a:r>
            <a:r>
              <a:rPr lang="en-US" sz="1600" dirty="0" err="1" smtClean="0"/>
              <a:t>transcriptomics.html</a:t>
            </a:r>
            <a:endParaRPr lang="en-US" sz="1600" dirty="0"/>
          </a:p>
        </p:txBody>
      </p:sp>
    </p:spTree>
    <p:extLst>
      <p:ext uri="{BB962C8B-B14F-4D97-AF65-F5344CB8AC3E}">
        <p14:creationId xmlns:p14="http://schemas.microsoft.com/office/powerpoint/2010/main" val="3971070923"/>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3482"/>
            <a:ext cx="8229600" cy="1143000"/>
          </a:xfrm>
        </p:spPr>
        <p:txBody>
          <a:bodyPr>
            <a:noAutofit/>
          </a:bodyPr>
          <a:lstStyle/>
          <a:p>
            <a:r>
              <a:rPr lang="en-US" sz="3200" dirty="0" smtClean="0"/>
              <a:t>Why cross-sample normalization is important</a:t>
            </a:r>
            <a:endParaRPr lang="en-US" sz="3200" dirty="0"/>
          </a:p>
        </p:txBody>
      </p:sp>
      <p:grpSp>
        <p:nvGrpSpPr>
          <p:cNvPr id="60" name="Group 59"/>
          <p:cNvGrpSpPr/>
          <p:nvPr/>
        </p:nvGrpSpPr>
        <p:grpSpPr>
          <a:xfrm>
            <a:off x="600813" y="885362"/>
            <a:ext cx="1954151" cy="3887299"/>
            <a:chOff x="600813" y="885362"/>
            <a:chExt cx="1954151" cy="3887299"/>
          </a:xfrm>
        </p:grpSpPr>
        <p:sp>
          <p:nvSpPr>
            <p:cNvPr id="4" name="Rectangle 3"/>
            <p:cNvSpPr/>
            <p:nvPr/>
          </p:nvSpPr>
          <p:spPr>
            <a:xfrm>
              <a:off x="922900" y="2383082"/>
              <a:ext cx="360782" cy="18326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501895" y="2383083"/>
              <a:ext cx="360782" cy="18551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501895" y="2065615"/>
              <a:ext cx="360782" cy="317467"/>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922900" y="1531695"/>
              <a:ext cx="360782" cy="851387"/>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rot="18944497">
              <a:off x="619841" y="4345608"/>
              <a:ext cx="634271" cy="369332"/>
            </a:xfrm>
            <a:prstGeom prst="rect">
              <a:avLst/>
            </a:prstGeom>
            <a:noFill/>
          </p:spPr>
          <p:txBody>
            <a:bodyPr wrap="none" rtlCol="0">
              <a:spAutoFit/>
            </a:bodyPr>
            <a:lstStyle/>
            <a:p>
              <a:r>
                <a:rPr lang="en-US" dirty="0" smtClean="0"/>
                <a:t>Liver</a:t>
              </a:r>
              <a:endParaRPr lang="en-US" dirty="0"/>
            </a:p>
          </p:txBody>
        </p:sp>
        <p:sp>
          <p:nvSpPr>
            <p:cNvPr id="9" name="TextBox 8"/>
            <p:cNvSpPr txBox="1"/>
            <p:nvPr/>
          </p:nvSpPr>
          <p:spPr>
            <a:xfrm rot="18944497">
              <a:off x="1075407" y="4403329"/>
              <a:ext cx="819455" cy="369332"/>
            </a:xfrm>
            <a:prstGeom prst="rect">
              <a:avLst/>
            </a:prstGeom>
            <a:noFill/>
          </p:spPr>
          <p:txBody>
            <a:bodyPr wrap="none" rtlCol="0">
              <a:spAutoFit/>
            </a:bodyPr>
            <a:lstStyle/>
            <a:p>
              <a:r>
                <a:rPr lang="en-US" dirty="0" smtClean="0"/>
                <a:t>Kidney</a:t>
              </a:r>
              <a:endParaRPr lang="en-US" dirty="0"/>
            </a:p>
          </p:txBody>
        </p:sp>
        <p:sp>
          <p:nvSpPr>
            <p:cNvPr id="10" name="TextBox 9"/>
            <p:cNvSpPr txBox="1"/>
            <p:nvPr/>
          </p:nvSpPr>
          <p:spPr>
            <a:xfrm>
              <a:off x="600813" y="885362"/>
              <a:ext cx="1954151" cy="646331"/>
            </a:xfrm>
            <a:prstGeom prst="rect">
              <a:avLst/>
            </a:prstGeom>
            <a:noFill/>
          </p:spPr>
          <p:txBody>
            <a:bodyPr wrap="square" rtlCol="0">
              <a:spAutoFit/>
            </a:bodyPr>
            <a:lstStyle/>
            <a:p>
              <a:pPr algn="ctr"/>
              <a:r>
                <a:rPr lang="en-US" dirty="0" smtClean="0"/>
                <a:t>Absolute RNA quantities per cell</a:t>
              </a:r>
              <a:endParaRPr lang="en-US" dirty="0"/>
            </a:p>
          </p:txBody>
        </p:sp>
      </p:grpSp>
      <p:grpSp>
        <p:nvGrpSpPr>
          <p:cNvPr id="61" name="Group 60"/>
          <p:cNvGrpSpPr/>
          <p:nvPr/>
        </p:nvGrpSpPr>
        <p:grpSpPr>
          <a:xfrm>
            <a:off x="38100" y="5055397"/>
            <a:ext cx="4679812" cy="1742839"/>
            <a:chOff x="38100" y="5055397"/>
            <a:chExt cx="4679812" cy="1742839"/>
          </a:xfrm>
        </p:grpSpPr>
        <p:sp>
          <p:nvSpPr>
            <p:cNvPr id="29" name="TextBox 28"/>
            <p:cNvSpPr txBox="1"/>
            <p:nvPr/>
          </p:nvSpPr>
          <p:spPr>
            <a:xfrm>
              <a:off x="38100" y="5055397"/>
              <a:ext cx="4679812" cy="369332"/>
            </a:xfrm>
            <a:prstGeom prst="rect">
              <a:avLst/>
            </a:prstGeom>
            <a:noFill/>
          </p:spPr>
          <p:txBody>
            <a:bodyPr wrap="none" rtlCol="0">
              <a:spAutoFit/>
            </a:bodyPr>
            <a:lstStyle/>
            <a:p>
              <a:r>
                <a:rPr lang="en-US" dirty="0" err="1" smtClean="0"/>
                <a:t>eg</a:t>
              </a:r>
              <a:r>
                <a:rPr lang="en-US" dirty="0" smtClean="0"/>
                <a:t>. Some housekeeping gene’s expression level:</a:t>
              </a:r>
              <a:endParaRPr lang="en-US" dirty="0"/>
            </a:p>
          </p:txBody>
        </p:sp>
        <p:grpSp>
          <p:nvGrpSpPr>
            <p:cNvPr id="43" name="Group 42"/>
            <p:cNvGrpSpPr/>
            <p:nvPr/>
          </p:nvGrpSpPr>
          <p:grpSpPr>
            <a:xfrm>
              <a:off x="320281" y="5424729"/>
              <a:ext cx="1542396" cy="1373507"/>
              <a:chOff x="320281" y="5424729"/>
              <a:chExt cx="1542396" cy="1373507"/>
            </a:xfrm>
          </p:grpSpPr>
          <p:cxnSp>
            <p:nvCxnSpPr>
              <p:cNvPr id="33" name="Straight Connector 32"/>
              <p:cNvCxnSpPr/>
              <p:nvPr/>
            </p:nvCxnSpPr>
            <p:spPr>
              <a:xfrm>
                <a:off x="913398" y="5901765"/>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1472013" y="5901765"/>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791882" y="5424729"/>
                <a:ext cx="0" cy="999977"/>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791882" y="6427696"/>
                <a:ext cx="1070795" cy="0"/>
              </a:xfrm>
              <a:prstGeom prst="line">
                <a:avLst/>
              </a:prstGeom>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rot="16200000">
                <a:off x="198068" y="5771492"/>
                <a:ext cx="613757" cy="369332"/>
              </a:xfrm>
              <a:prstGeom prst="rect">
                <a:avLst/>
              </a:prstGeom>
              <a:noFill/>
            </p:spPr>
            <p:txBody>
              <a:bodyPr wrap="none" rtlCol="0">
                <a:spAutoFit/>
              </a:bodyPr>
              <a:lstStyle/>
              <a:p>
                <a:r>
                  <a:rPr lang="en-US" dirty="0" smtClean="0"/>
                  <a:t>TPM</a:t>
                </a:r>
                <a:endParaRPr lang="en-US" dirty="0"/>
              </a:p>
            </p:txBody>
          </p:sp>
          <p:sp>
            <p:nvSpPr>
              <p:cNvPr id="41" name="TextBox 40"/>
              <p:cNvSpPr txBox="1"/>
              <p:nvPr/>
            </p:nvSpPr>
            <p:spPr>
              <a:xfrm>
                <a:off x="911413" y="6424709"/>
                <a:ext cx="287258" cy="369332"/>
              </a:xfrm>
              <a:prstGeom prst="rect">
                <a:avLst/>
              </a:prstGeom>
              <a:noFill/>
            </p:spPr>
            <p:txBody>
              <a:bodyPr wrap="none" rtlCol="0">
                <a:spAutoFit/>
              </a:bodyPr>
              <a:lstStyle/>
              <a:p>
                <a:r>
                  <a:rPr lang="en-US" dirty="0" smtClean="0"/>
                  <a:t>L</a:t>
                </a:r>
                <a:endParaRPr lang="en-US" dirty="0"/>
              </a:p>
            </p:txBody>
          </p:sp>
          <p:sp>
            <p:nvSpPr>
              <p:cNvPr id="42" name="TextBox 41"/>
              <p:cNvSpPr txBox="1"/>
              <p:nvPr/>
            </p:nvSpPr>
            <p:spPr>
              <a:xfrm>
                <a:off x="1470624" y="6428904"/>
                <a:ext cx="304591" cy="369332"/>
              </a:xfrm>
              <a:prstGeom prst="rect">
                <a:avLst/>
              </a:prstGeom>
              <a:noFill/>
            </p:spPr>
            <p:txBody>
              <a:bodyPr wrap="none" rtlCol="0">
                <a:spAutoFit/>
              </a:bodyPr>
              <a:lstStyle/>
              <a:p>
                <a:r>
                  <a:rPr lang="en-US" dirty="0" smtClean="0"/>
                  <a:t>K</a:t>
                </a:r>
                <a:endParaRPr lang="en-US" dirty="0"/>
              </a:p>
            </p:txBody>
          </p:sp>
        </p:grpSp>
      </p:grpSp>
      <p:grpSp>
        <p:nvGrpSpPr>
          <p:cNvPr id="64" name="Group 63"/>
          <p:cNvGrpSpPr/>
          <p:nvPr/>
        </p:nvGrpSpPr>
        <p:grpSpPr>
          <a:xfrm>
            <a:off x="3241799" y="752669"/>
            <a:ext cx="1971288" cy="6097907"/>
            <a:chOff x="3241799" y="752669"/>
            <a:chExt cx="1971288" cy="6097907"/>
          </a:xfrm>
        </p:grpSpPr>
        <p:grpSp>
          <p:nvGrpSpPr>
            <p:cNvPr id="62" name="Group 61"/>
            <p:cNvGrpSpPr/>
            <p:nvPr/>
          </p:nvGrpSpPr>
          <p:grpSpPr>
            <a:xfrm>
              <a:off x="3318487" y="752669"/>
              <a:ext cx="1894600" cy="4019992"/>
              <a:chOff x="3318487" y="752669"/>
              <a:chExt cx="1894600" cy="4019992"/>
            </a:xfrm>
          </p:grpSpPr>
          <p:grpSp>
            <p:nvGrpSpPr>
              <p:cNvPr id="18" name="Group 17"/>
              <p:cNvGrpSpPr/>
              <p:nvPr/>
            </p:nvGrpSpPr>
            <p:grpSpPr>
              <a:xfrm>
                <a:off x="4404937" y="1733719"/>
                <a:ext cx="360782" cy="2504542"/>
                <a:chOff x="4261324" y="2880346"/>
                <a:chExt cx="360782" cy="2221650"/>
              </a:xfrm>
            </p:grpSpPr>
            <p:sp>
              <p:nvSpPr>
                <p:cNvPr id="12" name="Rectangle 11"/>
                <p:cNvSpPr/>
                <p:nvPr/>
              </p:nvSpPr>
              <p:spPr>
                <a:xfrm>
                  <a:off x="4261324" y="2960449"/>
                  <a:ext cx="360782" cy="21415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261324" y="2880346"/>
                  <a:ext cx="360782" cy="366472"/>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3825942" y="1733719"/>
                <a:ext cx="360782" cy="2482012"/>
                <a:chOff x="3682329" y="2395430"/>
                <a:chExt cx="360782" cy="2684036"/>
              </a:xfrm>
            </p:grpSpPr>
            <p:sp>
              <p:nvSpPr>
                <p:cNvPr id="11" name="Rectangle 10"/>
                <p:cNvSpPr/>
                <p:nvPr/>
              </p:nvSpPr>
              <p:spPr>
                <a:xfrm>
                  <a:off x="3682329" y="3246817"/>
                  <a:ext cx="360782" cy="18326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682329" y="2395430"/>
                  <a:ext cx="360782" cy="851387"/>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TextBox 14"/>
              <p:cNvSpPr txBox="1"/>
              <p:nvPr/>
            </p:nvSpPr>
            <p:spPr>
              <a:xfrm rot="18944497">
                <a:off x="3522883" y="4345608"/>
                <a:ext cx="634271" cy="369332"/>
              </a:xfrm>
              <a:prstGeom prst="rect">
                <a:avLst/>
              </a:prstGeom>
              <a:noFill/>
            </p:spPr>
            <p:txBody>
              <a:bodyPr wrap="none" rtlCol="0">
                <a:spAutoFit/>
              </a:bodyPr>
              <a:lstStyle/>
              <a:p>
                <a:r>
                  <a:rPr lang="en-US" dirty="0" smtClean="0"/>
                  <a:t>Liver</a:t>
                </a:r>
                <a:endParaRPr lang="en-US" dirty="0"/>
              </a:p>
            </p:txBody>
          </p:sp>
          <p:sp>
            <p:nvSpPr>
              <p:cNvPr id="16" name="TextBox 15"/>
              <p:cNvSpPr txBox="1"/>
              <p:nvPr/>
            </p:nvSpPr>
            <p:spPr>
              <a:xfrm rot="18944497">
                <a:off x="3978449" y="4403329"/>
                <a:ext cx="819455" cy="369332"/>
              </a:xfrm>
              <a:prstGeom prst="rect">
                <a:avLst/>
              </a:prstGeom>
              <a:noFill/>
            </p:spPr>
            <p:txBody>
              <a:bodyPr wrap="none" rtlCol="0">
                <a:spAutoFit/>
              </a:bodyPr>
              <a:lstStyle/>
              <a:p>
                <a:r>
                  <a:rPr lang="en-US" dirty="0" smtClean="0"/>
                  <a:t>Kidney</a:t>
                </a:r>
                <a:endParaRPr lang="en-US" dirty="0"/>
              </a:p>
            </p:txBody>
          </p:sp>
          <p:sp>
            <p:nvSpPr>
              <p:cNvPr id="19" name="TextBox 18"/>
              <p:cNvSpPr txBox="1"/>
              <p:nvPr/>
            </p:nvSpPr>
            <p:spPr>
              <a:xfrm>
                <a:off x="3318487" y="752669"/>
                <a:ext cx="1894600" cy="923330"/>
              </a:xfrm>
              <a:prstGeom prst="rect">
                <a:avLst/>
              </a:prstGeom>
              <a:noFill/>
            </p:spPr>
            <p:txBody>
              <a:bodyPr wrap="square" rtlCol="0">
                <a:spAutoFit/>
              </a:bodyPr>
              <a:lstStyle/>
              <a:p>
                <a:pPr algn="ctr"/>
                <a:r>
                  <a:rPr lang="en-US" dirty="0" smtClean="0"/>
                  <a:t>Measured relative abundance via RNA-</a:t>
                </a:r>
                <a:r>
                  <a:rPr lang="en-US" dirty="0" err="1" smtClean="0"/>
                  <a:t>Seq</a:t>
                </a:r>
                <a:endParaRPr lang="en-US" dirty="0"/>
              </a:p>
            </p:txBody>
          </p:sp>
        </p:grpSp>
        <p:grpSp>
          <p:nvGrpSpPr>
            <p:cNvPr id="44" name="Group 43"/>
            <p:cNvGrpSpPr/>
            <p:nvPr/>
          </p:nvGrpSpPr>
          <p:grpSpPr>
            <a:xfrm>
              <a:off x="3241799" y="5477069"/>
              <a:ext cx="1542396" cy="1373507"/>
              <a:chOff x="320281" y="5424729"/>
              <a:chExt cx="1542396" cy="1373507"/>
            </a:xfrm>
          </p:grpSpPr>
          <p:cxnSp>
            <p:nvCxnSpPr>
              <p:cNvPr id="45" name="Straight Connector 44"/>
              <p:cNvCxnSpPr/>
              <p:nvPr/>
            </p:nvCxnSpPr>
            <p:spPr>
              <a:xfrm>
                <a:off x="913398" y="6066116"/>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1472013" y="5901765"/>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791882" y="5424729"/>
                <a:ext cx="0" cy="999977"/>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791882" y="6427696"/>
                <a:ext cx="1070795" cy="0"/>
              </a:xfrm>
              <a:prstGeom prst="line">
                <a:avLst/>
              </a:prstGeom>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rot="16200000">
                <a:off x="198068" y="5771492"/>
                <a:ext cx="613757" cy="369332"/>
              </a:xfrm>
              <a:prstGeom prst="rect">
                <a:avLst/>
              </a:prstGeom>
              <a:noFill/>
            </p:spPr>
            <p:txBody>
              <a:bodyPr wrap="none" rtlCol="0">
                <a:spAutoFit/>
              </a:bodyPr>
              <a:lstStyle/>
              <a:p>
                <a:r>
                  <a:rPr lang="en-US" dirty="0" smtClean="0"/>
                  <a:t>TPM</a:t>
                </a:r>
                <a:endParaRPr lang="en-US" dirty="0"/>
              </a:p>
            </p:txBody>
          </p:sp>
          <p:sp>
            <p:nvSpPr>
              <p:cNvPr id="50" name="TextBox 49"/>
              <p:cNvSpPr txBox="1"/>
              <p:nvPr/>
            </p:nvSpPr>
            <p:spPr>
              <a:xfrm>
                <a:off x="911413" y="6424709"/>
                <a:ext cx="287258" cy="369332"/>
              </a:xfrm>
              <a:prstGeom prst="rect">
                <a:avLst/>
              </a:prstGeom>
              <a:noFill/>
            </p:spPr>
            <p:txBody>
              <a:bodyPr wrap="none" rtlCol="0">
                <a:spAutoFit/>
              </a:bodyPr>
              <a:lstStyle/>
              <a:p>
                <a:r>
                  <a:rPr lang="en-US" dirty="0" smtClean="0"/>
                  <a:t>L</a:t>
                </a:r>
                <a:endParaRPr lang="en-US" dirty="0"/>
              </a:p>
            </p:txBody>
          </p:sp>
          <p:sp>
            <p:nvSpPr>
              <p:cNvPr id="51" name="TextBox 50"/>
              <p:cNvSpPr txBox="1"/>
              <p:nvPr/>
            </p:nvSpPr>
            <p:spPr>
              <a:xfrm>
                <a:off x="1470624" y="6428904"/>
                <a:ext cx="304591" cy="369332"/>
              </a:xfrm>
              <a:prstGeom prst="rect">
                <a:avLst/>
              </a:prstGeom>
              <a:noFill/>
            </p:spPr>
            <p:txBody>
              <a:bodyPr wrap="none" rtlCol="0">
                <a:spAutoFit/>
              </a:bodyPr>
              <a:lstStyle/>
              <a:p>
                <a:r>
                  <a:rPr lang="en-US" dirty="0" smtClean="0"/>
                  <a:t>K</a:t>
                </a:r>
                <a:endParaRPr lang="en-US" dirty="0"/>
              </a:p>
            </p:txBody>
          </p:sp>
        </p:grpSp>
      </p:grpSp>
      <p:grpSp>
        <p:nvGrpSpPr>
          <p:cNvPr id="65" name="Group 64"/>
          <p:cNvGrpSpPr/>
          <p:nvPr/>
        </p:nvGrpSpPr>
        <p:grpSpPr>
          <a:xfrm>
            <a:off x="6436127" y="752669"/>
            <a:ext cx="2196581" cy="6087802"/>
            <a:chOff x="6436127" y="752669"/>
            <a:chExt cx="2196581" cy="6087802"/>
          </a:xfrm>
        </p:grpSpPr>
        <p:grpSp>
          <p:nvGrpSpPr>
            <p:cNvPr id="63" name="Group 62"/>
            <p:cNvGrpSpPr/>
            <p:nvPr/>
          </p:nvGrpSpPr>
          <p:grpSpPr>
            <a:xfrm>
              <a:off x="6449026" y="752669"/>
              <a:ext cx="2183682" cy="4050052"/>
              <a:chOff x="6449026" y="752669"/>
              <a:chExt cx="2183682" cy="4050052"/>
            </a:xfrm>
          </p:grpSpPr>
          <p:grpSp>
            <p:nvGrpSpPr>
              <p:cNvPr id="20" name="Group 19"/>
              <p:cNvGrpSpPr/>
              <p:nvPr/>
            </p:nvGrpSpPr>
            <p:grpSpPr>
              <a:xfrm>
                <a:off x="7587900" y="2551083"/>
                <a:ext cx="360782" cy="1717238"/>
                <a:chOff x="4261324" y="2880346"/>
                <a:chExt cx="360782" cy="2221650"/>
              </a:xfrm>
            </p:grpSpPr>
            <p:sp>
              <p:nvSpPr>
                <p:cNvPr id="21" name="Rectangle 20"/>
                <p:cNvSpPr/>
                <p:nvPr/>
              </p:nvSpPr>
              <p:spPr>
                <a:xfrm>
                  <a:off x="4261324" y="2960449"/>
                  <a:ext cx="360782" cy="21415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4261324" y="2880346"/>
                  <a:ext cx="360782" cy="366472"/>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7008905" y="2146855"/>
                <a:ext cx="360782" cy="2098936"/>
                <a:chOff x="3682329" y="2395430"/>
                <a:chExt cx="360782" cy="2684036"/>
              </a:xfrm>
            </p:grpSpPr>
            <p:sp>
              <p:nvSpPr>
                <p:cNvPr id="24" name="Rectangle 23"/>
                <p:cNvSpPr/>
                <p:nvPr/>
              </p:nvSpPr>
              <p:spPr>
                <a:xfrm>
                  <a:off x="3682329" y="3246817"/>
                  <a:ext cx="360782" cy="18326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682329" y="2395430"/>
                  <a:ext cx="360782" cy="851387"/>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6" name="TextBox 25"/>
              <p:cNvSpPr txBox="1"/>
              <p:nvPr/>
            </p:nvSpPr>
            <p:spPr>
              <a:xfrm rot="18944497">
                <a:off x="6705846" y="4375668"/>
                <a:ext cx="634271" cy="369332"/>
              </a:xfrm>
              <a:prstGeom prst="rect">
                <a:avLst/>
              </a:prstGeom>
              <a:noFill/>
            </p:spPr>
            <p:txBody>
              <a:bodyPr wrap="none" rtlCol="0">
                <a:spAutoFit/>
              </a:bodyPr>
              <a:lstStyle/>
              <a:p>
                <a:r>
                  <a:rPr lang="en-US" dirty="0" smtClean="0"/>
                  <a:t>Liver</a:t>
                </a:r>
                <a:endParaRPr lang="en-US" dirty="0"/>
              </a:p>
            </p:txBody>
          </p:sp>
          <p:sp>
            <p:nvSpPr>
              <p:cNvPr id="27" name="TextBox 26"/>
              <p:cNvSpPr txBox="1"/>
              <p:nvPr/>
            </p:nvSpPr>
            <p:spPr>
              <a:xfrm rot="18944497">
                <a:off x="7161412" y="4433389"/>
                <a:ext cx="819455" cy="369332"/>
              </a:xfrm>
              <a:prstGeom prst="rect">
                <a:avLst/>
              </a:prstGeom>
              <a:noFill/>
            </p:spPr>
            <p:txBody>
              <a:bodyPr wrap="none" rtlCol="0">
                <a:spAutoFit/>
              </a:bodyPr>
              <a:lstStyle/>
              <a:p>
                <a:r>
                  <a:rPr lang="en-US" dirty="0" smtClean="0"/>
                  <a:t>Kidney</a:t>
                </a:r>
                <a:endParaRPr lang="en-US" dirty="0"/>
              </a:p>
            </p:txBody>
          </p:sp>
          <p:sp>
            <p:nvSpPr>
              <p:cNvPr id="28" name="TextBox 27"/>
              <p:cNvSpPr txBox="1"/>
              <p:nvPr/>
            </p:nvSpPr>
            <p:spPr>
              <a:xfrm>
                <a:off x="6449026" y="752669"/>
                <a:ext cx="2183682" cy="1200329"/>
              </a:xfrm>
              <a:prstGeom prst="rect">
                <a:avLst/>
              </a:prstGeom>
              <a:noFill/>
            </p:spPr>
            <p:txBody>
              <a:bodyPr wrap="square" rtlCol="0">
                <a:spAutoFit/>
              </a:bodyPr>
              <a:lstStyle/>
              <a:p>
                <a:pPr algn="ctr"/>
                <a:r>
                  <a:rPr lang="en-US" dirty="0" smtClean="0"/>
                  <a:t>Cross-sample normalized (rescaled) relative abundance</a:t>
                </a:r>
                <a:endParaRPr lang="en-US" dirty="0"/>
              </a:p>
            </p:txBody>
          </p:sp>
        </p:grpSp>
        <p:grpSp>
          <p:nvGrpSpPr>
            <p:cNvPr id="52" name="Group 51"/>
            <p:cNvGrpSpPr/>
            <p:nvPr/>
          </p:nvGrpSpPr>
          <p:grpSpPr>
            <a:xfrm>
              <a:off x="6436127" y="5466964"/>
              <a:ext cx="1542396" cy="1373507"/>
              <a:chOff x="320281" y="5424729"/>
              <a:chExt cx="1542396" cy="1373507"/>
            </a:xfrm>
          </p:grpSpPr>
          <p:cxnSp>
            <p:nvCxnSpPr>
              <p:cNvPr id="53" name="Straight Connector 52"/>
              <p:cNvCxnSpPr/>
              <p:nvPr/>
            </p:nvCxnSpPr>
            <p:spPr>
              <a:xfrm>
                <a:off x="928339" y="5916706"/>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1472013" y="5901765"/>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791882" y="5424729"/>
                <a:ext cx="0" cy="999977"/>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791882" y="6427696"/>
                <a:ext cx="1070795" cy="0"/>
              </a:xfrm>
              <a:prstGeom prst="line">
                <a:avLst/>
              </a:prstGeom>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rot="16200000">
                <a:off x="198068" y="5771492"/>
                <a:ext cx="613757" cy="369332"/>
              </a:xfrm>
              <a:prstGeom prst="rect">
                <a:avLst/>
              </a:prstGeom>
              <a:noFill/>
            </p:spPr>
            <p:txBody>
              <a:bodyPr wrap="none" rtlCol="0">
                <a:spAutoFit/>
              </a:bodyPr>
              <a:lstStyle/>
              <a:p>
                <a:r>
                  <a:rPr lang="en-US" dirty="0" smtClean="0"/>
                  <a:t>TPM</a:t>
                </a:r>
                <a:endParaRPr lang="en-US" dirty="0"/>
              </a:p>
            </p:txBody>
          </p:sp>
          <p:sp>
            <p:nvSpPr>
              <p:cNvPr id="58" name="TextBox 57"/>
              <p:cNvSpPr txBox="1"/>
              <p:nvPr/>
            </p:nvSpPr>
            <p:spPr>
              <a:xfrm>
                <a:off x="911413" y="6424709"/>
                <a:ext cx="287258" cy="369332"/>
              </a:xfrm>
              <a:prstGeom prst="rect">
                <a:avLst/>
              </a:prstGeom>
              <a:noFill/>
            </p:spPr>
            <p:txBody>
              <a:bodyPr wrap="none" rtlCol="0">
                <a:spAutoFit/>
              </a:bodyPr>
              <a:lstStyle/>
              <a:p>
                <a:r>
                  <a:rPr lang="en-US" dirty="0" smtClean="0"/>
                  <a:t>L</a:t>
                </a:r>
                <a:endParaRPr lang="en-US" dirty="0"/>
              </a:p>
            </p:txBody>
          </p:sp>
          <p:sp>
            <p:nvSpPr>
              <p:cNvPr id="59" name="TextBox 58"/>
              <p:cNvSpPr txBox="1"/>
              <p:nvPr/>
            </p:nvSpPr>
            <p:spPr>
              <a:xfrm>
                <a:off x="1470624" y="6428904"/>
                <a:ext cx="304591" cy="369332"/>
              </a:xfrm>
              <a:prstGeom prst="rect">
                <a:avLst/>
              </a:prstGeom>
              <a:noFill/>
            </p:spPr>
            <p:txBody>
              <a:bodyPr wrap="none" rtlCol="0">
                <a:spAutoFit/>
              </a:bodyPr>
              <a:lstStyle/>
              <a:p>
                <a:r>
                  <a:rPr lang="en-US" dirty="0" smtClean="0"/>
                  <a:t>K</a:t>
                </a:r>
                <a:endParaRPr lang="en-US" dirty="0"/>
              </a:p>
            </p:txBody>
          </p:sp>
        </p:grpSp>
      </p:grpSp>
    </p:spTree>
    <p:extLst>
      <p:ext uri="{BB962C8B-B14F-4D97-AF65-F5344CB8AC3E}">
        <p14:creationId xmlns:p14="http://schemas.microsoft.com/office/powerpoint/2010/main" val="22828093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10-20 at 9.20.0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5196"/>
            <a:ext cx="9144000" cy="2850776"/>
          </a:xfrm>
          <a:prstGeom prst="rect">
            <a:avLst/>
          </a:prstGeom>
        </p:spPr>
      </p:pic>
      <p:sp>
        <p:nvSpPr>
          <p:cNvPr id="5" name="TextBox 4"/>
          <p:cNvSpPr txBox="1"/>
          <p:nvPr/>
        </p:nvSpPr>
        <p:spPr>
          <a:xfrm>
            <a:off x="567765" y="419864"/>
            <a:ext cx="8187765" cy="830997"/>
          </a:xfrm>
          <a:prstGeom prst="rect">
            <a:avLst/>
          </a:prstGeom>
          <a:noFill/>
        </p:spPr>
        <p:txBody>
          <a:bodyPr wrap="square" rtlCol="0">
            <a:spAutoFit/>
          </a:bodyPr>
          <a:lstStyle/>
          <a:p>
            <a:pPr algn="ctr"/>
            <a:r>
              <a:rPr lang="en-US" sz="2400" b="1" dirty="0"/>
              <a:t>Normalization methods for </a:t>
            </a:r>
            <a:r>
              <a:rPr lang="en-US" sz="2400" b="1" dirty="0" err="1"/>
              <a:t>Illumina</a:t>
            </a:r>
            <a:r>
              <a:rPr lang="en-US" sz="2400" b="1" dirty="0"/>
              <a:t> high-throughput RNA sequencing data </a:t>
            </a:r>
            <a:r>
              <a:rPr lang="en-US" sz="2400" b="1" dirty="0" smtClean="0"/>
              <a:t>analysis.</a:t>
            </a:r>
            <a:endParaRPr lang="en-US" sz="2400" b="1" dirty="0"/>
          </a:p>
        </p:txBody>
      </p:sp>
      <p:sp>
        <p:nvSpPr>
          <p:cNvPr id="6" name="TextBox 5"/>
          <p:cNvSpPr txBox="1"/>
          <p:nvPr/>
        </p:nvSpPr>
        <p:spPr>
          <a:xfrm>
            <a:off x="567765" y="5005298"/>
            <a:ext cx="8247529" cy="923330"/>
          </a:xfrm>
          <a:prstGeom prst="rect">
            <a:avLst/>
          </a:prstGeom>
          <a:noFill/>
        </p:spPr>
        <p:txBody>
          <a:bodyPr wrap="square" rtlCol="0">
            <a:spAutoFit/>
          </a:bodyPr>
          <a:lstStyle/>
          <a:p>
            <a:pPr algn="ctr"/>
            <a:r>
              <a:rPr lang="en-US" dirty="0" smtClean="0"/>
              <a:t>From “A </a:t>
            </a:r>
            <a:r>
              <a:rPr lang="en-US" dirty="0"/>
              <a:t>comprehensive evaluation </a:t>
            </a:r>
            <a:r>
              <a:rPr lang="en-US" dirty="0" smtClean="0"/>
              <a:t>of normalization </a:t>
            </a:r>
            <a:r>
              <a:rPr lang="en-US" dirty="0"/>
              <a:t>methods for </a:t>
            </a:r>
            <a:r>
              <a:rPr lang="en-US" dirty="0" err="1" smtClean="0"/>
              <a:t>Illumina</a:t>
            </a:r>
            <a:r>
              <a:rPr lang="en-US" dirty="0"/>
              <a:t> </a:t>
            </a:r>
            <a:r>
              <a:rPr lang="en-US" dirty="0" smtClean="0"/>
              <a:t>high</a:t>
            </a:r>
            <a:r>
              <a:rPr lang="en-US" dirty="0"/>
              <a:t> </a:t>
            </a:r>
            <a:r>
              <a:rPr lang="en-US" dirty="0" smtClean="0"/>
              <a:t>throughput </a:t>
            </a:r>
            <a:r>
              <a:rPr lang="en-US" dirty="0"/>
              <a:t>RNA </a:t>
            </a:r>
            <a:r>
              <a:rPr lang="en-US" dirty="0" smtClean="0"/>
              <a:t>sequencing data </a:t>
            </a:r>
            <a:r>
              <a:rPr lang="en-US" dirty="0"/>
              <a:t>analysis</a:t>
            </a:r>
            <a:r>
              <a:rPr lang="en-US" dirty="0" smtClean="0"/>
              <a:t>” </a:t>
            </a:r>
            <a:r>
              <a:rPr lang="fi-FI" dirty="0" err="1"/>
              <a:t>Brief</a:t>
            </a:r>
            <a:r>
              <a:rPr lang="fi-FI" dirty="0"/>
              <a:t> </a:t>
            </a:r>
            <a:r>
              <a:rPr lang="fi-FI" dirty="0" err="1"/>
              <a:t>Bioinform</a:t>
            </a:r>
            <a:r>
              <a:rPr lang="fi-FI" dirty="0"/>
              <a:t>. 2013 Nov;14(6):671-</a:t>
            </a:r>
            <a:r>
              <a:rPr lang="fi-FI" dirty="0" smtClean="0"/>
              <a:t>83</a:t>
            </a:r>
          </a:p>
          <a:p>
            <a:pPr algn="ctr"/>
            <a:r>
              <a:rPr lang="en-US" dirty="0" smtClean="0"/>
              <a:t>http</a:t>
            </a:r>
            <a:r>
              <a:rPr lang="en-US" dirty="0"/>
              <a:t>://</a:t>
            </a:r>
            <a:r>
              <a:rPr lang="en-US" dirty="0" err="1"/>
              <a:t>www.ncbi.nlm.nih.gov</a:t>
            </a:r>
            <a:r>
              <a:rPr lang="en-US" dirty="0"/>
              <a:t>/</a:t>
            </a:r>
            <a:r>
              <a:rPr lang="en-US" dirty="0" err="1"/>
              <a:t>pubmed</a:t>
            </a:r>
            <a:r>
              <a:rPr lang="en-US" dirty="0"/>
              <a:t>/</a:t>
            </a:r>
            <a:r>
              <a:rPr lang="en-US" dirty="0" smtClean="0"/>
              <a:t>22988256</a:t>
            </a:r>
            <a:endParaRPr lang="en-US" dirty="0"/>
          </a:p>
        </p:txBody>
      </p:sp>
    </p:spTree>
    <p:extLst>
      <p:ext uri="{BB962C8B-B14F-4D97-AF65-F5344CB8AC3E}">
        <p14:creationId xmlns:p14="http://schemas.microsoft.com/office/powerpoint/2010/main" val="373354549"/>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 Expression Analysis Involves</a:t>
            </a:r>
            <a:endParaRPr lang="en-US" dirty="0"/>
          </a:p>
        </p:txBody>
      </p:sp>
      <p:sp>
        <p:nvSpPr>
          <p:cNvPr id="3" name="Content Placeholder 2"/>
          <p:cNvSpPr>
            <a:spLocks noGrp="1"/>
          </p:cNvSpPr>
          <p:nvPr>
            <p:ph idx="1"/>
          </p:nvPr>
        </p:nvSpPr>
        <p:spPr>
          <a:xfrm>
            <a:off x="826455" y="1417638"/>
            <a:ext cx="5700828" cy="1472075"/>
          </a:xfrm>
        </p:spPr>
        <p:txBody>
          <a:bodyPr/>
          <a:lstStyle/>
          <a:p>
            <a:r>
              <a:rPr lang="en-US" dirty="0" smtClean="0"/>
              <a:t>Counting reads</a:t>
            </a:r>
          </a:p>
          <a:p>
            <a:r>
              <a:rPr lang="en-US" dirty="0" smtClean="0"/>
              <a:t>Statistical significance testing</a:t>
            </a:r>
            <a:endParaRPr lang="en-US" dirty="0"/>
          </a:p>
        </p:txBody>
      </p:sp>
      <p:sp>
        <p:nvSpPr>
          <p:cNvPr id="4" name="TextBox 3"/>
          <p:cNvSpPr txBox="1"/>
          <p:nvPr/>
        </p:nvSpPr>
        <p:spPr>
          <a:xfrm>
            <a:off x="835665" y="3905206"/>
            <a:ext cx="880094" cy="369332"/>
          </a:xfrm>
          <a:prstGeom prst="rect">
            <a:avLst/>
          </a:prstGeom>
          <a:noFill/>
        </p:spPr>
        <p:txBody>
          <a:bodyPr wrap="none" rtlCol="0">
            <a:spAutoFit/>
          </a:bodyPr>
          <a:lstStyle/>
          <a:p>
            <a:r>
              <a:rPr lang="en-US" b="1" dirty="0" smtClean="0"/>
              <a:t>Gene A</a:t>
            </a:r>
            <a:endParaRPr lang="en-US" b="1" dirty="0"/>
          </a:p>
        </p:txBody>
      </p:sp>
      <p:sp>
        <p:nvSpPr>
          <p:cNvPr id="5" name="TextBox 4"/>
          <p:cNvSpPr txBox="1"/>
          <p:nvPr/>
        </p:nvSpPr>
        <p:spPr>
          <a:xfrm>
            <a:off x="2322500" y="3331710"/>
            <a:ext cx="1147106" cy="369332"/>
          </a:xfrm>
          <a:prstGeom prst="rect">
            <a:avLst/>
          </a:prstGeom>
          <a:noFill/>
        </p:spPr>
        <p:txBody>
          <a:bodyPr wrap="none" rtlCol="0">
            <a:spAutoFit/>
          </a:bodyPr>
          <a:lstStyle/>
          <a:p>
            <a:r>
              <a:rPr lang="en-US" b="1" dirty="0" err="1" smtClean="0"/>
              <a:t>Sample_A</a:t>
            </a:r>
            <a:endParaRPr lang="en-US" b="1" dirty="0"/>
          </a:p>
        </p:txBody>
      </p:sp>
      <p:sp>
        <p:nvSpPr>
          <p:cNvPr id="6" name="TextBox 5"/>
          <p:cNvSpPr txBox="1"/>
          <p:nvPr/>
        </p:nvSpPr>
        <p:spPr>
          <a:xfrm>
            <a:off x="3809869" y="3331710"/>
            <a:ext cx="1136624" cy="369332"/>
          </a:xfrm>
          <a:prstGeom prst="rect">
            <a:avLst/>
          </a:prstGeom>
          <a:noFill/>
        </p:spPr>
        <p:txBody>
          <a:bodyPr wrap="none" rtlCol="0">
            <a:spAutoFit/>
          </a:bodyPr>
          <a:lstStyle/>
          <a:p>
            <a:r>
              <a:rPr lang="en-US" b="1" dirty="0" err="1" smtClean="0"/>
              <a:t>Sample_B</a:t>
            </a:r>
            <a:endParaRPr lang="en-US" b="1" dirty="0"/>
          </a:p>
        </p:txBody>
      </p:sp>
      <p:sp>
        <p:nvSpPr>
          <p:cNvPr id="7" name="TextBox 6"/>
          <p:cNvSpPr txBox="1"/>
          <p:nvPr/>
        </p:nvSpPr>
        <p:spPr>
          <a:xfrm>
            <a:off x="835665" y="4574268"/>
            <a:ext cx="864339" cy="369332"/>
          </a:xfrm>
          <a:prstGeom prst="rect">
            <a:avLst/>
          </a:prstGeom>
          <a:noFill/>
        </p:spPr>
        <p:txBody>
          <a:bodyPr wrap="none" rtlCol="0">
            <a:spAutoFit/>
          </a:bodyPr>
          <a:lstStyle/>
          <a:p>
            <a:r>
              <a:rPr lang="en-US" b="1" dirty="0" smtClean="0"/>
              <a:t>Gene B</a:t>
            </a:r>
            <a:endParaRPr lang="en-US" b="1" dirty="0"/>
          </a:p>
        </p:txBody>
      </p:sp>
      <p:sp>
        <p:nvSpPr>
          <p:cNvPr id="8" name="TextBox 7"/>
          <p:cNvSpPr txBox="1"/>
          <p:nvPr/>
        </p:nvSpPr>
        <p:spPr>
          <a:xfrm>
            <a:off x="5421207" y="3345365"/>
            <a:ext cx="1419755" cy="369332"/>
          </a:xfrm>
          <a:prstGeom prst="rect">
            <a:avLst/>
          </a:prstGeom>
          <a:noFill/>
        </p:spPr>
        <p:txBody>
          <a:bodyPr wrap="none" rtlCol="0">
            <a:spAutoFit/>
          </a:bodyPr>
          <a:lstStyle/>
          <a:p>
            <a:r>
              <a:rPr lang="en-US" b="1" dirty="0" err="1" smtClean="0"/>
              <a:t>Fold_Change</a:t>
            </a:r>
            <a:endParaRPr lang="en-US" b="1" dirty="0"/>
          </a:p>
        </p:txBody>
      </p:sp>
      <p:sp>
        <p:nvSpPr>
          <p:cNvPr id="9" name="TextBox 8"/>
          <p:cNvSpPr txBox="1"/>
          <p:nvPr/>
        </p:nvSpPr>
        <p:spPr>
          <a:xfrm>
            <a:off x="7145168" y="3372015"/>
            <a:ext cx="1289799" cy="369332"/>
          </a:xfrm>
          <a:prstGeom prst="rect">
            <a:avLst/>
          </a:prstGeom>
          <a:noFill/>
        </p:spPr>
        <p:txBody>
          <a:bodyPr wrap="none" rtlCol="0">
            <a:spAutoFit/>
          </a:bodyPr>
          <a:lstStyle/>
          <a:p>
            <a:r>
              <a:rPr lang="en-US" b="1" dirty="0" smtClean="0"/>
              <a:t>Significant?</a:t>
            </a:r>
            <a:endParaRPr lang="en-US" b="1" dirty="0"/>
          </a:p>
        </p:txBody>
      </p:sp>
      <p:sp>
        <p:nvSpPr>
          <p:cNvPr id="10" name="TextBox 9"/>
          <p:cNvSpPr txBox="1"/>
          <p:nvPr/>
        </p:nvSpPr>
        <p:spPr>
          <a:xfrm>
            <a:off x="2772058" y="3905206"/>
            <a:ext cx="301660" cy="369332"/>
          </a:xfrm>
          <a:prstGeom prst="rect">
            <a:avLst/>
          </a:prstGeom>
          <a:noFill/>
        </p:spPr>
        <p:txBody>
          <a:bodyPr wrap="none" rtlCol="0">
            <a:spAutoFit/>
          </a:bodyPr>
          <a:lstStyle/>
          <a:p>
            <a:r>
              <a:rPr lang="en-US" dirty="0" smtClean="0"/>
              <a:t>1</a:t>
            </a:r>
            <a:endParaRPr lang="en-US" dirty="0"/>
          </a:p>
        </p:txBody>
      </p:sp>
      <p:sp>
        <p:nvSpPr>
          <p:cNvPr id="11" name="TextBox 10"/>
          <p:cNvSpPr txBox="1"/>
          <p:nvPr/>
        </p:nvSpPr>
        <p:spPr>
          <a:xfrm>
            <a:off x="4150010" y="3905206"/>
            <a:ext cx="301660" cy="369332"/>
          </a:xfrm>
          <a:prstGeom prst="rect">
            <a:avLst/>
          </a:prstGeom>
          <a:noFill/>
        </p:spPr>
        <p:txBody>
          <a:bodyPr wrap="none" rtlCol="0">
            <a:spAutoFit/>
          </a:bodyPr>
          <a:lstStyle/>
          <a:p>
            <a:r>
              <a:rPr lang="en-US" dirty="0" smtClean="0"/>
              <a:t>2</a:t>
            </a:r>
            <a:endParaRPr lang="en-US" dirty="0"/>
          </a:p>
        </p:txBody>
      </p:sp>
      <p:sp>
        <p:nvSpPr>
          <p:cNvPr id="12" name="TextBox 11"/>
          <p:cNvSpPr txBox="1"/>
          <p:nvPr/>
        </p:nvSpPr>
        <p:spPr>
          <a:xfrm>
            <a:off x="5612382" y="3905206"/>
            <a:ext cx="738754" cy="369332"/>
          </a:xfrm>
          <a:prstGeom prst="rect">
            <a:avLst/>
          </a:prstGeom>
          <a:noFill/>
        </p:spPr>
        <p:txBody>
          <a:bodyPr wrap="none" rtlCol="0">
            <a:spAutoFit/>
          </a:bodyPr>
          <a:lstStyle/>
          <a:p>
            <a:r>
              <a:rPr lang="en-US" dirty="0" smtClean="0"/>
              <a:t>2-fold</a:t>
            </a:r>
            <a:endParaRPr lang="en-US" dirty="0"/>
          </a:p>
        </p:txBody>
      </p:sp>
      <p:sp>
        <p:nvSpPr>
          <p:cNvPr id="13" name="TextBox 12"/>
          <p:cNvSpPr txBox="1"/>
          <p:nvPr/>
        </p:nvSpPr>
        <p:spPr>
          <a:xfrm>
            <a:off x="2567229" y="4574268"/>
            <a:ext cx="535648" cy="369332"/>
          </a:xfrm>
          <a:prstGeom prst="rect">
            <a:avLst/>
          </a:prstGeom>
          <a:noFill/>
        </p:spPr>
        <p:txBody>
          <a:bodyPr wrap="none" rtlCol="0">
            <a:spAutoFit/>
          </a:bodyPr>
          <a:lstStyle/>
          <a:p>
            <a:r>
              <a:rPr lang="en-US" dirty="0" smtClean="0"/>
              <a:t>100</a:t>
            </a:r>
            <a:endParaRPr lang="en-US" dirty="0"/>
          </a:p>
        </p:txBody>
      </p:sp>
      <p:sp>
        <p:nvSpPr>
          <p:cNvPr id="14" name="TextBox 13"/>
          <p:cNvSpPr txBox="1"/>
          <p:nvPr/>
        </p:nvSpPr>
        <p:spPr>
          <a:xfrm>
            <a:off x="4042013" y="4574268"/>
            <a:ext cx="535648" cy="369332"/>
          </a:xfrm>
          <a:prstGeom prst="rect">
            <a:avLst/>
          </a:prstGeom>
          <a:noFill/>
        </p:spPr>
        <p:txBody>
          <a:bodyPr wrap="none" rtlCol="0">
            <a:spAutoFit/>
          </a:bodyPr>
          <a:lstStyle/>
          <a:p>
            <a:r>
              <a:rPr lang="en-US" dirty="0" smtClean="0"/>
              <a:t>200</a:t>
            </a:r>
            <a:endParaRPr lang="en-US" dirty="0"/>
          </a:p>
        </p:txBody>
      </p:sp>
      <p:sp>
        <p:nvSpPr>
          <p:cNvPr id="15" name="TextBox 14"/>
          <p:cNvSpPr txBox="1"/>
          <p:nvPr/>
        </p:nvSpPr>
        <p:spPr>
          <a:xfrm>
            <a:off x="5598727" y="4574268"/>
            <a:ext cx="738754" cy="369332"/>
          </a:xfrm>
          <a:prstGeom prst="rect">
            <a:avLst/>
          </a:prstGeom>
          <a:noFill/>
        </p:spPr>
        <p:txBody>
          <a:bodyPr wrap="none" rtlCol="0">
            <a:spAutoFit/>
          </a:bodyPr>
          <a:lstStyle/>
          <a:p>
            <a:r>
              <a:rPr lang="en-US" dirty="0" smtClean="0"/>
              <a:t>2-fold</a:t>
            </a:r>
            <a:endParaRPr lang="en-US" dirty="0"/>
          </a:p>
        </p:txBody>
      </p:sp>
      <p:sp>
        <p:nvSpPr>
          <p:cNvPr id="16" name="TextBox 15"/>
          <p:cNvSpPr txBox="1"/>
          <p:nvPr/>
        </p:nvSpPr>
        <p:spPr>
          <a:xfrm>
            <a:off x="7428540" y="3905206"/>
            <a:ext cx="455398" cy="369332"/>
          </a:xfrm>
          <a:prstGeom prst="rect">
            <a:avLst/>
          </a:prstGeom>
          <a:noFill/>
        </p:spPr>
        <p:txBody>
          <a:bodyPr wrap="none" rtlCol="0">
            <a:spAutoFit/>
          </a:bodyPr>
          <a:lstStyle/>
          <a:p>
            <a:r>
              <a:rPr lang="en-US" dirty="0" smtClean="0">
                <a:solidFill>
                  <a:srgbClr val="FF0000"/>
                </a:solidFill>
              </a:rPr>
              <a:t>No</a:t>
            </a:r>
            <a:endParaRPr lang="en-US" dirty="0">
              <a:solidFill>
                <a:srgbClr val="FF0000"/>
              </a:solidFill>
            </a:endParaRPr>
          </a:p>
        </p:txBody>
      </p:sp>
      <p:sp>
        <p:nvSpPr>
          <p:cNvPr id="17" name="TextBox 16"/>
          <p:cNvSpPr txBox="1"/>
          <p:nvPr/>
        </p:nvSpPr>
        <p:spPr>
          <a:xfrm>
            <a:off x="7401224" y="4574268"/>
            <a:ext cx="505267" cy="369332"/>
          </a:xfrm>
          <a:prstGeom prst="rect">
            <a:avLst/>
          </a:prstGeom>
          <a:noFill/>
        </p:spPr>
        <p:txBody>
          <a:bodyPr wrap="none" rtlCol="0">
            <a:spAutoFit/>
          </a:bodyPr>
          <a:lstStyle/>
          <a:p>
            <a:r>
              <a:rPr lang="en-US" dirty="0" smtClean="0">
                <a:solidFill>
                  <a:srgbClr val="008000"/>
                </a:solidFill>
              </a:rPr>
              <a:t>Yes</a:t>
            </a:r>
            <a:endParaRPr lang="en-US" dirty="0">
              <a:solidFill>
                <a:srgbClr val="008000"/>
              </a:solidFill>
            </a:endParaRPr>
          </a:p>
        </p:txBody>
      </p:sp>
    </p:spTree>
    <p:extLst>
      <p:ext uri="{BB962C8B-B14F-4D97-AF65-F5344CB8AC3E}">
        <p14:creationId xmlns:p14="http://schemas.microsoft.com/office/powerpoint/2010/main" val="695654291"/>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1188"/>
            <a:ext cx="8229600" cy="1143000"/>
          </a:xfrm>
        </p:spPr>
        <p:txBody>
          <a:bodyPr>
            <a:noAutofit/>
          </a:bodyPr>
          <a:lstStyle/>
          <a:p>
            <a:r>
              <a:rPr lang="en-US" sz="3200" dirty="0" smtClean="0"/>
              <a:t>Observed RNA-Seq Counts Result from Random Sampling of the Population of Reads</a:t>
            </a:r>
            <a:endParaRPr lang="en-US" sz="3200" dirty="0"/>
          </a:p>
        </p:txBody>
      </p:sp>
      <p:pic>
        <p:nvPicPr>
          <p:cNvPr id="4" name="Picture 3"/>
          <p:cNvPicPr>
            <a:picLocks noChangeAspect="1"/>
          </p:cNvPicPr>
          <p:nvPr/>
        </p:nvPicPr>
        <p:blipFill>
          <a:blip r:embed="rId3"/>
          <a:stretch>
            <a:fillRect/>
          </a:stretch>
        </p:blipFill>
        <p:spPr>
          <a:xfrm>
            <a:off x="2163103" y="2487748"/>
            <a:ext cx="4572000" cy="3657600"/>
          </a:xfrm>
          <a:prstGeom prst="rect">
            <a:avLst/>
          </a:prstGeom>
        </p:spPr>
      </p:pic>
      <p:sp>
        <p:nvSpPr>
          <p:cNvPr id="5" name="TextBox 4"/>
          <p:cNvSpPr txBox="1"/>
          <p:nvPr/>
        </p:nvSpPr>
        <p:spPr>
          <a:xfrm>
            <a:off x="2163103" y="1740625"/>
            <a:ext cx="5036205" cy="646331"/>
          </a:xfrm>
          <a:prstGeom prst="rect">
            <a:avLst/>
          </a:prstGeom>
          <a:noFill/>
        </p:spPr>
        <p:txBody>
          <a:bodyPr wrap="none" rtlCol="0">
            <a:spAutoFit/>
          </a:bodyPr>
          <a:lstStyle/>
          <a:p>
            <a:r>
              <a:rPr lang="en-US" dirty="0" smtClean="0"/>
              <a:t>Technical variation in RNA-Seq counts per feature is </a:t>
            </a:r>
            <a:br>
              <a:rPr lang="en-US" dirty="0" smtClean="0"/>
            </a:br>
            <a:r>
              <a:rPr lang="en-US" dirty="0" smtClean="0"/>
              <a:t>well modeled by the Poisson distribution</a:t>
            </a:r>
            <a:endParaRPr lang="en-US" dirty="0"/>
          </a:p>
        </p:txBody>
      </p:sp>
      <p:sp>
        <p:nvSpPr>
          <p:cNvPr id="6" name="TextBox 5"/>
          <p:cNvSpPr txBox="1"/>
          <p:nvPr/>
        </p:nvSpPr>
        <p:spPr>
          <a:xfrm>
            <a:off x="3686959" y="6050562"/>
            <a:ext cx="2354694" cy="369332"/>
          </a:xfrm>
          <a:prstGeom prst="rect">
            <a:avLst/>
          </a:prstGeom>
          <a:noFill/>
        </p:spPr>
        <p:txBody>
          <a:bodyPr wrap="none" rtlCol="0">
            <a:spAutoFit/>
          </a:bodyPr>
          <a:lstStyle/>
          <a:p>
            <a:r>
              <a:rPr lang="en-US" dirty="0" smtClean="0"/>
              <a:t>(observed read counts)</a:t>
            </a:r>
            <a:endParaRPr lang="en-US" dirty="0"/>
          </a:p>
        </p:txBody>
      </p:sp>
      <p:sp>
        <p:nvSpPr>
          <p:cNvPr id="7" name="TextBox 6"/>
          <p:cNvSpPr txBox="1"/>
          <p:nvPr/>
        </p:nvSpPr>
        <p:spPr>
          <a:xfrm>
            <a:off x="6636526" y="3078773"/>
            <a:ext cx="1906329" cy="369332"/>
          </a:xfrm>
          <a:prstGeom prst="rect">
            <a:avLst/>
          </a:prstGeom>
          <a:noFill/>
        </p:spPr>
        <p:txBody>
          <a:bodyPr wrap="none" rtlCol="0">
            <a:spAutoFit/>
          </a:bodyPr>
          <a:lstStyle/>
          <a:p>
            <a:r>
              <a:rPr lang="en-US" dirty="0" smtClean="0"/>
              <a:t>Mean # fragments</a:t>
            </a:r>
            <a:endParaRPr lang="en-US" dirty="0"/>
          </a:p>
        </p:txBody>
      </p:sp>
      <p:sp>
        <p:nvSpPr>
          <p:cNvPr id="9" name="TextBox 8"/>
          <p:cNvSpPr txBox="1"/>
          <p:nvPr/>
        </p:nvSpPr>
        <p:spPr>
          <a:xfrm>
            <a:off x="61193" y="6488668"/>
            <a:ext cx="5299948" cy="369332"/>
          </a:xfrm>
          <a:prstGeom prst="rect">
            <a:avLst/>
          </a:prstGeom>
          <a:noFill/>
        </p:spPr>
        <p:txBody>
          <a:bodyPr wrap="none" rtlCol="0">
            <a:spAutoFit/>
          </a:bodyPr>
          <a:lstStyle/>
          <a:p>
            <a:r>
              <a:rPr lang="en-US" dirty="0" smtClean="0"/>
              <a:t>See: http://</a:t>
            </a:r>
            <a:r>
              <a:rPr lang="en-US" dirty="0" err="1" smtClean="0"/>
              <a:t>en.wikipedia.org</a:t>
            </a:r>
            <a:r>
              <a:rPr lang="en-US" dirty="0" smtClean="0"/>
              <a:t>/wiki/</a:t>
            </a:r>
            <a:r>
              <a:rPr lang="en-US" dirty="0" err="1" smtClean="0"/>
              <a:t>Poisson_distribution</a:t>
            </a:r>
            <a:endParaRPr lang="en-US" dirty="0"/>
          </a:p>
        </p:txBody>
      </p:sp>
    </p:spTree>
    <p:extLst>
      <p:ext uri="{BB962C8B-B14F-4D97-AF65-F5344CB8AC3E}">
        <p14:creationId xmlns:p14="http://schemas.microsoft.com/office/powerpoint/2010/main" val="4031032198"/>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782" y="-121345"/>
            <a:ext cx="8686800" cy="1143000"/>
          </a:xfrm>
        </p:spPr>
        <p:txBody>
          <a:bodyPr>
            <a:noAutofit/>
          </a:bodyPr>
          <a:lstStyle/>
          <a:p>
            <a:r>
              <a:rPr lang="en-US" sz="3200" dirty="0" smtClean="0"/>
              <a:t>Example: One gene*not* differentially expressed</a:t>
            </a:r>
            <a:endParaRPr lang="en-US" sz="3200" dirty="0"/>
          </a:p>
        </p:txBody>
      </p:sp>
      <p:sp>
        <p:nvSpPr>
          <p:cNvPr id="4" name="TextBox 3"/>
          <p:cNvSpPr txBox="1"/>
          <p:nvPr/>
        </p:nvSpPr>
        <p:spPr>
          <a:xfrm>
            <a:off x="2663998" y="817296"/>
            <a:ext cx="4148604" cy="369332"/>
          </a:xfrm>
          <a:prstGeom prst="rect">
            <a:avLst/>
          </a:prstGeom>
          <a:noFill/>
        </p:spPr>
        <p:txBody>
          <a:bodyPr wrap="none" rtlCol="0">
            <a:spAutoFit/>
          </a:bodyPr>
          <a:lstStyle/>
          <a:p>
            <a:r>
              <a:rPr lang="en-US" dirty="0" err="1" smtClean="0"/>
              <a:t>SampleA</a:t>
            </a:r>
            <a:r>
              <a:rPr lang="en-US" dirty="0" smtClean="0"/>
              <a:t>(gene) = </a:t>
            </a:r>
            <a:r>
              <a:rPr lang="en-US" dirty="0" err="1" smtClean="0"/>
              <a:t>SampleB</a:t>
            </a:r>
            <a:r>
              <a:rPr lang="en-US" dirty="0" smtClean="0"/>
              <a:t>(gene) = 4 reads</a:t>
            </a:r>
            <a:endParaRPr lang="en-US" dirty="0"/>
          </a:p>
        </p:txBody>
      </p:sp>
      <p:pic>
        <p:nvPicPr>
          <p:cNvPr id="5" name="Picture 4" descr="Screen Shot 2013-04-08 at 12.56.0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459" y="2253660"/>
            <a:ext cx="3807150" cy="3395295"/>
          </a:xfrm>
          <a:prstGeom prst="rect">
            <a:avLst/>
          </a:prstGeom>
        </p:spPr>
      </p:pic>
      <p:sp>
        <p:nvSpPr>
          <p:cNvPr id="6" name="TextBox 5"/>
          <p:cNvSpPr txBox="1"/>
          <p:nvPr/>
        </p:nvSpPr>
        <p:spPr>
          <a:xfrm>
            <a:off x="1215338" y="5639325"/>
            <a:ext cx="2960516" cy="369332"/>
          </a:xfrm>
          <a:prstGeom prst="rect">
            <a:avLst/>
          </a:prstGeom>
          <a:noFill/>
        </p:spPr>
        <p:txBody>
          <a:bodyPr wrap="none" rtlCol="0">
            <a:spAutoFit/>
          </a:bodyPr>
          <a:lstStyle/>
          <a:p>
            <a:r>
              <a:rPr lang="en-US" dirty="0" smtClean="0"/>
              <a:t>(k) number of reads observed</a:t>
            </a:r>
            <a:endParaRPr lang="en-US" dirty="0"/>
          </a:p>
        </p:txBody>
      </p:sp>
      <p:sp>
        <p:nvSpPr>
          <p:cNvPr id="7" name="TextBox 6"/>
          <p:cNvSpPr txBox="1"/>
          <p:nvPr/>
        </p:nvSpPr>
        <p:spPr>
          <a:xfrm rot="16200000">
            <a:off x="142466" y="3673076"/>
            <a:ext cx="867132" cy="369332"/>
          </a:xfrm>
          <a:prstGeom prst="rect">
            <a:avLst/>
          </a:prstGeom>
          <a:noFill/>
        </p:spPr>
        <p:txBody>
          <a:bodyPr wrap="none" rtlCol="0">
            <a:spAutoFit/>
          </a:bodyPr>
          <a:lstStyle/>
          <a:p>
            <a:r>
              <a:rPr lang="en-US" dirty="0" smtClean="0"/>
              <a:t>density</a:t>
            </a:r>
            <a:endParaRPr lang="en-US" dirty="0"/>
          </a:p>
        </p:txBody>
      </p:sp>
      <p:sp>
        <p:nvSpPr>
          <p:cNvPr id="18" name="TextBox 17"/>
          <p:cNvSpPr txBox="1"/>
          <p:nvPr/>
        </p:nvSpPr>
        <p:spPr>
          <a:xfrm>
            <a:off x="318866" y="1645689"/>
            <a:ext cx="4666850" cy="646331"/>
          </a:xfrm>
          <a:prstGeom prst="rect">
            <a:avLst/>
          </a:prstGeom>
          <a:noFill/>
        </p:spPr>
        <p:txBody>
          <a:bodyPr wrap="none" rtlCol="0">
            <a:spAutoFit/>
          </a:bodyPr>
          <a:lstStyle/>
          <a:p>
            <a:pPr algn="ctr"/>
            <a:r>
              <a:rPr lang="en-US" b="1" dirty="0" smtClean="0"/>
              <a:t>Distribution of observed counts for single gene</a:t>
            </a:r>
            <a:br>
              <a:rPr lang="en-US" b="1" dirty="0" smtClean="0"/>
            </a:br>
            <a:r>
              <a:rPr lang="en-US" b="1" dirty="0" smtClean="0"/>
              <a:t>(under Poisson model)</a:t>
            </a:r>
            <a:endParaRPr lang="en-US" b="1" dirty="0"/>
          </a:p>
        </p:txBody>
      </p:sp>
      <p:grpSp>
        <p:nvGrpSpPr>
          <p:cNvPr id="3" name="Group 2"/>
          <p:cNvGrpSpPr/>
          <p:nvPr/>
        </p:nvGrpSpPr>
        <p:grpSpPr>
          <a:xfrm>
            <a:off x="4507672" y="1535802"/>
            <a:ext cx="4491434" cy="4493014"/>
            <a:chOff x="4507672" y="1535802"/>
            <a:chExt cx="4491434" cy="4493014"/>
          </a:xfrm>
        </p:grpSpPr>
        <p:pic>
          <p:nvPicPr>
            <p:cNvPr id="8" name="Picture 7" descr="Screen Shot 2013-04-08 at 1.08.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3002" y="2199040"/>
              <a:ext cx="4074172" cy="3358439"/>
            </a:xfrm>
            <a:prstGeom prst="rect">
              <a:avLst/>
            </a:prstGeom>
          </p:spPr>
        </p:pic>
        <p:sp>
          <p:nvSpPr>
            <p:cNvPr id="9" name="TextBox 8"/>
            <p:cNvSpPr txBox="1"/>
            <p:nvPr/>
          </p:nvSpPr>
          <p:spPr>
            <a:xfrm>
              <a:off x="5768022" y="5659484"/>
              <a:ext cx="2733854" cy="369332"/>
            </a:xfrm>
            <a:prstGeom prst="rect">
              <a:avLst/>
            </a:prstGeom>
            <a:noFill/>
          </p:spPr>
          <p:txBody>
            <a:bodyPr wrap="none" rtlCol="0">
              <a:spAutoFit/>
            </a:bodyPr>
            <a:lstStyle/>
            <a:p>
              <a:r>
                <a:rPr lang="en-US" dirty="0"/>
                <a:t>x</a:t>
              </a:r>
              <a:r>
                <a:rPr lang="en-US" dirty="0" smtClean="0"/>
                <a:t> = log</a:t>
              </a:r>
              <a:r>
                <a:rPr lang="en-US" baseline="-25000" dirty="0" smtClean="0"/>
                <a:t>2</a:t>
              </a:r>
              <a:r>
                <a:rPr lang="en-US" dirty="0" smtClean="0"/>
                <a:t>(</a:t>
              </a:r>
              <a:r>
                <a:rPr lang="en-US" dirty="0" err="1" smtClean="0"/>
                <a:t>SampleA</a:t>
              </a:r>
              <a:r>
                <a:rPr lang="en-US" dirty="0" smtClean="0"/>
                <a:t>/</a:t>
              </a:r>
              <a:r>
                <a:rPr lang="en-US" dirty="0" err="1" smtClean="0"/>
                <a:t>SampleB</a:t>
              </a:r>
              <a:r>
                <a:rPr lang="en-US" dirty="0" smtClean="0"/>
                <a:t>)</a:t>
              </a:r>
              <a:endParaRPr lang="en-US" dirty="0"/>
            </a:p>
          </p:txBody>
        </p:sp>
        <p:sp>
          <p:nvSpPr>
            <p:cNvPr id="10" name="TextBox 9"/>
            <p:cNvSpPr txBox="1"/>
            <p:nvPr/>
          </p:nvSpPr>
          <p:spPr>
            <a:xfrm rot="16200000">
              <a:off x="4258772" y="3639270"/>
              <a:ext cx="867132" cy="369332"/>
            </a:xfrm>
            <a:prstGeom prst="rect">
              <a:avLst/>
            </a:prstGeom>
            <a:noFill/>
          </p:spPr>
          <p:txBody>
            <a:bodyPr wrap="none" rtlCol="0">
              <a:spAutoFit/>
            </a:bodyPr>
            <a:lstStyle/>
            <a:p>
              <a:r>
                <a:rPr lang="en-US" dirty="0" smtClean="0"/>
                <a:t>density</a:t>
              </a:r>
              <a:endParaRPr lang="en-US" dirty="0"/>
            </a:p>
          </p:txBody>
        </p:sp>
        <p:cxnSp>
          <p:nvCxnSpPr>
            <p:cNvPr id="12" name="Straight Arrow Connector 11"/>
            <p:cNvCxnSpPr/>
            <p:nvPr/>
          </p:nvCxnSpPr>
          <p:spPr>
            <a:xfrm flipH="1">
              <a:off x="7134949" y="2014374"/>
              <a:ext cx="177520" cy="369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7485353" y="3311561"/>
              <a:ext cx="177520" cy="369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7815273" y="4255925"/>
              <a:ext cx="177520" cy="369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7320490" y="1836859"/>
              <a:ext cx="684765" cy="369332"/>
            </a:xfrm>
            <a:prstGeom prst="rect">
              <a:avLst/>
            </a:prstGeom>
            <a:noFill/>
          </p:spPr>
          <p:txBody>
            <a:bodyPr wrap="none" rtlCol="0">
              <a:spAutoFit/>
            </a:bodyPr>
            <a:lstStyle/>
            <a:p>
              <a:r>
                <a:rPr lang="en-US" dirty="0" smtClean="0"/>
                <a:t>same</a:t>
              </a:r>
              <a:endParaRPr lang="en-US" dirty="0"/>
            </a:p>
          </p:txBody>
        </p:sp>
        <p:sp>
          <p:nvSpPr>
            <p:cNvPr id="16" name="TextBox 15"/>
            <p:cNvSpPr txBox="1"/>
            <p:nvPr/>
          </p:nvSpPr>
          <p:spPr>
            <a:xfrm>
              <a:off x="7610664" y="2942229"/>
              <a:ext cx="1107996" cy="369332"/>
            </a:xfrm>
            <a:prstGeom prst="rect">
              <a:avLst/>
            </a:prstGeom>
            <a:noFill/>
          </p:spPr>
          <p:txBody>
            <a:bodyPr wrap="none" rtlCol="0">
              <a:spAutoFit/>
            </a:bodyPr>
            <a:lstStyle/>
            <a:p>
              <a:r>
                <a:rPr lang="en-US" dirty="0" smtClean="0"/>
                <a:t>2-fold diff</a:t>
              </a:r>
              <a:endParaRPr lang="en-US" dirty="0"/>
            </a:p>
          </p:txBody>
        </p:sp>
        <p:sp>
          <p:nvSpPr>
            <p:cNvPr id="17" name="TextBox 16"/>
            <p:cNvSpPr txBox="1"/>
            <p:nvPr/>
          </p:nvSpPr>
          <p:spPr>
            <a:xfrm>
              <a:off x="7891110" y="3823936"/>
              <a:ext cx="1107996" cy="369332"/>
            </a:xfrm>
            <a:prstGeom prst="rect">
              <a:avLst/>
            </a:prstGeom>
            <a:noFill/>
          </p:spPr>
          <p:txBody>
            <a:bodyPr wrap="none" rtlCol="0">
              <a:spAutoFit/>
            </a:bodyPr>
            <a:lstStyle/>
            <a:p>
              <a:r>
                <a:rPr lang="en-US" dirty="0"/>
                <a:t>4</a:t>
              </a:r>
              <a:r>
                <a:rPr lang="en-US" dirty="0" smtClean="0"/>
                <a:t>-fold diff</a:t>
              </a:r>
              <a:endParaRPr lang="en-US" dirty="0"/>
            </a:p>
          </p:txBody>
        </p:sp>
        <p:sp>
          <p:nvSpPr>
            <p:cNvPr id="19" name="TextBox 18"/>
            <p:cNvSpPr txBox="1"/>
            <p:nvPr/>
          </p:nvSpPr>
          <p:spPr>
            <a:xfrm>
              <a:off x="5262809" y="1535802"/>
              <a:ext cx="3185487" cy="369332"/>
            </a:xfrm>
            <a:prstGeom prst="rect">
              <a:avLst/>
            </a:prstGeom>
            <a:noFill/>
          </p:spPr>
          <p:txBody>
            <a:bodyPr wrap="none" rtlCol="0">
              <a:spAutoFit/>
            </a:bodyPr>
            <a:lstStyle/>
            <a:p>
              <a:r>
                <a:rPr lang="en-US" b="1" dirty="0" smtClean="0"/>
                <a:t>Dist. of log</a:t>
              </a:r>
              <a:r>
                <a:rPr lang="en-US" b="1" baseline="-25000" dirty="0" smtClean="0"/>
                <a:t>2</a:t>
              </a:r>
              <a:r>
                <a:rPr lang="en-US" b="1" dirty="0" smtClean="0"/>
                <a:t>(fold change) values</a:t>
              </a:r>
              <a:endParaRPr lang="en-US" b="1" dirty="0"/>
            </a:p>
          </p:txBody>
        </p:sp>
      </p:grpSp>
      <p:sp>
        <p:nvSpPr>
          <p:cNvPr id="20" name="TextBox 19"/>
          <p:cNvSpPr txBox="1"/>
          <p:nvPr/>
        </p:nvSpPr>
        <p:spPr>
          <a:xfrm>
            <a:off x="2567872" y="2778849"/>
            <a:ext cx="1727794" cy="369332"/>
          </a:xfrm>
          <a:prstGeom prst="rect">
            <a:avLst/>
          </a:prstGeom>
          <a:noFill/>
        </p:spPr>
        <p:txBody>
          <a:bodyPr wrap="none" rtlCol="0">
            <a:spAutoFit/>
          </a:bodyPr>
          <a:lstStyle/>
          <a:p>
            <a:r>
              <a:rPr lang="en-US" dirty="0" err="1" smtClean="0">
                <a:solidFill>
                  <a:srgbClr val="3366FF"/>
                </a:solidFill>
              </a:rPr>
              <a:t>SampleA</a:t>
            </a:r>
            <a:r>
              <a:rPr lang="en-US" dirty="0" smtClean="0">
                <a:solidFill>
                  <a:srgbClr val="3366FF"/>
                </a:solidFill>
              </a:rPr>
              <a:t>(</a:t>
            </a:r>
            <a:r>
              <a:rPr lang="en-US" dirty="0" err="1" smtClean="0">
                <a:solidFill>
                  <a:srgbClr val="3366FF"/>
                </a:solidFill>
              </a:rPr>
              <a:t>geneX</a:t>
            </a:r>
            <a:r>
              <a:rPr lang="en-US" dirty="0" smtClean="0">
                <a:solidFill>
                  <a:srgbClr val="3366FF"/>
                </a:solidFill>
              </a:rPr>
              <a:t>)</a:t>
            </a:r>
            <a:endParaRPr lang="en-US" dirty="0">
              <a:solidFill>
                <a:srgbClr val="3366FF"/>
              </a:solidFill>
            </a:endParaRPr>
          </a:p>
        </p:txBody>
      </p:sp>
      <p:sp>
        <p:nvSpPr>
          <p:cNvPr id="21" name="TextBox 20"/>
          <p:cNvSpPr txBox="1"/>
          <p:nvPr/>
        </p:nvSpPr>
        <p:spPr>
          <a:xfrm>
            <a:off x="2569663" y="3025286"/>
            <a:ext cx="1719792" cy="369332"/>
          </a:xfrm>
          <a:prstGeom prst="rect">
            <a:avLst/>
          </a:prstGeom>
          <a:noFill/>
        </p:spPr>
        <p:txBody>
          <a:bodyPr wrap="none" rtlCol="0">
            <a:spAutoFit/>
          </a:bodyPr>
          <a:lstStyle/>
          <a:p>
            <a:r>
              <a:rPr lang="en-US" dirty="0" err="1" smtClean="0">
                <a:solidFill>
                  <a:srgbClr val="4CB087"/>
                </a:solidFill>
              </a:rPr>
              <a:t>SampleB</a:t>
            </a:r>
            <a:r>
              <a:rPr lang="en-US" dirty="0" smtClean="0">
                <a:solidFill>
                  <a:srgbClr val="4CB087"/>
                </a:solidFill>
              </a:rPr>
              <a:t>(</a:t>
            </a:r>
            <a:r>
              <a:rPr lang="en-US" dirty="0" err="1" smtClean="0">
                <a:solidFill>
                  <a:srgbClr val="4CB087"/>
                </a:solidFill>
              </a:rPr>
              <a:t>geneX</a:t>
            </a:r>
            <a:r>
              <a:rPr lang="en-US" dirty="0" smtClean="0">
                <a:solidFill>
                  <a:srgbClr val="4CB087"/>
                </a:solidFill>
              </a:rPr>
              <a:t>)</a:t>
            </a:r>
            <a:endParaRPr lang="en-US" dirty="0">
              <a:solidFill>
                <a:srgbClr val="4CB087"/>
              </a:solidFill>
            </a:endParaRPr>
          </a:p>
        </p:txBody>
      </p:sp>
    </p:spTree>
    <p:extLst>
      <p:ext uri="{BB962C8B-B14F-4D97-AF65-F5344CB8AC3E}">
        <p14:creationId xmlns:p14="http://schemas.microsoft.com/office/powerpoint/2010/main" val="32154851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4433"/>
            <a:ext cx="8229600" cy="1143000"/>
          </a:xfrm>
        </p:spPr>
        <p:txBody>
          <a:bodyPr>
            <a:normAutofit fontScale="90000"/>
          </a:bodyPr>
          <a:lstStyle/>
          <a:p>
            <a:r>
              <a:rPr lang="en-US" dirty="0" smtClean="0"/>
              <a:t>Beware of concluding fold change from small numbers of counts</a:t>
            </a:r>
            <a:endParaRPr lang="en-US" dirty="0"/>
          </a:p>
        </p:txBody>
      </p:sp>
      <p:pic>
        <p:nvPicPr>
          <p:cNvPr id="4" name="Picture 3"/>
          <p:cNvPicPr>
            <a:picLocks noChangeAspect="1"/>
          </p:cNvPicPr>
          <p:nvPr/>
        </p:nvPicPr>
        <p:blipFill>
          <a:blip r:embed="rId3"/>
          <a:stretch>
            <a:fillRect/>
          </a:stretch>
        </p:blipFill>
        <p:spPr>
          <a:xfrm>
            <a:off x="970730" y="2068290"/>
            <a:ext cx="5181600" cy="3746500"/>
          </a:xfrm>
          <a:prstGeom prst="rect">
            <a:avLst/>
          </a:prstGeom>
        </p:spPr>
      </p:pic>
      <p:sp>
        <p:nvSpPr>
          <p:cNvPr id="5" name="TextBox 4"/>
          <p:cNvSpPr txBox="1"/>
          <p:nvPr/>
        </p:nvSpPr>
        <p:spPr>
          <a:xfrm>
            <a:off x="204831" y="6376677"/>
            <a:ext cx="7523476" cy="307777"/>
          </a:xfrm>
          <a:prstGeom prst="rect">
            <a:avLst/>
          </a:prstGeom>
          <a:noFill/>
        </p:spPr>
        <p:txBody>
          <a:bodyPr wrap="none" rtlCol="0">
            <a:spAutoFit/>
          </a:bodyPr>
          <a:lstStyle/>
          <a:p>
            <a:r>
              <a:rPr lang="en-US" sz="1400" dirty="0" smtClean="0"/>
              <a:t>From: http://gkno2.tumblr.com/post/24629975632/thinking-about-</a:t>
            </a:r>
            <a:r>
              <a:rPr lang="en-US" sz="1400" dirty="0" err="1" smtClean="0"/>
              <a:t>rna</a:t>
            </a:r>
            <a:r>
              <a:rPr lang="en-US" sz="1400" dirty="0" smtClean="0"/>
              <a:t>-</a:t>
            </a:r>
            <a:r>
              <a:rPr lang="en-US" sz="1400" dirty="0" err="1" smtClean="0"/>
              <a:t>seq</a:t>
            </a:r>
            <a:r>
              <a:rPr lang="en-US" sz="1400" dirty="0" smtClean="0"/>
              <a:t>-experimental-design-for</a:t>
            </a:r>
            <a:endParaRPr lang="en-US" sz="1400" dirty="0"/>
          </a:p>
        </p:txBody>
      </p:sp>
      <p:sp>
        <p:nvSpPr>
          <p:cNvPr id="6" name="TextBox 5"/>
          <p:cNvSpPr txBox="1"/>
          <p:nvPr/>
        </p:nvSpPr>
        <p:spPr>
          <a:xfrm>
            <a:off x="888800" y="1474689"/>
            <a:ext cx="7025143" cy="461665"/>
          </a:xfrm>
          <a:prstGeom prst="rect">
            <a:avLst/>
          </a:prstGeom>
          <a:noFill/>
        </p:spPr>
        <p:txBody>
          <a:bodyPr wrap="none" rtlCol="0">
            <a:spAutoFit/>
          </a:bodyPr>
          <a:lstStyle/>
          <a:p>
            <a:r>
              <a:rPr lang="en-US" dirty="0" smtClean="0"/>
              <a:t>Poisson distributions for counts based on </a:t>
            </a:r>
            <a:r>
              <a:rPr lang="en-US" sz="2400" b="1" dirty="0" smtClean="0"/>
              <a:t>2-fold </a:t>
            </a:r>
            <a:r>
              <a:rPr lang="en-US" dirty="0" smtClean="0"/>
              <a:t>expression differences</a:t>
            </a:r>
            <a:endParaRPr lang="en-US" dirty="0"/>
          </a:p>
        </p:txBody>
      </p:sp>
      <p:sp>
        <p:nvSpPr>
          <p:cNvPr id="7" name="TextBox 6"/>
          <p:cNvSpPr txBox="1"/>
          <p:nvPr/>
        </p:nvSpPr>
        <p:spPr>
          <a:xfrm>
            <a:off x="6295146" y="2239348"/>
            <a:ext cx="2553561" cy="923330"/>
          </a:xfrm>
          <a:prstGeom prst="rect">
            <a:avLst/>
          </a:prstGeom>
          <a:noFill/>
        </p:spPr>
        <p:txBody>
          <a:bodyPr wrap="square" rtlCol="0">
            <a:spAutoFit/>
          </a:bodyPr>
          <a:lstStyle/>
          <a:p>
            <a:r>
              <a:rPr lang="en-US" dirty="0" smtClean="0"/>
              <a:t>No confidence in 2-fold difference. Likely observed by chance.</a:t>
            </a:r>
            <a:endParaRPr lang="en-US" dirty="0"/>
          </a:p>
        </p:txBody>
      </p:sp>
      <p:sp>
        <p:nvSpPr>
          <p:cNvPr id="8" name="TextBox 7"/>
          <p:cNvSpPr txBox="1"/>
          <p:nvPr/>
        </p:nvSpPr>
        <p:spPr>
          <a:xfrm>
            <a:off x="6404386" y="4710820"/>
            <a:ext cx="2575751" cy="942164"/>
          </a:xfrm>
          <a:prstGeom prst="rect">
            <a:avLst/>
          </a:prstGeom>
          <a:noFill/>
        </p:spPr>
        <p:txBody>
          <a:bodyPr wrap="square" rtlCol="0">
            <a:spAutoFit/>
          </a:bodyPr>
          <a:lstStyle/>
          <a:p>
            <a:r>
              <a:rPr lang="en-US" dirty="0" smtClean="0"/>
              <a:t>High confidence in 2-fold</a:t>
            </a:r>
            <a:br>
              <a:rPr lang="en-US" dirty="0" smtClean="0"/>
            </a:br>
            <a:r>
              <a:rPr lang="en-US" dirty="0" smtClean="0"/>
              <a:t>difference. Unlikely observed by chance.</a:t>
            </a:r>
            <a:endParaRPr lang="en-US" dirty="0"/>
          </a:p>
        </p:txBody>
      </p:sp>
      <p:sp>
        <p:nvSpPr>
          <p:cNvPr id="3" name="TextBox 2"/>
          <p:cNvSpPr txBox="1"/>
          <p:nvPr/>
        </p:nvSpPr>
        <p:spPr>
          <a:xfrm>
            <a:off x="2265706" y="5843651"/>
            <a:ext cx="2522971" cy="369332"/>
          </a:xfrm>
          <a:prstGeom prst="rect">
            <a:avLst/>
          </a:prstGeom>
          <a:noFill/>
        </p:spPr>
        <p:txBody>
          <a:bodyPr wrap="none" rtlCol="0">
            <a:spAutoFit/>
          </a:bodyPr>
          <a:lstStyle/>
          <a:p>
            <a:r>
              <a:rPr lang="en-US" dirty="0" smtClean="0"/>
              <a:t>Observed Read Count (k)</a:t>
            </a:r>
            <a:endParaRPr lang="en-US" dirty="0"/>
          </a:p>
        </p:txBody>
      </p:sp>
      <p:sp>
        <p:nvSpPr>
          <p:cNvPr id="9" name="TextBox 8"/>
          <p:cNvSpPr txBox="1"/>
          <p:nvPr/>
        </p:nvSpPr>
        <p:spPr>
          <a:xfrm>
            <a:off x="234053" y="5036173"/>
            <a:ext cx="763776" cy="369332"/>
          </a:xfrm>
          <a:prstGeom prst="rect">
            <a:avLst/>
          </a:prstGeom>
          <a:noFill/>
        </p:spPr>
        <p:txBody>
          <a:bodyPr wrap="none" rtlCol="0">
            <a:spAutoFit/>
          </a:bodyPr>
          <a:lstStyle/>
          <a:p>
            <a:r>
              <a:rPr lang="en-US" dirty="0" smtClean="0"/>
              <a:t>P(x=k)</a:t>
            </a:r>
            <a:endParaRPr lang="en-US" dirty="0"/>
          </a:p>
        </p:txBody>
      </p:sp>
    </p:spTree>
    <p:extLst>
      <p:ext uri="{BB962C8B-B14F-4D97-AF65-F5344CB8AC3E}">
        <p14:creationId xmlns:p14="http://schemas.microsoft.com/office/powerpoint/2010/main" val="167639000"/>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More Counts = More Statistical </a:t>
            </a:r>
            <a:r>
              <a:rPr lang="en-US" dirty="0"/>
              <a:t>P</a:t>
            </a:r>
            <a:r>
              <a:rPr lang="en-US" dirty="0" smtClean="0"/>
              <a:t>ower</a:t>
            </a:r>
            <a:endParaRPr lang="en-US" dirty="0"/>
          </a:p>
        </p:txBody>
      </p:sp>
      <p:sp>
        <p:nvSpPr>
          <p:cNvPr id="4" name="TextBox 3"/>
          <p:cNvSpPr txBox="1"/>
          <p:nvPr/>
        </p:nvSpPr>
        <p:spPr>
          <a:xfrm>
            <a:off x="2444317" y="2471474"/>
            <a:ext cx="1032141" cy="369332"/>
          </a:xfrm>
          <a:prstGeom prst="rect">
            <a:avLst/>
          </a:prstGeom>
          <a:noFill/>
        </p:spPr>
        <p:txBody>
          <a:bodyPr wrap="none" rtlCol="0">
            <a:spAutoFit/>
          </a:bodyPr>
          <a:lstStyle/>
          <a:p>
            <a:r>
              <a:rPr lang="en-US" b="1" dirty="0" err="1" smtClean="0"/>
              <a:t>SampleA</a:t>
            </a:r>
            <a:endParaRPr lang="en-US" b="1" dirty="0"/>
          </a:p>
        </p:txBody>
      </p:sp>
      <p:sp>
        <p:nvSpPr>
          <p:cNvPr id="5" name="Rectangle 4"/>
          <p:cNvSpPr/>
          <p:nvPr/>
        </p:nvSpPr>
        <p:spPr>
          <a:xfrm>
            <a:off x="1928525" y="1434523"/>
            <a:ext cx="5046273" cy="461665"/>
          </a:xfrm>
          <a:prstGeom prst="rect">
            <a:avLst/>
          </a:prstGeom>
        </p:spPr>
        <p:txBody>
          <a:bodyPr wrap="none">
            <a:spAutoFit/>
          </a:bodyPr>
          <a:lstStyle/>
          <a:p>
            <a:r>
              <a:rPr lang="en-US" sz="2400" dirty="0" smtClean="0"/>
              <a:t>Example:  5000 total reads per sample.</a:t>
            </a:r>
            <a:endParaRPr lang="en-US" sz="2400" dirty="0"/>
          </a:p>
        </p:txBody>
      </p:sp>
      <p:sp>
        <p:nvSpPr>
          <p:cNvPr id="6" name="TextBox 5"/>
          <p:cNvSpPr txBox="1"/>
          <p:nvPr/>
        </p:nvSpPr>
        <p:spPr>
          <a:xfrm>
            <a:off x="4069311" y="2498783"/>
            <a:ext cx="1073844" cy="369332"/>
          </a:xfrm>
          <a:prstGeom prst="rect">
            <a:avLst/>
          </a:prstGeom>
          <a:noFill/>
        </p:spPr>
        <p:txBody>
          <a:bodyPr wrap="none" rtlCol="0">
            <a:spAutoFit/>
          </a:bodyPr>
          <a:lstStyle/>
          <a:p>
            <a:r>
              <a:rPr lang="en-US" b="1" dirty="0" smtClean="0"/>
              <a:t>Sample B</a:t>
            </a:r>
            <a:endParaRPr lang="en-US" b="1" dirty="0"/>
          </a:p>
        </p:txBody>
      </p:sp>
      <p:sp>
        <p:nvSpPr>
          <p:cNvPr id="7" name="TextBox 6"/>
          <p:cNvSpPr txBox="1"/>
          <p:nvPr/>
        </p:nvSpPr>
        <p:spPr>
          <a:xfrm>
            <a:off x="751047" y="3085929"/>
            <a:ext cx="790263" cy="369332"/>
          </a:xfrm>
          <a:prstGeom prst="rect">
            <a:avLst/>
          </a:prstGeom>
          <a:noFill/>
        </p:spPr>
        <p:txBody>
          <a:bodyPr wrap="none" rtlCol="0">
            <a:spAutoFit/>
          </a:bodyPr>
          <a:lstStyle/>
          <a:p>
            <a:r>
              <a:rPr lang="en-US" b="1" dirty="0" err="1" smtClean="0"/>
              <a:t>geneA</a:t>
            </a:r>
            <a:endParaRPr lang="en-US" b="1" dirty="0"/>
          </a:p>
        </p:txBody>
      </p:sp>
      <p:sp>
        <p:nvSpPr>
          <p:cNvPr id="8" name="TextBox 7"/>
          <p:cNvSpPr txBox="1"/>
          <p:nvPr/>
        </p:nvSpPr>
        <p:spPr>
          <a:xfrm>
            <a:off x="2662804" y="3113235"/>
            <a:ext cx="301660" cy="369332"/>
          </a:xfrm>
          <a:prstGeom prst="rect">
            <a:avLst/>
          </a:prstGeom>
          <a:noFill/>
        </p:spPr>
        <p:txBody>
          <a:bodyPr wrap="none" rtlCol="0">
            <a:spAutoFit/>
          </a:bodyPr>
          <a:lstStyle/>
          <a:p>
            <a:r>
              <a:rPr lang="en-US" dirty="0" smtClean="0"/>
              <a:t>1</a:t>
            </a:r>
            <a:endParaRPr lang="en-US" dirty="0"/>
          </a:p>
        </p:txBody>
      </p:sp>
      <p:sp>
        <p:nvSpPr>
          <p:cNvPr id="9" name="TextBox 8"/>
          <p:cNvSpPr txBox="1"/>
          <p:nvPr/>
        </p:nvSpPr>
        <p:spPr>
          <a:xfrm>
            <a:off x="4451662" y="3113234"/>
            <a:ext cx="301660" cy="369332"/>
          </a:xfrm>
          <a:prstGeom prst="rect">
            <a:avLst/>
          </a:prstGeom>
          <a:noFill/>
        </p:spPr>
        <p:txBody>
          <a:bodyPr wrap="none" rtlCol="0">
            <a:spAutoFit/>
          </a:bodyPr>
          <a:lstStyle/>
          <a:p>
            <a:r>
              <a:rPr lang="en-US" dirty="0" smtClean="0"/>
              <a:t>2</a:t>
            </a:r>
            <a:endParaRPr lang="en-US" dirty="0"/>
          </a:p>
        </p:txBody>
      </p:sp>
      <p:sp>
        <p:nvSpPr>
          <p:cNvPr id="10" name="TextBox 9"/>
          <p:cNvSpPr txBox="1"/>
          <p:nvPr/>
        </p:nvSpPr>
        <p:spPr>
          <a:xfrm>
            <a:off x="5923421" y="2457818"/>
            <a:ext cx="1929322" cy="646331"/>
          </a:xfrm>
          <a:prstGeom prst="rect">
            <a:avLst/>
          </a:prstGeom>
          <a:noFill/>
        </p:spPr>
        <p:txBody>
          <a:bodyPr wrap="none" rtlCol="0">
            <a:spAutoFit/>
          </a:bodyPr>
          <a:lstStyle/>
          <a:p>
            <a:pPr algn="ctr"/>
            <a:r>
              <a:rPr lang="en-US" b="1" dirty="0" smtClean="0"/>
              <a:t>Fisher’s Exact Test</a:t>
            </a:r>
          </a:p>
          <a:p>
            <a:pPr algn="ctr"/>
            <a:r>
              <a:rPr lang="en-US" b="1" dirty="0" smtClean="0"/>
              <a:t>(P-value)</a:t>
            </a:r>
            <a:endParaRPr lang="en-US" b="1" dirty="0"/>
          </a:p>
        </p:txBody>
      </p:sp>
      <p:sp>
        <p:nvSpPr>
          <p:cNvPr id="11" name="TextBox 10"/>
          <p:cNvSpPr txBox="1"/>
          <p:nvPr/>
        </p:nvSpPr>
        <p:spPr>
          <a:xfrm>
            <a:off x="751047" y="3918857"/>
            <a:ext cx="774571" cy="369332"/>
          </a:xfrm>
          <a:prstGeom prst="rect">
            <a:avLst/>
          </a:prstGeom>
          <a:noFill/>
        </p:spPr>
        <p:txBody>
          <a:bodyPr wrap="none" rtlCol="0">
            <a:spAutoFit/>
          </a:bodyPr>
          <a:lstStyle/>
          <a:p>
            <a:r>
              <a:rPr lang="en-US" b="1" dirty="0" err="1" smtClean="0"/>
              <a:t>geneB</a:t>
            </a:r>
            <a:endParaRPr lang="en-US" b="1" dirty="0"/>
          </a:p>
        </p:txBody>
      </p:sp>
      <p:sp>
        <p:nvSpPr>
          <p:cNvPr id="12" name="TextBox 11"/>
          <p:cNvSpPr txBox="1"/>
          <p:nvPr/>
        </p:nvSpPr>
        <p:spPr>
          <a:xfrm>
            <a:off x="2662804" y="3946166"/>
            <a:ext cx="418654" cy="369332"/>
          </a:xfrm>
          <a:prstGeom prst="rect">
            <a:avLst/>
          </a:prstGeom>
          <a:noFill/>
        </p:spPr>
        <p:txBody>
          <a:bodyPr wrap="none" rtlCol="0">
            <a:spAutoFit/>
          </a:bodyPr>
          <a:lstStyle/>
          <a:p>
            <a:r>
              <a:rPr lang="en-US" dirty="0" smtClean="0"/>
              <a:t>10</a:t>
            </a:r>
            <a:endParaRPr lang="en-US" dirty="0"/>
          </a:p>
        </p:txBody>
      </p:sp>
      <p:sp>
        <p:nvSpPr>
          <p:cNvPr id="13" name="TextBox 12"/>
          <p:cNvSpPr txBox="1"/>
          <p:nvPr/>
        </p:nvSpPr>
        <p:spPr>
          <a:xfrm>
            <a:off x="4337923" y="3946166"/>
            <a:ext cx="418654" cy="369332"/>
          </a:xfrm>
          <a:prstGeom prst="rect">
            <a:avLst/>
          </a:prstGeom>
          <a:noFill/>
        </p:spPr>
        <p:txBody>
          <a:bodyPr wrap="none" rtlCol="0">
            <a:spAutoFit/>
          </a:bodyPr>
          <a:lstStyle/>
          <a:p>
            <a:r>
              <a:rPr lang="en-US" dirty="0" smtClean="0"/>
              <a:t>20</a:t>
            </a:r>
            <a:endParaRPr lang="en-US" dirty="0"/>
          </a:p>
        </p:txBody>
      </p:sp>
      <p:sp>
        <p:nvSpPr>
          <p:cNvPr id="14" name="TextBox 13"/>
          <p:cNvSpPr txBox="1"/>
          <p:nvPr/>
        </p:nvSpPr>
        <p:spPr>
          <a:xfrm>
            <a:off x="6390729" y="3145114"/>
            <a:ext cx="593920" cy="369332"/>
          </a:xfrm>
          <a:prstGeom prst="rect">
            <a:avLst/>
          </a:prstGeom>
          <a:noFill/>
        </p:spPr>
        <p:txBody>
          <a:bodyPr wrap="none" rtlCol="0">
            <a:spAutoFit/>
          </a:bodyPr>
          <a:lstStyle/>
          <a:p>
            <a:r>
              <a:rPr lang="en-US" dirty="0" smtClean="0"/>
              <a:t>1.00</a:t>
            </a:r>
            <a:endParaRPr lang="en-US" dirty="0"/>
          </a:p>
        </p:txBody>
      </p:sp>
      <p:sp>
        <p:nvSpPr>
          <p:cNvPr id="15" name="TextBox 14"/>
          <p:cNvSpPr txBox="1"/>
          <p:nvPr/>
        </p:nvSpPr>
        <p:spPr>
          <a:xfrm>
            <a:off x="6390729" y="3952663"/>
            <a:ext cx="710914" cy="369332"/>
          </a:xfrm>
          <a:prstGeom prst="rect">
            <a:avLst/>
          </a:prstGeom>
          <a:noFill/>
        </p:spPr>
        <p:txBody>
          <a:bodyPr wrap="none" rtlCol="0">
            <a:spAutoFit/>
          </a:bodyPr>
          <a:lstStyle/>
          <a:p>
            <a:r>
              <a:rPr lang="en-US" dirty="0" smtClean="0"/>
              <a:t>0.098</a:t>
            </a:r>
            <a:endParaRPr lang="en-US" dirty="0"/>
          </a:p>
        </p:txBody>
      </p:sp>
      <p:sp>
        <p:nvSpPr>
          <p:cNvPr id="16" name="TextBox 15"/>
          <p:cNvSpPr txBox="1"/>
          <p:nvPr/>
        </p:nvSpPr>
        <p:spPr>
          <a:xfrm>
            <a:off x="2662804" y="4867519"/>
            <a:ext cx="535648" cy="369332"/>
          </a:xfrm>
          <a:prstGeom prst="rect">
            <a:avLst/>
          </a:prstGeom>
          <a:noFill/>
        </p:spPr>
        <p:txBody>
          <a:bodyPr wrap="none" rtlCol="0">
            <a:spAutoFit/>
          </a:bodyPr>
          <a:lstStyle/>
          <a:p>
            <a:r>
              <a:rPr lang="en-US" dirty="0" smtClean="0"/>
              <a:t>100</a:t>
            </a:r>
            <a:endParaRPr lang="en-US" dirty="0"/>
          </a:p>
        </p:txBody>
      </p:sp>
      <p:sp>
        <p:nvSpPr>
          <p:cNvPr id="17" name="TextBox 16"/>
          <p:cNvSpPr txBox="1"/>
          <p:nvPr/>
        </p:nvSpPr>
        <p:spPr>
          <a:xfrm>
            <a:off x="4337923" y="4881173"/>
            <a:ext cx="535648" cy="369332"/>
          </a:xfrm>
          <a:prstGeom prst="rect">
            <a:avLst/>
          </a:prstGeom>
          <a:noFill/>
        </p:spPr>
        <p:txBody>
          <a:bodyPr wrap="none" rtlCol="0">
            <a:spAutoFit/>
          </a:bodyPr>
          <a:lstStyle/>
          <a:p>
            <a:r>
              <a:rPr lang="en-US" dirty="0"/>
              <a:t>2</a:t>
            </a:r>
            <a:r>
              <a:rPr lang="en-US" dirty="0" smtClean="0"/>
              <a:t>00</a:t>
            </a:r>
            <a:endParaRPr lang="en-US" dirty="0"/>
          </a:p>
        </p:txBody>
      </p:sp>
      <p:sp>
        <p:nvSpPr>
          <p:cNvPr id="18" name="TextBox 17"/>
          <p:cNvSpPr txBox="1"/>
          <p:nvPr/>
        </p:nvSpPr>
        <p:spPr>
          <a:xfrm>
            <a:off x="6390729" y="4874016"/>
            <a:ext cx="878065" cy="369332"/>
          </a:xfrm>
          <a:prstGeom prst="rect">
            <a:avLst/>
          </a:prstGeom>
          <a:noFill/>
        </p:spPr>
        <p:txBody>
          <a:bodyPr wrap="none" rtlCol="0">
            <a:spAutoFit/>
          </a:bodyPr>
          <a:lstStyle/>
          <a:p>
            <a:r>
              <a:rPr lang="en-US" dirty="0" smtClean="0">
                <a:solidFill>
                  <a:srgbClr val="FF0000"/>
                </a:solidFill>
              </a:rPr>
              <a:t>&lt; 0.001</a:t>
            </a:r>
            <a:endParaRPr lang="en-US" dirty="0">
              <a:solidFill>
                <a:srgbClr val="FF0000"/>
              </a:solidFill>
            </a:endParaRPr>
          </a:p>
        </p:txBody>
      </p:sp>
      <p:sp>
        <p:nvSpPr>
          <p:cNvPr id="19" name="TextBox 18"/>
          <p:cNvSpPr txBox="1"/>
          <p:nvPr/>
        </p:nvSpPr>
        <p:spPr>
          <a:xfrm>
            <a:off x="751047" y="4785592"/>
            <a:ext cx="774571" cy="369332"/>
          </a:xfrm>
          <a:prstGeom prst="rect">
            <a:avLst/>
          </a:prstGeom>
          <a:noFill/>
        </p:spPr>
        <p:txBody>
          <a:bodyPr wrap="none" rtlCol="0">
            <a:spAutoFit/>
          </a:bodyPr>
          <a:lstStyle/>
          <a:p>
            <a:r>
              <a:rPr lang="en-US" b="1" dirty="0" err="1" smtClean="0"/>
              <a:t>geneC</a:t>
            </a:r>
            <a:endParaRPr lang="en-US" b="1" dirty="0"/>
          </a:p>
        </p:txBody>
      </p:sp>
      <p:sp>
        <p:nvSpPr>
          <p:cNvPr id="3" name="TextBox 2"/>
          <p:cNvSpPr txBox="1"/>
          <p:nvPr/>
        </p:nvSpPr>
        <p:spPr>
          <a:xfrm>
            <a:off x="1911760" y="1868878"/>
            <a:ext cx="5581276" cy="461665"/>
          </a:xfrm>
          <a:prstGeom prst="rect">
            <a:avLst/>
          </a:prstGeom>
          <a:noFill/>
        </p:spPr>
        <p:txBody>
          <a:bodyPr wrap="none" rtlCol="0">
            <a:spAutoFit/>
          </a:bodyPr>
          <a:lstStyle/>
          <a:p>
            <a:r>
              <a:rPr lang="en-US" sz="2400" dirty="0" smtClean="0"/>
              <a:t>Observed 2-fold differences in read counts.</a:t>
            </a:r>
            <a:endParaRPr lang="en-US" sz="2400" dirty="0"/>
          </a:p>
        </p:txBody>
      </p:sp>
    </p:spTree>
    <p:extLst>
      <p:ext uri="{BB962C8B-B14F-4D97-AF65-F5344CB8AC3E}">
        <p14:creationId xmlns:p14="http://schemas.microsoft.com/office/powerpoint/2010/main" val="1742060425"/>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Tools for DE analysis with RNA-Seq</a:t>
            </a:r>
            <a:endParaRPr lang="en-US" dirty="0"/>
          </a:p>
        </p:txBody>
      </p:sp>
      <p:sp>
        <p:nvSpPr>
          <p:cNvPr id="4" name="TextBox 3"/>
          <p:cNvSpPr txBox="1"/>
          <p:nvPr/>
        </p:nvSpPr>
        <p:spPr>
          <a:xfrm>
            <a:off x="341385" y="6294750"/>
            <a:ext cx="5392372" cy="369332"/>
          </a:xfrm>
          <a:prstGeom prst="rect">
            <a:avLst/>
          </a:prstGeom>
          <a:noFill/>
        </p:spPr>
        <p:txBody>
          <a:bodyPr wrap="none" rtlCol="0">
            <a:spAutoFit/>
          </a:bodyPr>
          <a:lstStyle/>
          <a:p>
            <a:r>
              <a:rPr lang="en-US" dirty="0" smtClean="0"/>
              <a:t>See: http://</a:t>
            </a:r>
            <a:r>
              <a:rPr lang="en-US" dirty="0" err="1" smtClean="0"/>
              <a:t>www.biomedcentral.com</a:t>
            </a:r>
            <a:r>
              <a:rPr lang="en-US" dirty="0" smtClean="0"/>
              <a:t>/1471-2105/14/91</a:t>
            </a:r>
            <a:endParaRPr lang="en-US" dirty="0"/>
          </a:p>
        </p:txBody>
      </p:sp>
      <p:pic>
        <p:nvPicPr>
          <p:cNvPr id="5" name="Picture 4"/>
          <p:cNvPicPr>
            <a:picLocks noChangeAspect="1"/>
          </p:cNvPicPr>
          <p:nvPr/>
        </p:nvPicPr>
        <p:blipFill>
          <a:blip r:embed="rId3"/>
          <a:stretch>
            <a:fillRect/>
          </a:stretch>
        </p:blipFill>
        <p:spPr>
          <a:xfrm>
            <a:off x="861654" y="3591234"/>
            <a:ext cx="3302000" cy="990600"/>
          </a:xfrm>
          <a:prstGeom prst="rect">
            <a:avLst/>
          </a:prstGeom>
        </p:spPr>
      </p:pic>
      <p:pic>
        <p:nvPicPr>
          <p:cNvPr id="6" name="Picture 5"/>
          <p:cNvPicPr>
            <a:picLocks noChangeAspect="1"/>
          </p:cNvPicPr>
          <p:nvPr/>
        </p:nvPicPr>
        <p:blipFill>
          <a:blip r:embed="rId4"/>
          <a:stretch>
            <a:fillRect/>
          </a:stretch>
        </p:blipFill>
        <p:spPr>
          <a:xfrm>
            <a:off x="1098040" y="2374617"/>
            <a:ext cx="1270000" cy="965200"/>
          </a:xfrm>
          <a:prstGeom prst="rect">
            <a:avLst/>
          </a:prstGeom>
        </p:spPr>
      </p:pic>
      <p:sp>
        <p:nvSpPr>
          <p:cNvPr id="7" name="TextBox 6"/>
          <p:cNvSpPr txBox="1"/>
          <p:nvPr/>
        </p:nvSpPr>
        <p:spPr>
          <a:xfrm>
            <a:off x="4872851" y="1816323"/>
            <a:ext cx="1954005" cy="3046988"/>
          </a:xfrm>
          <a:prstGeom prst="rect">
            <a:avLst/>
          </a:prstGeom>
          <a:noFill/>
        </p:spPr>
        <p:txBody>
          <a:bodyPr wrap="none" rtlCol="0">
            <a:spAutoFit/>
          </a:bodyPr>
          <a:lstStyle/>
          <a:p>
            <a:r>
              <a:rPr lang="en-US" sz="2400" b="1" dirty="0" err="1"/>
              <a:t>edgeR</a:t>
            </a:r>
            <a:endParaRPr lang="en-US" sz="2400" b="1" dirty="0"/>
          </a:p>
          <a:p>
            <a:r>
              <a:rPr lang="en-US" sz="2400" dirty="0" err="1" smtClean="0"/>
              <a:t>ShrinkSeq</a:t>
            </a:r>
            <a:r>
              <a:rPr lang="en-US" sz="2400" dirty="0" smtClean="0"/>
              <a:t/>
            </a:r>
            <a:br>
              <a:rPr lang="en-US" sz="2400" dirty="0" smtClean="0"/>
            </a:br>
            <a:r>
              <a:rPr lang="en-US" sz="2400" dirty="0" err="1" smtClean="0"/>
              <a:t>DESeq</a:t>
            </a:r>
            <a:endParaRPr lang="en-US" sz="2400" dirty="0" smtClean="0"/>
          </a:p>
          <a:p>
            <a:r>
              <a:rPr lang="en-US" sz="2400" dirty="0" err="1" smtClean="0"/>
              <a:t>baySeq</a:t>
            </a:r>
            <a:endParaRPr lang="en-US" sz="2400" dirty="0" smtClean="0"/>
          </a:p>
          <a:p>
            <a:r>
              <a:rPr lang="en-US" sz="2400" dirty="0" err="1" smtClean="0"/>
              <a:t>Vsf</a:t>
            </a:r>
            <a:endParaRPr lang="en-US" sz="2400" dirty="0" smtClean="0"/>
          </a:p>
          <a:p>
            <a:r>
              <a:rPr lang="en-US" sz="2400" b="1" dirty="0" err="1" smtClean="0"/>
              <a:t>Limma</a:t>
            </a:r>
            <a:r>
              <a:rPr lang="en-US" sz="2400" b="1" dirty="0" smtClean="0"/>
              <a:t>/</a:t>
            </a:r>
            <a:r>
              <a:rPr lang="en-US" sz="2400" b="1" dirty="0" err="1" smtClean="0"/>
              <a:t>Voom</a:t>
            </a:r>
            <a:endParaRPr lang="en-US" sz="2400" b="1" dirty="0" smtClean="0"/>
          </a:p>
          <a:p>
            <a:r>
              <a:rPr lang="en-US" sz="2400" i="1" dirty="0" err="1" smtClean="0"/>
              <a:t>mmdiff</a:t>
            </a:r>
            <a:endParaRPr lang="en-US" sz="2400" i="1" dirty="0" smtClean="0"/>
          </a:p>
          <a:p>
            <a:r>
              <a:rPr lang="en-US" sz="2400" b="1" i="1" dirty="0" err="1"/>
              <a:t>c</a:t>
            </a:r>
            <a:r>
              <a:rPr lang="en-US" sz="2400" b="1" i="1" dirty="0" err="1" smtClean="0"/>
              <a:t>uffdiff</a:t>
            </a:r>
            <a:endParaRPr lang="en-US" sz="2400" b="1" i="1" dirty="0" smtClean="0"/>
          </a:p>
        </p:txBody>
      </p:sp>
      <p:sp>
        <p:nvSpPr>
          <p:cNvPr id="3" name="TextBox 2"/>
          <p:cNvSpPr txBox="1"/>
          <p:nvPr/>
        </p:nvSpPr>
        <p:spPr>
          <a:xfrm>
            <a:off x="6962694" y="1790933"/>
            <a:ext cx="1202523" cy="2677656"/>
          </a:xfrm>
          <a:prstGeom prst="rect">
            <a:avLst/>
          </a:prstGeom>
          <a:noFill/>
        </p:spPr>
        <p:txBody>
          <a:bodyPr wrap="none" rtlCol="0">
            <a:spAutoFit/>
          </a:bodyPr>
          <a:lstStyle/>
          <a:p>
            <a:r>
              <a:rPr lang="en-US" sz="2400" dirty="0" smtClean="0"/>
              <a:t>ROTS</a:t>
            </a:r>
          </a:p>
          <a:p>
            <a:r>
              <a:rPr lang="en-US" sz="2400" dirty="0"/>
              <a:t>TSPM</a:t>
            </a:r>
          </a:p>
          <a:p>
            <a:r>
              <a:rPr lang="en-US" sz="2400" b="1" dirty="0"/>
              <a:t>DESeq2</a:t>
            </a:r>
          </a:p>
          <a:p>
            <a:r>
              <a:rPr lang="en-US" sz="2400" dirty="0" err="1"/>
              <a:t>EBSeq</a:t>
            </a:r>
            <a:endParaRPr lang="en-US" sz="2400" dirty="0"/>
          </a:p>
          <a:p>
            <a:r>
              <a:rPr lang="en-US" sz="2400" dirty="0" err="1" smtClean="0"/>
              <a:t>NBPSeq</a:t>
            </a:r>
            <a:endParaRPr lang="en-US" sz="2400" dirty="0" smtClean="0"/>
          </a:p>
          <a:p>
            <a:r>
              <a:rPr lang="en-US" sz="2400" dirty="0" err="1" smtClean="0"/>
              <a:t>SAMseq</a:t>
            </a:r>
            <a:endParaRPr lang="en-US" sz="2400" dirty="0" smtClean="0"/>
          </a:p>
          <a:p>
            <a:r>
              <a:rPr lang="en-US" sz="2400" dirty="0" err="1" smtClean="0"/>
              <a:t>NoiSeq</a:t>
            </a:r>
            <a:endParaRPr lang="en-US" sz="2400" dirty="0"/>
          </a:p>
        </p:txBody>
      </p:sp>
      <p:sp>
        <p:nvSpPr>
          <p:cNvPr id="9" name="TextBox 8"/>
          <p:cNvSpPr txBox="1"/>
          <p:nvPr/>
        </p:nvSpPr>
        <p:spPr>
          <a:xfrm>
            <a:off x="4955848" y="5122911"/>
            <a:ext cx="3205550" cy="646331"/>
          </a:xfrm>
          <a:prstGeom prst="rect">
            <a:avLst/>
          </a:prstGeom>
          <a:noFill/>
        </p:spPr>
        <p:txBody>
          <a:bodyPr wrap="none" rtlCol="0">
            <a:spAutoFit/>
          </a:bodyPr>
          <a:lstStyle/>
          <a:p>
            <a:pPr algn="ctr"/>
            <a:r>
              <a:rPr lang="en-US" i="1" dirty="0" smtClean="0"/>
              <a:t>(italicized not in R/</a:t>
            </a:r>
            <a:r>
              <a:rPr lang="en-US" i="1" dirty="0" err="1" smtClean="0"/>
              <a:t>Bioconductor</a:t>
            </a:r>
            <a:r>
              <a:rPr lang="en-US" i="1" dirty="0" smtClean="0"/>
              <a:t> </a:t>
            </a:r>
          </a:p>
          <a:p>
            <a:pPr algn="ctr"/>
            <a:r>
              <a:rPr lang="en-US" i="1" dirty="0" smtClean="0"/>
              <a:t>but stand-alone)</a:t>
            </a:r>
            <a:endParaRPr lang="en-US" i="1" dirty="0"/>
          </a:p>
        </p:txBody>
      </p:sp>
    </p:spTree>
    <p:extLst>
      <p:ext uri="{BB962C8B-B14F-4D97-AF65-F5344CB8AC3E}">
        <p14:creationId xmlns:p14="http://schemas.microsoft.com/office/powerpoint/2010/main" val="449270019"/>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6462"/>
            <a:ext cx="8229600" cy="1143000"/>
          </a:xfrm>
        </p:spPr>
        <p:txBody>
          <a:bodyPr>
            <a:normAutofit fontScale="90000"/>
          </a:bodyPr>
          <a:lstStyle/>
          <a:p>
            <a:r>
              <a:rPr lang="en-US" dirty="0" smtClean="0"/>
              <a:t>Visualization of DE results</a:t>
            </a:r>
            <a:br>
              <a:rPr lang="en-US" dirty="0" smtClean="0"/>
            </a:br>
            <a:r>
              <a:rPr lang="en-US" dirty="0" smtClean="0"/>
              <a:t>and Expression Profiling</a:t>
            </a:r>
            <a:endParaRPr lang="en-US" dirty="0"/>
          </a:p>
        </p:txBody>
      </p:sp>
    </p:spTree>
    <p:extLst>
      <p:ext uri="{BB962C8B-B14F-4D97-AF65-F5344CB8AC3E}">
        <p14:creationId xmlns:p14="http://schemas.microsoft.com/office/powerpoint/2010/main" val="296444374"/>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2 at 1.55.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899" y="1485305"/>
            <a:ext cx="3394327" cy="3112979"/>
          </a:xfrm>
          <a:prstGeom prst="rect">
            <a:avLst/>
          </a:prstGeom>
        </p:spPr>
      </p:pic>
      <p:pic>
        <p:nvPicPr>
          <p:cNvPr id="5" name="Picture 4" descr="Screen Shot 2012-10-22 at 1.58.1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9225" y="1673976"/>
            <a:ext cx="3409615" cy="2940908"/>
          </a:xfrm>
          <a:prstGeom prst="rect">
            <a:avLst/>
          </a:prstGeom>
        </p:spPr>
      </p:pic>
      <p:sp>
        <p:nvSpPr>
          <p:cNvPr id="7" name="TextBox 6"/>
          <p:cNvSpPr txBox="1"/>
          <p:nvPr/>
        </p:nvSpPr>
        <p:spPr>
          <a:xfrm>
            <a:off x="1205104" y="948913"/>
            <a:ext cx="2917122" cy="646331"/>
          </a:xfrm>
          <a:prstGeom prst="rect">
            <a:avLst/>
          </a:prstGeom>
          <a:noFill/>
        </p:spPr>
        <p:txBody>
          <a:bodyPr wrap="none" rtlCol="0">
            <a:spAutoFit/>
          </a:bodyPr>
          <a:lstStyle/>
          <a:p>
            <a:pPr algn="ctr"/>
            <a:r>
              <a:rPr lang="en-US" dirty="0" smtClean="0"/>
              <a:t>Volcano plot</a:t>
            </a:r>
          </a:p>
          <a:p>
            <a:pPr algn="ctr"/>
            <a:r>
              <a:rPr lang="en-US" dirty="0" smtClean="0"/>
              <a:t>( fold change vs. significance)</a:t>
            </a:r>
            <a:endParaRPr lang="en-US" dirty="0"/>
          </a:p>
        </p:txBody>
      </p:sp>
      <p:sp>
        <p:nvSpPr>
          <p:cNvPr id="8" name="TextBox 7"/>
          <p:cNvSpPr txBox="1"/>
          <p:nvPr/>
        </p:nvSpPr>
        <p:spPr>
          <a:xfrm>
            <a:off x="4917004" y="967454"/>
            <a:ext cx="2814668" cy="646331"/>
          </a:xfrm>
          <a:prstGeom prst="rect">
            <a:avLst/>
          </a:prstGeom>
          <a:noFill/>
        </p:spPr>
        <p:txBody>
          <a:bodyPr wrap="none" rtlCol="0">
            <a:spAutoFit/>
          </a:bodyPr>
          <a:lstStyle/>
          <a:p>
            <a:pPr algn="ctr"/>
            <a:r>
              <a:rPr lang="en-US" dirty="0" smtClean="0"/>
              <a:t>MA plot</a:t>
            </a:r>
          </a:p>
          <a:p>
            <a:pPr algn="ctr"/>
            <a:r>
              <a:rPr lang="en-US" dirty="0" smtClean="0"/>
              <a:t>(abundance vs. fold change)</a:t>
            </a:r>
            <a:endParaRPr lang="en-US" dirty="0"/>
          </a:p>
        </p:txBody>
      </p:sp>
      <p:sp>
        <p:nvSpPr>
          <p:cNvPr id="9" name="TextBox 8"/>
          <p:cNvSpPr txBox="1"/>
          <p:nvPr/>
        </p:nvSpPr>
        <p:spPr>
          <a:xfrm>
            <a:off x="1270032" y="5024719"/>
            <a:ext cx="6182026" cy="646331"/>
          </a:xfrm>
          <a:prstGeom prst="rect">
            <a:avLst/>
          </a:prstGeom>
          <a:noFill/>
        </p:spPr>
        <p:txBody>
          <a:bodyPr wrap="none" rtlCol="0">
            <a:spAutoFit/>
          </a:bodyPr>
          <a:lstStyle/>
          <a:p>
            <a:pPr algn="ctr"/>
            <a:r>
              <a:rPr lang="en-US" dirty="0" smtClean="0"/>
              <a:t>Significantly differently expressed transcripts have FDR &lt;= 0.001</a:t>
            </a:r>
          </a:p>
          <a:p>
            <a:pPr algn="ctr"/>
            <a:r>
              <a:rPr lang="en-US" dirty="0" smtClean="0"/>
              <a:t>(shown in red)</a:t>
            </a:r>
            <a:endParaRPr lang="en-US" dirty="0"/>
          </a:p>
        </p:txBody>
      </p:sp>
      <p:sp>
        <p:nvSpPr>
          <p:cNvPr id="11" name="TextBox 10"/>
          <p:cNvSpPr txBox="1"/>
          <p:nvPr/>
        </p:nvSpPr>
        <p:spPr>
          <a:xfrm>
            <a:off x="1408244" y="333742"/>
            <a:ext cx="6743177" cy="523220"/>
          </a:xfrm>
          <a:prstGeom prst="rect">
            <a:avLst/>
          </a:prstGeom>
          <a:noFill/>
        </p:spPr>
        <p:txBody>
          <a:bodyPr wrap="none" rtlCol="0">
            <a:spAutoFit/>
          </a:bodyPr>
          <a:lstStyle/>
          <a:p>
            <a:r>
              <a:rPr lang="en-US" sz="2800" dirty="0" smtClean="0"/>
              <a:t>Plotting Pairwise Differential Expression Data</a:t>
            </a:r>
            <a:endParaRPr lang="en-US" sz="2800" dirty="0"/>
          </a:p>
        </p:txBody>
      </p:sp>
      <p:sp>
        <p:nvSpPr>
          <p:cNvPr id="2" name="TextBox 1"/>
          <p:cNvSpPr txBox="1"/>
          <p:nvPr/>
        </p:nvSpPr>
        <p:spPr>
          <a:xfrm>
            <a:off x="4917004" y="4169188"/>
            <a:ext cx="3762205" cy="369332"/>
          </a:xfrm>
          <a:prstGeom prst="rect">
            <a:avLst/>
          </a:prstGeom>
          <a:solidFill>
            <a:schemeClr val="bg1"/>
          </a:solidFill>
        </p:spPr>
        <p:txBody>
          <a:bodyPr wrap="none" rtlCol="0">
            <a:spAutoFit/>
          </a:bodyPr>
          <a:lstStyle/>
          <a:p>
            <a:r>
              <a:rPr lang="en-US" dirty="0" smtClean="0"/>
              <a:t>Log</a:t>
            </a:r>
            <a:r>
              <a:rPr lang="en-US" baseline="-25000" dirty="0" smtClean="0"/>
              <a:t>2</a:t>
            </a:r>
            <a:r>
              <a:rPr lang="en-US" dirty="0" smtClean="0"/>
              <a:t> Average Expression level </a:t>
            </a:r>
            <a:r>
              <a:rPr lang="en-US" sz="1400" dirty="0" smtClean="0"/>
              <a:t>(M of MA)</a:t>
            </a:r>
            <a:endParaRPr lang="en-US" sz="1400" dirty="0"/>
          </a:p>
        </p:txBody>
      </p:sp>
      <p:sp>
        <p:nvSpPr>
          <p:cNvPr id="10" name="TextBox 9"/>
          <p:cNvSpPr txBox="1"/>
          <p:nvPr/>
        </p:nvSpPr>
        <p:spPr>
          <a:xfrm>
            <a:off x="1772635" y="4192986"/>
            <a:ext cx="1914106" cy="369332"/>
          </a:xfrm>
          <a:prstGeom prst="rect">
            <a:avLst/>
          </a:prstGeom>
          <a:solidFill>
            <a:schemeClr val="bg1"/>
          </a:solidFill>
        </p:spPr>
        <p:txBody>
          <a:bodyPr wrap="none" rtlCol="0">
            <a:spAutoFit/>
          </a:bodyPr>
          <a:lstStyle/>
          <a:p>
            <a:r>
              <a:rPr lang="en-US" dirty="0" smtClean="0"/>
              <a:t>Log</a:t>
            </a:r>
            <a:r>
              <a:rPr lang="en-US" baseline="-25000" dirty="0" smtClean="0"/>
              <a:t>2</a:t>
            </a:r>
            <a:r>
              <a:rPr lang="en-US" dirty="0" smtClean="0"/>
              <a:t> (fold change)</a:t>
            </a:r>
            <a:endParaRPr lang="en-US" dirty="0"/>
          </a:p>
        </p:txBody>
      </p:sp>
      <p:sp>
        <p:nvSpPr>
          <p:cNvPr id="13" name="TextBox 12"/>
          <p:cNvSpPr txBox="1"/>
          <p:nvPr/>
        </p:nvSpPr>
        <p:spPr>
          <a:xfrm rot="16200000">
            <a:off x="3240206" y="2701857"/>
            <a:ext cx="2628081" cy="369332"/>
          </a:xfrm>
          <a:prstGeom prst="rect">
            <a:avLst/>
          </a:prstGeom>
          <a:solidFill>
            <a:schemeClr val="bg1"/>
          </a:solidFill>
        </p:spPr>
        <p:txBody>
          <a:bodyPr wrap="none" rtlCol="0">
            <a:spAutoFit/>
          </a:bodyPr>
          <a:lstStyle/>
          <a:p>
            <a:r>
              <a:rPr lang="en-US" dirty="0" smtClean="0"/>
              <a:t>Log</a:t>
            </a:r>
            <a:r>
              <a:rPr lang="en-US" baseline="-25000" dirty="0" smtClean="0"/>
              <a:t>2</a:t>
            </a:r>
            <a:r>
              <a:rPr lang="en-US" dirty="0" smtClean="0"/>
              <a:t> (fold change) </a:t>
            </a:r>
            <a:r>
              <a:rPr lang="en-US" sz="1400" dirty="0" smtClean="0"/>
              <a:t>(A of MA)</a:t>
            </a:r>
            <a:endParaRPr lang="en-US" sz="1400" dirty="0"/>
          </a:p>
        </p:txBody>
      </p:sp>
      <p:sp>
        <p:nvSpPr>
          <p:cNvPr id="3" name="TextBox 2"/>
          <p:cNvSpPr txBox="1"/>
          <p:nvPr/>
        </p:nvSpPr>
        <p:spPr>
          <a:xfrm rot="16200000">
            <a:off x="45945" y="2683961"/>
            <a:ext cx="1483436" cy="369332"/>
          </a:xfrm>
          <a:prstGeom prst="rect">
            <a:avLst/>
          </a:prstGeom>
          <a:solidFill>
            <a:srgbClr val="FFFFFF"/>
          </a:solidFill>
        </p:spPr>
        <p:txBody>
          <a:bodyPr wrap="none" rtlCol="0">
            <a:spAutoFit/>
          </a:bodyPr>
          <a:lstStyle/>
          <a:p>
            <a:r>
              <a:rPr lang="en-US" dirty="0" smtClean="0"/>
              <a:t>Log</a:t>
            </a:r>
            <a:r>
              <a:rPr lang="en-US" baseline="-25000" dirty="0" smtClean="0"/>
              <a:t>10</a:t>
            </a:r>
            <a:r>
              <a:rPr lang="en-US" dirty="0" smtClean="0"/>
              <a:t> (</a:t>
            </a:r>
            <a:r>
              <a:rPr lang="en-US" dirty="0" err="1" smtClean="0"/>
              <a:t>Pvalue</a:t>
            </a:r>
            <a:r>
              <a:rPr lang="en-US" dirty="0" smtClean="0"/>
              <a:t>)</a:t>
            </a:r>
            <a:endParaRPr lang="en-US" dirty="0"/>
          </a:p>
        </p:txBody>
      </p:sp>
    </p:spTree>
    <p:extLst>
      <p:ext uri="{BB962C8B-B14F-4D97-AF65-F5344CB8AC3E}">
        <p14:creationId xmlns:p14="http://schemas.microsoft.com/office/powerpoint/2010/main" val="424972337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Common Data Formats for RNA-</a:t>
            </a:r>
            <a:r>
              <a:rPr lang="en-US" dirty="0" err="1" smtClean="0"/>
              <a:t>Seq</a:t>
            </a:r>
            <a:endParaRPr lang="en-US" dirty="0"/>
          </a:p>
        </p:txBody>
      </p:sp>
      <p:sp>
        <p:nvSpPr>
          <p:cNvPr id="5" name="TextBox 4"/>
          <p:cNvSpPr txBox="1"/>
          <p:nvPr/>
        </p:nvSpPr>
        <p:spPr>
          <a:xfrm>
            <a:off x="593750" y="2089155"/>
            <a:ext cx="6801862" cy="646331"/>
          </a:xfrm>
          <a:prstGeom prst="rect">
            <a:avLst/>
          </a:prstGeom>
          <a:noFill/>
          <a:ln>
            <a:solidFill>
              <a:schemeClr val="tx1"/>
            </a:solidFill>
          </a:ln>
        </p:spPr>
        <p:txBody>
          <a:bodyPr wrap="none" rtlCol="0">
            <a:spAutoFit/>
          </a:bodyPr>
          <a:lstStyle/>
          <a:p>
            <a:r>
              <a:rPr lang="en-US" dirty="0" smtClean="0"/>
              <a:t>&gt;61DFRAAXX100204:1:100:10494:3070/1</a:t>
            </a:r>
          </a:p>
          <a:p>
            <a:r>
              <a:rPr lang="en-US" dirty="0" smtClean="0"/>
              <a:t>AAACAACAGGGCACATTGTCACTCTTGTATTTGAAAAACACTTTCCGGCCAT</a:t>
            </a:r>
            <a:endParaRPr lang="en-US" dirty="0"/>
          </a:p>
        </p:txBody>
      </p:sp>
      <p:sp>
        <p:nvSpPr>
          <p:cNvPr id="6" name="TextBox 5"/>
          <p:cNvSpPr txBox="1"/>
          <p:nvPr/>
        </p:nvSpPr>
        <p:spPr>
          <a:xfrm>
            <a:off x="587182" y="1597583"/>
            <a:ext cx="1535284" cy="646331"/>
          </a:xfrm>
          <a:prstGeom prst="rect">
            <a:avLst/>
          </a:prstGeom>
          <a:noFill/>
        </p:spPr>
        <p:txBody>
          <a:bodyPr wrap="none" rtlCol="0">
            <a:spAutoFit/>
          </a:bodyPr>
          <a:lstStyle/>
          <a:p>
            <a:r>
              <a:rPr lang="en-US" dirty="0" smtClean="0"/>
              <a:t>FASTA format:</a:t>
            </a:r>
          </a:p>
          <a:p>
            <a:endParaRPr lang="en-US" dirty="0"/>
          </a:p>
        </p:txBody>
      </p:sp>
      <p:sp>
        <p:nvSpPr>
          <p:cNvPr id="7" name="TextBox 6"/>
          <p:cNvSpPr txBox="1"/>
          <p:nvPr/>
        </p:nvSpPr>
        <p:spPr>
          <a:xfrm>
            <a:off x="573530" y="3249765"/>
            <a:ext cx="1557037" cy="369332"/>
          </a:xfrm>
          <a:prstGeom prst="rect">
            <a:avLst/>
          </a:prstGeom>
          <a:noFill/>
        </p:spPr>
        <p:txBody>
          <a:bodyPr wrap="none" rtlCol="0">
            <a:spAutoFit/>
          </a:bodyPr>
          <a:lstStyle/>
          <a:p>
            <a:r>
              <a:rPr lang="en-US" dirty="0" smtClean="0"/>
              <a:t>FASTQ format:</a:t>
            </a:r>
            <a:endParaRPr lang="en-US" dirty="0"/>
          </a:p>
        </p:txBody>
      </p:sp>
      <p:sp>
        <p:nvSpPr>
          <p:cNvPr id="8" name="TextBox 7"/>
          <p:cNvSpPr txBox="1"/>
          <p:nvPr/>
        </p:nvSpPr>
        <p:spPr>
          <a:xfrm>
            <a:off x="614495" y="3714682"/>
            <a:ext cx="6801862" cy="1200329"/>
          </a:xfrm>
          <a:prstGeom prst="rect">
            <a:avLst/>
          </a:prstGeom>
          <a:noFill/>
          <a:ln>
            <a:solidFill>
              <a:srgbClr val="000000"/>
            </a:solidFill>
          </a:ln>
        </p:spPr>
        <p:txBody>
          <a:bodyPr wrap="none" rtlCol="0">
            <a:spAutoFit/>
          </a:bodyPr>
          <a:lstStyle/>
          <a:p>
            <a:r>
              <a:rPr lang="en-US" dirty="0" smtClean="0"/>
              <a:t>@61DFRAAXX100204:1:100:10494:3070/1</a:t>
            </a:r>
          </a:p>
          <a:p>
            <a:r>
              <a:rPr lang="en-US" dirty="0" smtClean="0"/>
              <a:t>AAACAACAGGGCACATTGTCACTCTTGTATTTGAAAAACACTTTCCGGCCAT</a:t>
            </a:r>
            <a:endParaRPr lang="en-US" dirty="0"/>
          </a:p>
          <a:p>
            <a:r>
              <a:rPr lang="en-US" dirty="0" smtClean="0"/>
              <a:t>+</a:t>
            </a:r>
          </a:p>
          <a:p>
            <a:r>
              <a:rPr lang="en-US" dirty="0" smtClean="0"/>
              <a:t>ACCCCCCCCCCCCCCCCCCCCCCCCCCCCCBC?CCCCCCCCC@@CACCCCCA</a:t>
            </a:r>
            <a:endParaRPr lang="en-US" dirty="0"/>
          </a:p>
        </p:txBody>
      </p:sp>
      <p:grpSp>
        <p:nvGrpSpPr>
          <p:cNvPr id="13" name="Group 12"/>
          <p:cNvGrpSpPr/>
          <p:nvPr/>
        </p:nvGrpSpPr>
        <p:grpSpPr>
          <a:xfrm>
            <a:off x="4995622" y="5085991"/>
            <a:ext cx="2749471" cy="806280"/>
            <a:chOff x="4995622" y="5085991"/>
            <a:chExt cx="2749471" cy="806280"/>
          </a:xfrm>
        </p:grpSpPr>
        <p:cxnSp>
          <p:nvCxnSpPr>
            <p:cNvPr id="10" name="Straight Arrow Connector 9"/>
            <p:cNvCxnSpPr/>
            <p:nvPr/>
          </p:nvCxnSpPr>
          <p:spPr>
            <a:xfrm flipV="1">
              <a:off x="5516783" y="5085991"/>
              <a:ext cx="0" cy="4369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995622" y="5522939"/>
              <a:ext cx="2749471" cy="369332"/>
            </a:xfrm>
            <a:prstGeom prst="rect">
              <a:avLst/>
            </a:prstGeom>
            <a:noFill/>
          </p:spPr>
          <p:txBody>
            <a:bodyPr wrap="none" rtlCol="0">
              <a:spAutoFit/>
            </a:bodyPr>
            <a:lstStyle/>
            <a:p>
              <a:r>
                <a:rPr lang="en-US" dirty="0" err="1" smtClean="0"/>
                <a:t>AsciiEncodedQual</a:t>
              </a:r>
              <a:r>
                <a:rPr lang="en-US" dirty="0" smtClean="0"/>
                <a:t> (‘C’) = </a:t>
              </a:r>
              <a:r>
                <a:rPr lang="en-US" b="1" dirty="0" smtClean="0"/>
                <a:t>64</a:t>
              </a:r>
              <a:endParaRPr lang="en-US" b="1" dirty="0"/>
            </a:p>
          </p:txBody>
        </p:sp>
      </p:grpSp>
      <p:sp>
        <p:nvSpPr>
          <p:cNvPr id="12" name="TextBox 11"/>
          <p:cNvSpPr txBox="1"/>
          <p:nvPr/>
        </p:nvSpPr>
        <p:spPr>
          <a:xfrm>
            <a:off x="614495" y="5098987"/>
            <a:ext cx="4960237" cy="369332"/>
          </a:xfrm>
          <a:prstGeom prst="rect">
            <a:avLst/>
          </a:prstGeom>
          <a:noFill/>
        </p:spPr>
        <p:txBody>
          <a:bodyPr wrap="none" rtlCol="0">
            <a:spAutoFit/>
          </a:bodyPr>
          <a:lstStyle/>
          <a:p>
            <a:r>
              <a:rPr lang="en-US" dirty="0" err="1" smtClean="0"/>
              <a:t>AsciiEncodedQual</a:t>
            </a:r>
            <a:r>
              <a:rPr lang="en-US" dirty="0" smtClean="0"/>
              <a:t>(x) = -10 * log10(</a:t>
            </a:r>
            <a:r>
              <a:rPr lang="en-US" dirty="0" err="1" smtClean="0"/>
              <a:t>Pwrong</a:t>
            </a:r>
            <a:r>
              <a:rPr lang="en-US" dirty="0" smtClean="0"/>
              <a:t>(x)) + 33</a:t>
            </a:r>
            <a:endParaRPr lang="en-US" dirty="0"/>
          </a:p>
        </p:txBody>
      </p:sp>
      <p:sp>
        <p:nvSpPr>
          <p:cNvPr id="14" name="TextBox 13"/>
          <p:cNvSpPr txBox="1"/>
          <p:nvPr/>
        </p:nvSpPr>
        <p:spPr>
          <a:xfrm>
            <a:off x="885416" y="5967040"/>
            <a:ext cx="5750292" cy="369332"/>
          </a:xfrm>
          <a:prstGeom prst="rect">
            <a:avLst/>
          </a:prstGeom>
          <a:noFill/>
        </p:spPr>
        <p:txBody>
          <a:bodyPr wrap="none" rtlCol="0">
            <a:spAutoFit/>
          </a:bodyPr>
          <a:lstStyle/>
          <a:p>
            <a:r>
              <a:rPr lang="en-US" dirty="0" smtClean="0"/>
              <a:t>So, </a:t>
            </a:r>
            <a:r>
              <a:rPr lang="en-US" dirty="0" err="1" smtClean="0"/>
              <a:t>Pwrong</a:t>
            </a:r>
            <a:r>
              <a:rPr lang="en-US" dirty="0" smtClean="0"/>
              <a:t>(‘C’) =  10^( (</a:t>
            </a:r>
            <a:r>
              <a:rPr lang="en-US" b="1" dirty="0" smtClean="0"/>
              <a:t>64</a:t>
            </a:r>
            <a:r>
              <a:rPr lang="en-US" dirty="0" smtClean="0"/>
              <a:t>-33/ (-10) )  = 10^-3.4   =  </a:t>
            </a:r>
            <a:r>
              <a:rPr lang="en-US" b="1" dirty="0" smtClean="0"/>
              <a:t>0.0004 </a:t>
            </a:r>
            <a:r>
              <a:rPr lang="en-US" dirty="0" smtClean="0"/>
              <a:t>  </a:t>
            </a:r>
            <a:endParaRPr lang="en-US" dirty="0"/>
          </a:p>
        </p:txBody>
      </p:sp>
      <p:grpSp>
        <p:nvGrpSpPr>
          <p:cNvPr id="9" name="Group 8"/>
          <p:cNvGrpSpPr/>
          <p:nvPr/>
        </p:nvGrpSpPr>
        <p:grpSpPr>
          <a:xfrm>
            <a:off x="7518746" y="3990841"/>
            <a:ext cx="1505979" cy="910274"/>
            <a:chOff x="7518746" y="3990841"/>
            <a:chExt cx="1505979" cy="910274"/>
          </a:xfrm>
        </p:grpSpPr>
        <p:sp>
          <p:nvSpPr>
            <p:cNvPr id="3" name="TextBox 2"/>
            <p:cNvSpPr txBox="1"/>
            <p:nvPr/>
          </p:nvSpPr>
          <p:spPr>
            <a:xfrm>
              <a:off x="7518789" y="3990841"/>
              <a:ext cx="656700" cy="369332"/>
            </a:xfrm>
            <a:prstGeom prst="rect">
              <a:avLst/>
            </a:prstGeom>
            <a:noFill/>
          </p:spPr>
          <p:txBody>
            <a:bodyPr wrap="none" rtlCol="0">
              <a:spAutoFit/>
            </a:bodyPr>
            <a:lstStyle/>
            <a:p>
              <a:r>
                <a:rPr lang="en-US" dirty="0"/>
                <a:t>R</a:t>
              </a:r>
              <a:r>
                <a:rPr lang="en-US" dirty="0" smtClean="0"/>
                <a:t>ead</a:t>
              </a:r>
              <a:endParaRPr lang="en-US" dirty="0"/>
            </a:p>
          </p:txBody>
        </p:sp>
        <p:sp>
          <p:nvSpPr>
            <p:cNvPr id="4" name="TextBox 3"/>
            <p:cNvSpPr txBox="1"/>
            <p:nvPr/>
          </p:nvSpPr>
          <p:spPr>
            <a:xfrm>
              <a:off x="7518746" y="4531783"/>
              <a:ext cx="1505979" cy="369332"/>
            </a:xfrm>
            <a:prstGeom prst="rect">
              <a:avLst/>
            </a:prstGeom>
            <a:noFill/>
          </p:spPr>
          <p:txBody>
            <a:bodyPr wrap="none" rtlCol="0">
              <a:spAutoFit/>
            </a:bodyPr>
            <a:lstStyle/>
            <a:p>
              <a:r>
                <a:rPr lang="en-US" dirty="0" smtClean="0"/>
                <a:t>Quality values</a:t>
              </a:r>
              <a:endParaRPr lang="en-US" dirty="0"/>
            </a:p>
          </p:txBody>
        </p:sp>
      </p:grpSp>
    </p:spTree>
    <p:extLst>
      <p:ext uri="{BB962C8B-B14F-4D97-AF65-F5344CB8AC3E}">
        <p14:creationId xmlns:p14="http://schemas.microsoft.com/office/powerpoint/2010/main" val="4763379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Multiple Samples</a:t>
            </a:r>
            <a:endParaRPr lang="en-US" dirty="0"/>
          </a:p>
        </p:txBody>
      </p:sp>
      <p:pic>
        <p:nvPicPr>
          <p:cNvPr id="5" name="Picture 4"/>
          <p:cNvPicPr>
            <a:picLocks noChangeAspect="1"/>
          </p:cNvPicPr>
          <p:nvPr/>
        </p:nvPicPr>
        <p:blipFill>
          <a:blip r:embed="rId2"/>
          <a:stretch>
            <a:fillRect/>
          </a:stretch>
        </p:blipFill>
        <p:spPr>
          <a:xfrm>
            <a:off x="859935" y="1438731"/>
            <a:ext cx="2975081" cy="4929694"/>
          </a:xfrm>
          <a:prstGeom prst="rect">
            <a:avLst/>
          </a:prstGeom>
        </p:spPr>
      </p:pic>
      <p:sp>
        <p:nvSpPr>
          <p:cNvPr id="3" name="TextBox 2"/>
          <p:cNvSpPr txBox="1"/>
          <p:nvPr/>
        </p:nvSpPr>
        <p:spPr>
          <a:xfrm>
            <a:off x="4089400" y="2349500"/>
            <a:ext cx="4609593" cy="2862323"/>
          </a:xfrm>
          <a:prstGeom prst="rect">
            <a:avLst/>
          </a:prstGeom>
          <a:noFill/>
        </p:spPr>
        <p:txBody>
          <a:bodyPr wrap="none" rtlCol="0">
            <a:spAutoFit/>
          </a:bodyPr>
          <a:lstStyle/>
          <a:p>
            <a:r>
              <a:rPr lang="en-US" b="1" dirty="0" err="1" smtClean="0"/>
              <a:t>Heatmaps</a:t>
            </a:r>
            <a:r>
              <a:rPr lang="en-US" dirty="0" smtClean="0"/>
              <a:t> provide an effective tool</a:t>
            </a:r>
            <a:br>
              <a:rPr lang="en-US" dirty="0" smtClean="0"/>
            </a:br>
            <a:r>
              <a:rPr lang="en-US" dirty="0" smtClean="0"/>
              <a:t>for navigating differential expression across</a:t>
            </a:r>
            <a:br>
              <a:rPr lang="en-US" dirty="0" smtClean="0"/>
            </a:br>
            <a:r>
              <a:rPr lang="en-US" dirty="0" smtClean="0"/>
              <a:t>multiple samples.</a:t>
            </a:r>
          </a:p>
          <a:p>
            <a:endParaRPr lang="en-US" dirty="0"/>
          </a:p>
          <a:p>
            <a:r>
              <a:rPr lang="en-US" b="1" dirty="0" smtClean="0"/>
              <a:t>Clustering</a:t>
            </a:r>
            <a:r>
              <a:rPr lang="en-US" dirty="0" smtClean="0"/>
              <a:t> can be performed across both axes:</a:t>
            </a:r>
          </a:p>
          <a:p>
            <a:r>
              <a:rPr lang="en-US" dirty="0"/>
              <a:t>	</a:t>
            </a:r>
            <a:r>
              <a:rPr lang="en-US" dirty="0" smtClean="0"/>
              <a:t>-cluster transcripts with similar expression</a:t>
            </a:r>
            <a:br>
              <a:rPr lang="en-US" dirty="0" smtClean="0"/>
            </a:br>
            <a:r>
              <a:rPr lang="en-US" dirty="0" smtClean="0"/>
              <a:t>	patters.</a:t>
            </a:r>
          </a:p>
          <a:p>
            <a:r>
              <a:rPr lang="en-US" dirty="0" smtClean="0"/>
              <a:t>	-cluster samples according to similar</a:t>
            </a:r>
            <a:br>
              <a:rPr lang="en-US" dirty="0" smtClean="0"/>
            </a:br>
            <a:r>
              <a:rPr lang="en-US" dirty="0" smtClean="0"/>
              <a:t>	expression values among transcripts.</a:t>
            </a:r>
            <a:endParaRPr lang="en-US" dirty="0"/>
          </a:p>
          <a:p>
            <a:r>
              <a:rPr lang="en-US" dirty="0" smtClean="0"/>
              <a:t>	</a:t>
            </a:r>
          </a:p>
        </p:txBody>
      </p:sp>
    </p:spTree>
    <p:extLst>
      <p:ext uri="{BB962C8B-B14F-4D97-AF65-F5344CB8AC3E}">
        <p14:creationId xmlns:p14="http://schemas.microsoft.com/office/powerpoint/2010/main" val="1219566710"/>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2738"/>
            <a:ext cx="8229600" cy="1143000"/>
          </a:xfrm>
        </p:spPr>
        <p:txBody>
          <a:bodyPr>
            <a:noAutofit/>
          </a:bodyPr>
          <a:lstStyle/>
          <a:p>
            <a:r>
              <a:rPr lang="en-US" sz="2800" dirty="0" smtClean="0"/>
              <a:t>Examining Patterns of Expression Across Samples</a:t>
            </a:r>
            <a:endParaRPr lang="en-US" sz="2800" dirty="0"/>
          </a:p>
        </p:txBody>
      </p:sp>
      <p:pic>
        <p:nvPicPr>
          <p:cNvPr id="4" name="Picture 3"/>
          <p:cNvPicPr>
            <a:picLocks noChangeAspect="1"/>
          </p:cNvPicPr>
          <p:nvPr/>
        </p:nvPicPr>
        <p:blipFill>
          <a:blip r:embed="rId2"/>
          <a:stretch>
            <a:fillRect/>
          </a:stretch>
        </p:blipFill>
        <p:spPr>
          <a:xfrm>
            <a:off x="1149516" y="2059393"/>
            <a:ext cx="6869298" cy="4371371"/>
          </a:xfrm>
          <a:prstGeom prst="rect">
            <a:avLst/>
          </a:prstGeom>
        </p:spPr>
      </p:pic>
      <p:sp>
        <p:nvSpPr>
          <p:cNvPr id="3" name="TextBox 2"/>
          <p:cNvSpPr txBox="1"/>
          <p:nvPr/>
        </p:nvSpPr>
        <p:spPr>
          <a:xfrm>
            <a:off x="1435100" y="1237734"/>
            <a:ext cx="6339371" cy="369332"/>
          </a:xfrm>
          <a:prstGeom prst="rect">
            <a:avLst/>
          </a:prstGeom>
          <a:noFill/>
        </p:spPr>
        <p:txBody>
          <a:bodyPr wrap="none" rtlCol="0">
            <a:spAutoFit/>
          </a:bodyPr>
          <a:lstStyle/>
          <a:p>
            <a:r>
              <a:rPr lang="en-US" dirty="0" smtClean="0"/>
              <a:t>Can extract clusters of transcripts and examine them separately.</a:t>
            </a:r>
            <a:endParaRPr lang="en-US" dirty="0"/>
          </a:p>
        </p:txBody>
      </p:sp>
    </p:spTree>
    <p:extLst>
      <p:ext uri="{BB962C8B-B14F-4D97-AF65-F5344CB8AC3E}">
        <p14:creationId xmlns:p14="http://schemas.microsoft.com/office/powerpoint/2010/main" val="2780814499"/>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80552" y="106525"/>
            <a:ext cx="8205991" cy="6183272"/>
          </a:xfrm>
          <a:prstGeom prst="rect">
            <a:avLst/>
          </a:prstGeom>
        </p:spPr>
      </p:pic>
      <p:sp>
        <p:nvSpPr>
          <p:cNvPr id="6" name="TextBox 5"/>
          <p:cNvSpPr txBox="1"/>
          <p:nvPr/>
        </p:nvSpPr>
        <p:spPr>
          <a:xfrm>
            <a:off x="2873948" y="6182431"/>
            <a:ext cx="3492938" cy="523220"/>
          </a:xfrm>
          <a:prstGeom prst="rect">
            <a:avLst/>
          </a:prstGeom>
          <a:noFill/>
        </p:spPr>
        <p:txBody>
          <a:bodyPr wrap="none" rtlCol="0">
            <a:spAutoFit/>
          </a:bodyPr>
          <a:lstStyle/>
          <a:p>
            <a:r>
              <a:rPr lang="en-US" sz="2800" b="1" dirty="0" smtClean="0">
                <a:solidFill>
                  <a:srgbClr val="0000FF"/>
                </a:solidFill>
              </a:rPr>
              <a:t>http://</a:t>
            </a:r>
            <a:r>
              <a:rPr lang="en-US" sz="2800" b="1" dirty="0" err="1" smtClean="0">
                <a:solidFill>
                  <a:srgbClr val="0000FF"/>
                </a:solidFill>
              </a:rPr>
              <a:t>trinotate.sf.net</a:t>
            </a:r>
            <a:endParaRPr lang="en-US" sz="2800" b="1" dirty="0">
              <a:solidFill>
                <a:srgbClr val="0000FF"/>
              </a:solidFill>
            </a:endParaRPr>
          </a:p>
        </p:txBody>
      </p:sp>
      <p:sp>
        <p:nvSpPr>
          <p:cNvPr id="2" name="TextBox 1"/>
          <p:cNvSpPr txBox="1"/>
          <p:nvPr/>
        </p:nvSpPr>
        <p:spPr>
          <a:xfrm>
            <a:off x="6873744" y="3950530"/>
            <a:ext cx="1133093" cy="461665"/>
          </a:xfrm>
          <a:prstGeom prst="rect">
            <a:avLst/>
          </a:prstGeom>
          <a:noFill/>
        </p:spPr>
        <p:txBody>
          <a:bodyPr wrap="none" rtlCol="0">
            <a:spAutoFit/>
          </a:bodyPr>
          <a:lstStyle/>
          <a:p>
            <a:r>
              <a:rPr lang="en-US" sz="2400" dirty="0" smtClean="0"/>
              <a:t>GO-Seq</a:t>
            </a:r>
            <a:endParaRPr lang="en-US" sz="2400" dirty="0"/>
          </a:p>
        </p:txBody>
      </p:sp>
    </p:spTree>
    <p:extLst>
      <p:ext uri="{BB962C8B-B14F-4D97-AF65-F5344CB8AC3E}">
        <p14:creationId xmlns:p14="http://schemas.microsoft.com/office/powerpoint/2010/main" val="3103471021"/>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346200"/>
            <a:ext cx="9144000" cy="4145480"/>
          </a:xfrm>
          <a:prstGeom prst="rect">
            <a:avLst/>
          </a:prstGeom>
        </p:spPr>
      </p:pic>
      <p:sp>
        <p:nvSpPr>
          <p:cNvPr id="5" name="TextBox 4"/>
          <p:cNvSpPr txBox="1"/>
          <p:nvPr/>
        </p:nvSpPr>
        <p:spPr>
          <a:xfrm>
            <a:off x="1746173" y="396589"/>
            <a:ext cx="5858996" cy="523220"/>
          </a:xfrm>
          <a:prstGeom prst="rect">
            <a:avLst/>
          </a:prstGeom>
          <a:noFill/>
        </p:spPr>
        <p:txBody>
          <a:bodyPr wrap="none" rtlCol="0">
            <a:spAutoFit/>
          </a:bodyPr>
          <a:lstStyle/>
          <a:p>
            <a:r>
              <a:rPr lang="en-US" sz="2800" b="1" dirty="0" err="1" smtClean="0"/>
              <a:t>Trinotate</a:t>
            </a:r>
            <a:r>
              <a:rPr lang="en-US" sz="2800" b="1" dirty="0" smtClean="0"/>
              <a:t> Web for Interactive Analysis</a:t>
            </a:r>
            <a:endParaRPr lang="en-US" sz="2800" b="1" dirty="0"/>
          </a:p>
        </p:txBody>
      </p:sp>
    </p:spTree>
    <p:extLst>
      <p:ext uri="{BB962C8B-B14F-4D97-AF65-F5344CB8AC3E}">
        <p14:creationId xmlns:p14="http://schemas.microsoft.com/office/powerpoint/2010/main" val="52556491"/>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5105"/>
            <a:ext cx="8229600" cy="1143000"/>
          </a:xfrm>
        </p:spPr>
        <p:txBody>
          <a:bodyPr>
            <a:normAutofit fontScale="90000"/>
          </a:bodyPr>
          <a:lstStyle/>
          <a:p>
            <a:r>
              <a:rPr lang="en-US" dirty="0" smtClean="0"/>
              <a:t>Deciphering the Cell </a:t>
            </a:r>
            <a:r>
              <a:rPr lang="en-US" dirty="0"/>
              <a:t>C</a:t>
            </a:r>
            <a:r>
              <a:rPr lang="en-US" dirty="0" smtClean="0"/>
              <a:t>ircuitry </a:t>
            </a:r>
            <a:br>
              <a:rPr lang="en-US" dirty="0" smtClean="0"/>
            </a:br>
            <a:r>
              <a:rPr lang="en-US" dirty="0" smtClean="0"/>
              <a:t>of Limb Regeneration Via </a:t>
            </a:r>
            <a:br>
              <a:rPr lang="en-US" dirty="0" smtClean="0"/>
            </a:br>
            <a:r>
              <a:rPr lang="en-US" dirty="0" smtClean="0"/>
              <a:t>Single Cell </a:t>
            </a:r>
            <a:r>
              <a:rPr lang="en-US" dirty="0" err="1" smtClean="0"/>
              <a:t>Transcriptome</a:t>
            </a:r>
            <a:r>
              <a:rPr lang="en-US" dirty="0" smtClean="0"/>
              <a:t> Studies</a:t>
            </a:r>
            <a:endParaRPr lang="en-US" dirty="0"/>
          </a:p>
        </p:txBody>
      </p:sp>
      <p:sp>
        <p:nvSpPr>
          <p:cNvPr id="4" name="TextBox 3"/>
          <p:cNvSpPr txBox="1"/>
          <p:nvPr/>
        </p:nvSpPr>
        <p:spPr>
          <a:xfrm>
            <a:off x="1313901" y="4958777"/>
            <a:ext cx="4228291" cy="830997"/>
          </a:xfrm>
          <a:prstGeom prst="rect">
            <a:avLst/>
          </a:prstGeom>
          <a:noFill/>
        </p:spPr>
        <p:txBody>
          <a:bodyPr wrap="none" rtlCol="0">
            <a:spAutoFit/>
          </a:bodyPr>
          <a:lstStyle/>
          <a:p>
            <a:pPr algn="ctr"/>
            <a:r>
              <a:rPr lang="en-US" sz="2400" dirty="0" smtClean="0"/>
              <a:t>Work done in collaboration with</a:t>
            </a:r>
          </a:p>
          <a:p>
            <a:pPr algn="ctr"/>
            <a:r>
              <a:rPr lang="en-US" sz="2400" dirty="0" smtClean="0"/>
              <a:t> Jessica </a:t>
            </a:r>
            <a:r>
              <a:rPr lang="en-US" sz="2400" dirty="0" err="1" smtClean="0"/>
              <a:t>Whited’s</a:t>
            </a:r>
            <a:r>
              <a:rPr lang="en-US" sz="2400" dirty="0" smtClean="0"/>
              <a:t> lab  </a:t>
            </a:r>
            <a:endParaRPr lang="en-US" sz="2400" dirty="0"/>
          </a:p>
        </p:txBody>
      </p:sp>
      <p:pic>
        <p:nvPicPr>
          <p:cNvPr id="5" name="Picture 4"/>
          <p:cNvPicPr>
            <a:picLocks noChangeAspect="1"/>
          </p:cNvPicPr>
          <p:nvPr/>
        </p:nvPicPr>
        <p:blipFill>
          <a:blip r:embed="rId3"/>
          <a:stretch>
            <a:fillRect/>
          </a:stretch>
        </p:blipFill>
        <p:spPr>
          <a:xfrm>
            <a:off x="5594661" y="5075027"/>
            <a:ext cx="2614756" cy="714747"/>
          </a:xfrm>
          <a:prstGeom prst="rect">
            <a:avLst/>
          </a:prstGeom>
        </p:spPr>
      </p:pic>
      <p:sp>
        <p:nvSpPr>
          <p:cNvPr id="6" name="Rectangle 5"/>
          <p:cNvSpPr/>
          <p:nvPr/>
        </p:nvSpPr>
        <p:spPr>
          <a:xfrm>
            <a:off x="1189024" y="4958777"/>
            <a:ext cx="7107121" cy="95992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Axolotl Line Drawing.png"/>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saturation sat="0"/>
                    </a14:imgEffect>
                  </a14:imgLayer>
                </a14:imgProps>
              </a:ext>
              <a:ext uri="{28A0092B-C50C-407E-A947-70E740481C1C}">
                <a14:useLocalDpi xmlns:a14="http://schemas.microsoft.com/office/drawing/2010/main" val="0"/>
              </a:ext>
            </a:extLst>
          </a:blip>
          <a:stretch>
            <a:fillRect/>
          </a:stretch>
        </p:blipFill>
        <p:spPr>
          <a:xfrm rot="1282361">
            <a:off x="4676527" y="5376995"/>
            <a:ext cx="986182" cy="442661"/>
          </a:xfrm>
          <a:prstGeom prst="rect">
            <a:avLst/>
          </a:prstGeom>
        </p:spPr>
      </p:pic>
      <p:pic>
        <p:nvPicPr>
          <p:cNvPr id="8" name="Picture 7" descr="Axolotl Line Drawing.png"/>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saturation sat="0"/>
                    </a14:imgEffect>
                  </a14:imgLayer>
                </a14:imgProps>
              </a:ext>
              <a:ext uri="{28A0092B-C50C-407E-A947-70E740481C1C}">
                <a14:useLocalDpi xmlns:a14="http://schemas.microsoft.com/office/drawing/2010/main" val="0"/>
              </a:ext>
            </a:extLst>
          </a:blip>
          <a:stretch>
            <a:fillRect/>
          </a:stretch>
        </p:blipFill>
        <p:spPr>
          <a:xfrm rot="20487469" flipH="1">
            <a:off x="1313901" y="5391936"/>
            <a:ext cx="986182" cy="442661"/>
          </a:xfrm>
          <a:prstGeom prst="rect">
            <a:avLst/>
          </a:prstGeom>
        </p:spPr>
      </p:pic>
      <p:pic>
        <p:nvPicPr>
          <p:cNvPr id="9" name="Picture 8" descr="Axolotl Line Drawing.png"/>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saturation sat="0"/>
                    </a14:imgEffect>
                  </a14:imgLayer>
                </a14:imgProps>
              </a:ext>
              <a:ext uri="{28A0092B-C50C-407E-A947-70E740481C1C}">
                <a14:useLocalDpi xmlns:a14="http://schemas.microsoft.com/office/drawing/2010/main" val="0"/>
              </a:ext>
            </a:extLst>
          </a:blip>
          <a:stretch>
            <a:fillRect/>
          </a:stretch>
        </p:blipFill>
        <p:spPr>
          <a:xfrm>
            <a:off x="2469454" y="2693631"/>
            <a:ext cx="4320643" cy="1939379"/>
          </a:xfrm>
          <a:prstGeom prst="rect">
            <a:avLst/>
          </a:prstGeom>
        </p:spPr>
      </p:pic>
    </p:spTree>
    <p:extLst>
      <p:ext uri="{BB962C8B-B14F-4D97-AF65-F5344CB8AC3E}">
        <p14:creationId xmlns:p14="http://schemas.microsoft.com/office/powerpoint/2010/main" val="470980827"/>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200"/>
            <a:ext cx="8229600" cy="1143000"/>
          </a:xfrm>
        </p:spPr>
        <p:txBody>
          <a:bodyPr>
            <a:noAutofit/>
          </a:bodyPr>
          <a:lstStyle/>
          <a:p>
            <a:pPr marL="285750" indent="-285750"/>
            <a:r>
              <a:rPr lang="en-US" sz="2800" dirty="0" smtClean="0"/>
              <a:t>Axolotl (</a:t>
            </a:r>
            <a:r>
              <a:rPr lang="en-US" sz="2800" i="1" dirty="0" err="1" smtClean="0"/>
              <a:t>Ambystoma</a:t>
            </a:r>
            <a:r>
              <a:rPr lang="en-US" sz="2800" i="1" dirty="0" smtClean="0"/>
              <a:t> </a:t>
            </a:r>
            <a:r>
              <a:rPr lang="en-US" sz="2800" i="1" dirty="0" err="1" smtClean="0"/>
              <a:t>mexicanum</a:t>
            </a:r>
            <a:r>
              <a:rPr lang="en-US" sz="2800" dirty="0" smtClean="0"/>
              <a:t>) </a:t>
            </a:r>
            <a:r>
              <a:rPr lang="en-US" sz="2800" dirty="0" err="1" smtClean="0"/>
              <a:t>Transcriptomics</a:t>
            </a:r>
            <a:endParaRPr lang="en-US" sz="2800" dirty="0"/>
          </a:p>
        </p:txBody>
      </p:sp>
      <p:pic>
        <p:nvPicPr>
          <p:cNvPr id="4" name="Picture 3" descr="bhaas_axolotl_pi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4785" y="1209190"/>
            <a:ext cx="3179841" cy="4769762"/>
          </a:xfrm>
          <a:prstGeom prst="rect">
            <a:avLst/>
          </a:prstGeom>
        </p:spPr>
      </p:pic>
      <p:sp>
        <p:nvSpPr>
          <p:cNvPr id="6" name="TextBox 5"/>
          <p:cNvSpPr txBox="1"/>
          <p:nvPr/>
        </p:nvSpPr>
        <p:spPr>
          <a:xfrm>
            <a:off x="592666" y="1451062"/>
            <a:ext cx="4158074" cy="707886"/>
          </a:xfrm>
          <a:prstGeom prst="rect">
            <a:avLst/>
          </a:prstGeom>
          <a:noFill/>
        </p:spPr>
        <p:txBody>
          <a:bodyPr wrap="square" rtlCol="0">
            <a:spAutoFit/>
          </a:bodyPr>
          <a:lstStyle/>
          <a:p>
            <a:r>
              <a:rPr lang="en-US" sz="2000" dirty="0" smtClean="0"/>
              <a:t>Axolotl "</a:t>
            </a:r>
            <a:r>
              <a:rPr lang="en-US" sz="2000" dirty="0"/>
              <a:t>water monster</a:t>
            </a:r>
            <a:r>
              <a:rPr lang="en-US" sz="2000" dirty="0" smtClean="0"/>
              <a:t>”, aka Mexican salamander or Mexican </a:t>
            </a:r>
            <a:r>
              <a:rPr lang="en-US" sz="2000" dirty="0"/>
              <a:t>walking </a:t>
            </a:r>
            <a:r>
              <a:rPr lang="en-US" sz="2000" dirty="0" smtClean="0"/>
              <a:t>fish.</a:t>
            </a:r>
            <a:endParaRPr lang="en-US" sz="2000" dirty="0"/>
          </a:p>
        </p:txBody>
      </p:sp>
      <p:sp>
        <p:nvSpPr>
          <p:cNvPr id="7" name="TextBox 6"/>
          <p:cNvSpPr txBox="1"/>
          <p:nvPr/>
        </p:nvSpPr>
        <p:spPr>
          <a:xfrm>
            <a:off x="372535" y="2320309"/>
            <a:ext cx="4745096" cy="2862323"/>
          </a:xfrm>
          <a:prstGeom prst="rect">
            <a:avLst/>
          </a:prstGeom>
          <a:noFill/>
        </p:spPr>
        <p:txBody>
          <a:bodyPr wrap="square" rtlCol="0">
            <a:spAutoFit/>
          </a:bodyPr>
          <a:lstStyle/>
          <a:p>
            <a:pPr marL="285750" indent="-285750">
              <a:buFont typeface="Arial"/>
              <a:buChar char="•"/>
            </a:pPr>
            <a:r>
              <a:rPr lang="en-US" dirty="0" smtClean="0"/>
              <a:t>Model for vertebrate studies of tissue regeneration</a:t>
            </a:r>
          </a:p>
          <a:p>
            <a:pPr marL="285750" indent="-285750">
              <a:buFont typeface="Arial"/>
              <a:buChar char="•"/>
            </a:pPr>
            <a:endParaRPr lang="en-US" dirty="0" smtClean="0"/>
          </a:p>
          <a:p>
            <a:pPr marL="285750" indent="-285750">
              <a:buFont typeface="Arial"/>
              <a:buChar char="•"/>
            </a:pPr>
            <a:r>
              <a:rPr lang="en-US" dirty="0" smtClean="0"/>
              <a:t>Short generation time</a:t>
            </a:r>
          </a:p>
          <a:p>
            <a:pPr marL="285750" indent="-285750">
              <a:buFont typeface="Arial"/>
              <a:buChar char="•"/>
            </a:pPr>
            <a:endParaRPr lang="en-US" dirty="0" smtClean="0"/>
          </a:p>
          <a:p>
            <a:pPr marL="285750" indent="-285750">
              <a:buFont typeface="Arial"/>
              <a:buChar char="•"/>
            </a:pPr>
            <a:r>
              <a:rPr lang="en-US" dirty="0" smtClean="0"/>
              <a:t>Can fully regenerate a severed limb in just weeks.</a:t>
            </a:r>
          </a:p>
          <a:p>
            <a:pPr marL="285750" indent="-285750">
              <a:buFont typeface="Arial"/>
              <a:buChar char="•"/>
            </a:pPr>
            <a:endParaRPr lang="en-US" dirty="0"/>
          </a:p>
          <a:p>
            <a:pPr marL="285750" indent="-285750">
              <a:buFont typeface="Arial"/>
              <a:buChar char="•"/>
            </a:pPr>
            <a:r>
              <a:rPr lang="en-US" dirty="0" smtClean="0"/>
              <a:t>Genome estimated at ~30 Gb (not yet sequenced)</a:t>
            </a:r>
          </a:p>
        </p:txBody>
      </p:sp>
    </p:spTree>
    <p:extLst>
      <p:ext uri="{BB962C8B-B14F-4D97-AF65-F5344CB8AC3E}">
        <p14:creationId xmlns:p14="http://schemas.microsoft.com/office/powerpoint/2010/main" val="3982089833"/>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982" t="27531" r="4534" b="13982"/>
          <a:stretch/>
        </p:blipFill>
        <p:spPr bwMode="auto">
          <a:xfrm>
            <a:off x="266700" y="2057400"/>
            <a:ext cx="8610599" cy="3366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52400" y="376535"/>
            <a:ext cx="8839200" cy="523220"/>
          </a:xfrm>
          <a:prstGeom prst="rect">
            <a:avLst/>
          </a:prstGeom>
          <a:noFill/>
        </p:spPr>
        <p:txBody>
          <a:bodyPr wrap="square" rtlCol="0">
            <a:spAutoFit/>
          </a:bodyPr>
          <a:lstStyle/>
          <a:p>
            <a:pPr algn="ctr"/>
            <a:r>
              <a:rPr lang="en-US" sz="2800" b="1" dirty="0" smtClean="0"/>
              <a:t>Key morphological steps during limb regeneration</a:t>
            </a:r>
            <a:endParaRPr lang="en-US" sz="2800" b="1" dirty="0"/>
          </a:p>
        </p:txBody>
      </p:sp>
      <p:sp>
        <p:nvSpPr>
          <p:cNvPr id="4" name="Rectangle 3"/>
          <p:cNvSpPr/>
          <p:nvPr/>
        </p:nvSpPr>
        <p:spPr>
          <a:xfrm>
            <a:off x="190500" y="4788932"/>
            <a:ext cx="8839200" cy="7736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628900" y="3950732"/>
            <a:ext cx="228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695700" y="3874532"/>
            <a:ext cx="228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762500" y="3874532"/>
            <a:ext cx="228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905500" y="3874532"/>
            <a:ext cx="228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277100" y="3874532"/>
            <a:ext cx="228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981200" y="2667000"/>
            <a:ext cx="3086100" cy="461665"/>
          </a:xfrm>
          <a:prstGeom prst="rect">
            <a:avLst/>
          </a:prstGeom>
          <a:noFill/>
        </p:spPr>
        <p:txBody>
          <a:bodyPr wrap="square" rtlCol="0">
            <a:spAutoFit/>
          </a:bodyPr>
          <a:lstStyle/>
          <a:p>
            <a:r>
              <a:rPr lang="en-US" sz="2400" b="1" dirty="0">
                <a:solidFill>
                  <a:srgbClr val="FF0000"/>
                </a:solidFill>
              </a:rPr>
              <a:t>w</a:t>
            </a:r>
            <a:r>
              <a:rPr lang="en-US" sz="2400" b="1" dirty="0" smtClean="0">
                <a:solidFill>
                  <a:srgbClr val="FF0000"/>
                </a:solidFill>
              </a:rPr>
              <a:t>ound epidermis</a:t>
            </a:r>
            <a:endParaRPr lang="en-US" sz="2400" b="1" dirty="0">
              <a:solidFill>
                <a:srgbClr val="FF0000"/>
              </a:solidFill>
            </a:endParaRPr>
          </a:p>
        </p:txBody>
      </p:sp>
      <p:sp>
        <p:nvSpPr>
          <p:cNvPr id="12" name="TextBox 11"/>
          <p:cNvSpPr txBox="1"/>
          <p:nvPr/>
        </p:nvSpPr>
        <p:spPr>
          <a:xfrm>
            <a:off x="3733800" y="3190220"/>
            <a:ext cx="1562100" cy="461665"/>
          </a:xfrm>
          <a:prstGeom prst="rect">
            <a:avLst/>
          </a:prstGeom>
          <a:noFill/>
        </p:spPr>
        <p:txBody>
          <a:bodyPr wrap="square" rtlCol="0">
            <a:spAutoFit/>
          </a:bodyPr>
          <a:lstStyle/>
          <a:p>
            <a:r>
              <a:rPr lang="en-US" sz="2400" b="1" dirty="0" err="1" smtClean="0">
                <a:solidFill>
                  <a:srgbClr val="66FFFF"/>
                </a:solidFill>
              </a:rPr>
              <a:t>blastema</a:t>
            </a:r>
            <a:endParaRPr lang="en-US" sz="2400" b="1" dirty="0">
              <a:solidFill>
                <a:srgbClr val="66FFFF"/>
              </a:solidFill>
            </a:endParaRPr>
          </a:p>
        </p:txBody>
      </p:sp>
      <p:sp>
        <p:nvSpPr>
          <p:cNvPr id="23" name="Oval 22"/>
          <p:cNvSpPr/>
          <p:nvPr/>
        </p:nvSpPr>
        <p:spPr>
          <a:xfrm>
            <a:off x="3646272" y="3061900"/>
            <a:ext cx="1485900" cy="1357700"/>
          </a:xfrm>
          <a:prstGeom prst="ellipse">
            <a:avLst/>
          </a:prstGeom>
          <a:noFill/>
          <a:ln w="57150">
            <a:solidFill>
              <a:srgbClr val="FFFF00"/>
            </a:solidFill>
          </a:ln>
          <a:effectLst>
            <a:glow rad="101600">
              <a:srgbClr val="66FF33">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981200" y="4724400"/>
            <a:ext cx="1543957" cy="369332"/>
          </a:xfrm>
          <a:prstGeom prst="rect">
            <a:avLst/>
          </a:prstGeom>
          <a:noFill/>
        </p:spPr>
        <p:txBody>
          <a:bodyPr wrap="square" rtlCol="0">
            <a:spAutoFit/>
          </a:bodyPr>
          <a:lstStyle/>
          <a:p>
            <a:pPr algn="ctr"/>
            <a:r>
              <a:rPr lang="en-US" b="1" dirty="0" smtClean="0">
                <a:solidFill>
                  <a:schemeClr val="bg1"/>
                </a:solidFill>
              </a:rPr>
              <a:t>24 hours</a:t>
            </a:r>
            <a:endParaRPr lang="en-US" b="1" dirty="0">
              <a:solidFill>
                <a:schemeClr val="bg1"/>
              </a:solidFill>
            </a:endParaRPr>
          </a:p>
        </p:txBody>
      </p:sp>
      <p:sp>
        <p:nvSpPr>
          <p:cNvPr id="19" name="TextBox 18"/>
          <p:cNvSpPr txBox="1"/>
          <p:nvPr/>
        </p:nvSpPr>
        <p:spPr>
          <a:xfrm>
            <a:off x="3104243" y="4724400"/>
            <a:ext cx="1543957" cy="369332"/>
          </a:xfrm>
          <a:prstGeom prst="rect">
            <a:avLst/>
          </a:prstGeom>
          <a:noFill/>
        </p:spPr>
        <p:txBody>
          <a:bodyPr wrap="square" rtlCol="0">
            <a:spAutoFit/>
          </a:bodyPr>
          <a:lstStyle/>
          <a:p>
            <a:pPr algn="ctr"/>
            <a:r>
              <a:rPr lang="en-US" b="1" dirty="0" smtClean="0">
                <a:solidFill>
                  <a:schemeClr val="bg1"/>
                </a:solidFill>
              </a:rPr>
              <a:t>1 week</a:t>
            </a:r>
            <a:endParaRPr lang="en-US" b="1" dirty="0">
              <a:solidFill>
                <a:schemeClr val="bg1"/>
              </a:solidFill>
            </a:endParaRPr>
          </a:p>
        </p:txBody>
      </p:sp>
      <p:sp>
        <p:nvSpPr>
          <p:cNvPr id="20" name="TextBox 19"/>
          <p:cNvSpPr txBox="1"/>
          <p:nvPr/>
        </p:nvSpPr>
        <p:spPr>
          <a:xfrm>
            <a:off x="4171043" y="4724400"/>
            <a:ext cx="1543957" cy="369332"/>
          </a:xfrm>
          <a:prstGeom prst="rect">
            <a:avLst/>
          </a:prstGeom>
          <a:noFill/>
        </p:spPr>
        <p:txBody>
          <a:bodyPr wrap="square" rtlCol="0">
            <a:spAutoFit/>
          </a:bodyPr>
          <a:lstStyle/>
          <a:p>
            <a:pPr algn="ctr"/>
            <a:r>
              <a:rPr lang="en-US" b="1" dirty="0" smtClean="0">
                <a:solidFill>
                  <a:schemeClr val="bg1"/>
                </a:solidFill>
              </a:rPr>
              <a:t>1 week</a:t>
            </a:r>
            <a:endParaRPr lang="en-US" b="1" dirty="0">
              <a:solidFill>
                <a:schemeClr val="bg1"/>
              </a:solidFill>
            </a:endParaRPr>
          </a:p>
        </p:txBody>
      </p:sp>
      <p:sp>
        <p:nvSpPr>
          <p:cNvPr id="21" name="TextBox 20"/>
          <p:cNvSpPr txBox="1"/>
          <p:nvPr/>
        </p:nvSpPr>
        <p:spPr>
          <a:xfrm>
            <a:off x="5334000" y="4724400"/>
            <a:ext cx="1543957" cy="369332"/>
          </a:xfrm>
          <a:prstGeom prst="rect">
            <a:avLst/>
          </a:prstGeom>
          <a:noFill/>
        </p:spPr>
        <p:txBody>
          <a:bodyPr wrap="square" rtlCol="0">
            <a:spAutoFit/>
          </a:bodyPr>
          <a:lstStyle/>
          <a:p>
            <a:pPr algn="ctr"/>
            <a:r>
              <a:rPr lang="en-US" b="1" dirty="0">
                <a:solidFill>
                  <a:schemeClr val="bg1"/>
                </a:solidFill>
              </a:rPr>
              <a:t>1</a:t>
            </a:r>
            <a:r>
              <a:rPr lang="en-US" b="1" dirty="0" smtClean="0">
                <a:solidFill>
                  <a:schemeClr val="bg1"/>
                </a:solidFill>
              </a:rPr>
              <a:t> week</a:t>
            </a:r>
            <a:endParaRPr lang="en-US" b="1" dirty="0">
              <a:solidFill>
                <a:schemeClr val="bg1"/>
              </a:solidFill>
            </a:endParaRPr>
          </a:p>
        </p:txBody>
      </p:sp>
      <p:sp>
        <p:nvSpPr>
          <p:cNvPr id="22" name="TextBox 21"/>
          <p:cNvSpPr txBox="1"/>
          <p:nvPr/>
        </p:nvSpPr>
        <p:spPr>
          <a:xfrm>
            <a:off x="6685643" y="4724400"/>
            <a:ext cx="1543957" cy="369332"/>
          </a:xfrm>
          <a:prstGeom prst="rect">
            <a:avLst/>
          </a:prstGeom>
          <a:noFill/>
        </p:spPr>
        <p:txBody>
          <a:bodyPr wrap="square" rtlCol="0">
            <a:spAutoFit/>
          </a:bodyPr>
          <a:lstStyle/>
          <a:p>
            <a:pPr algn="ctr"/>
            <a:r>
              <a:rPr lang="en-US" b="1" dirty="0" smtClean="0">
                <a:solidFill>
                  <a:schemeClr val="bg1"/>
                </a:solidFill>
              </a:rPr>
              <a:t>2-3 weeks</a:t>
            </a:r>
            <a:endParaRPr lang="en-US" b="1" dirty="0">
              <a:solidFill>
                <a:schemeClr val="bg1"/>
              </a:solidFill>
            </a:endParaRPr>
          </a:p>
        </p:txBody>
      </p:sp>
    </p:spTree>
    <p:extLst>
      <p:ext uri="{BB962C8B-B14F-4D97-AF65-F5344CB8AC3E}">
        <p14:creationId xmlns:p14="http://schemas.microsoft.com/office/powerpoint/2010/main" val="1013159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6243935"/>
            <a:ext cx="8839200" cy="461665"/>
          </a:xfrm>
          <a:prstGeom prst="rect">
            <a:avLst/>
          </a:prstGeom>
          <a:noFill/>
        </p:spPr>
        <p:txBody>
          <a:bodyPr wrap="square" rtlCol="0">
            <a:spAutoFit/>
          </a:bodyPr>
          <a:lstStyle/>
          <a:p>
            <a:pPr algn="r"/>
            <a:r>
              <a:rPr lang="en-US" sz="2400" b="1" dirty="0" smtClean="0"/>
              <a:t>Jessica Whited, Mark </a:t>
            </a:r>
            <a:r>
              <a:rPr lang="en-US" sz="2400" b="1" dirty="0" err="1" smtClean="0"/>
              <a:t>Mannucci</a:t>
            </a:r>
            <a:r>
              <a:rPr lang="en-US" sz="2400" b="1" dirty="0"/>
              <a:t>,</a:t>
            </a:r>
            <a:r>
              <a:rPr lang="en-US" sz="2400" b="1" dirty="0" smtClean="0"/>
              <a:t> Ari </a:t>
            </a:r>
            <a:r>
              <a:rPr lang="en-US" sz="2400" b="1" dirty="0" err="1" smtClean="0"/>
              <a:t>Haberberg</a:t>
            </a:r>
            <a:endParaRPr lang="en-US" sz="2400" b="1" dirty="0"/>
          </a:p>
        </p:txBody>
      </p:sp>
      <p:sp>
        <p:nvSpPr>
          <p:cNvPr id="3" name="Slide Number Placeholder 2"/>
          <p:cNvSpPr>
            <a:spLocks noGrp="1"/>
          </p:cNvSpPr>
          <p:nvPr>
            <p:ph type="sldNum" sz="quarter" idx="12"/>
          </p:nvPr>
        </p:nvSpPr>
        <p:spPr/>
        <p:txBody>
          <a:bodyPr/>
          <a:lstStyle/>
          <a:p>
            <a:fld id="{289A7A18-13D1-48F6-A933-0AC24FAE4920}" type="slidenum">
              <a:rPr lang="en-US" smtClean="0"/>
              <a:t>97</a:t>
            </a:fld>
            <a:endParaRPr lang="en-US"/>
          </a:p>
        </p:txBody>
      </p:sp>
      <p:pic>
        <p:nvPicPr>
          <p:cNvPr id="5" name="My First Project.m4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582962"/>
          </a:xfrm>
          <a:prstGeom prst="rect">
            <a:avLst/>
          </a:prstGeom>
        </p:spPr>
      </p:pic>
      <p:pic>
        <p:nvPicPr>
          <p:cNvPr id="6" name="Picture 5"/>
          <p:cNvPicPr>
            <a:picLocks noChangeAspect="1"/>
          </p:cNvPicPr>
          <p:nvPr/>
        </p:nvPicPr>
        <p:blipFill>
          <a:blip r:embed="rId6"/>
          <a:stretch>
            <a:fillRect/>
          </a:stretch>
        </p:blipFill>
        <p:spPr>
          <a:xfrm>
            <a:off x="152400" y="6087667"/>
            <a:ext cx="2318658" cy="633808"/>
          </a:xfrm>
          <a:prstGeom prst="rect">
            <a:avLst/>
          </a:prstGeom>
        </p:spPr>
      </p:pic>
    </p:spTree>
    <p:extLst>
      <p:ext uri="{BB962C8B-B14F-4D97-AF65-F5344CB8AC3E}">
        <p14:creationId xmlns:p14="http://schemas.microsoft.com/office/powerpoint/2010/main" val="24634058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398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0" mute="1">
                <p:cTn id="12" fill="hold" display="0">
                  <p:stCondLst>
                    <p:cond delay="indefinite"/>
                  </p:stCondLst>
                </p:cTn>
                <p:tgtEl>
                  <p:spTgt spid="5"/>
                </p:tgtEl>
              </p:cMediaNode>
            </p:video>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2807" y="258538"/>
            <a:ext cx="8035348" cy="584776"/>
          </a:xfrm>
          <a:prstGeom prst="rect">
            <a:avLst/>
          </a:prstGeom>
          <a:noFill/>
          <a:ln>
            <a:noFill/>
          </a:ln>
        </p:spPr>
        <p:txBody>
          <a:bodyPr wrap="square" rtlCol="0">
            <a:spAutoFit/>
          </a:bodyPr>
          <a:lstStyle/>
          <a:p>
            <a:pPr algn="ctr"/>
            <a:r>
              <a:rPr lang="en-US" sz="3200" b="1" dirty="0" smtClean="0">
                <a:solidFill>
                  <a:srgbClr val="000000"/>
                </a:solidFill>
              </a:rPr>
              <a:t>1.  Building a reference Axolotl transcriptome</a:t>
            </a:r>
            <a:endParaRPr lang="en-US" sz="3200" b="1" dirty="0">
              <a:solidFill>
                <a:srgbClr val="000000"/>
              </a:solidFill>
            </a:endParaRPr>
          </a:p>
        </p:txBody>
      </p:sp>
      <p:pic>
        <p:nvPicPr>
          <p:cNvPr id="2" name="Picture 1" descr="Screen Shot 2013-09-08 at 1.52.1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1251" y="2106316"/>
            <a:ext cx="3400950" cy="2172168"/>
          </a:xfrm>
          <a:prstGeom prst="rect">
            <a:avLst/>
          </a:prstGeom>
          <a:ln>
            <a:noFill/>
          </a:ln>
        </p:spPr>
      </p:pic>
      <p:pic>
        <p:nvPicPr>
          <p:cNvPr id="27" name="Picture 26" descr="Screen Shot 2013-09-08 at 2.46.0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295400"/>
            <a:ext cx="2848900" cy="3962400"/>
          </a:xfrm>
          <a:prstGeom prst="rect">
            <a:avLst/>
          </a:prstGeom>
          <a:ln>
            <a:solidFill>
              <a:srgbClr val="000000"/>
            </a:solidFill>
          </a:ln>
        </p:spPr>
      </p:pic>
      <p:sp>
        <p:nvSpPr>
          <p:cNvPr id="28" name="TextBox 27"/>
          <p:cNvSpPr txBox="1"/>
          <p:nvPr/>
        </p:nvSpPr>
        <p:spPr>
          <a:xfrm>
            <a:off x="95956" y="5314244"/>
            <a:ext cx="3200400" cy="1200328"/>
          </a:xfrm>
          <a:prstGeom prst="rect">
            <a:avLst/>
          </a:prstGeom>
          <a:noFill/>
          <a:ln>
            <a:noFill/>
          </a:ln>
        </p:spPr>
        <p:txBody>
          <a:bodyPr wrap="square" rtlCol="0">
            <a:spAutoFit/>
          </a:bodyPr>
          <a:lstStyle/>
          <a:p>
            <a:pPr algn="ctr"/>
            <a:r>
              <a:rPr lang="en-US" sz="2400" b="1" dirty="0">
                <a:solidFill>
                  <a:srgbClr val="000000"/>
                </a:solidFill>
              </a:rPr>
              <a:t>l</a:t>
            </a:r>
            <a:r>
              <a:rPr lang="en-US" sz="2400" b="1" dirty="0" smtClean="0">
                <a:solidFill>
                  <a:srgbClr val="000000"/>
                </a:solidFill>
              </a:rPr>
              <a:t>imb tissues and select other tissues with biological replicates</a:t>
            </a:r>
            <a:endParaRPr lang="en-US" sz="2400" b="1" dirty="0">
              <a:solidFill>
                <a:srgbClr val="000000"/>
              </a:solidFill>
            </a:endParaRPr>
          </a:p>
        </p:txBody>
      </p:sp>
      <p:pic>
        <p:nvPicPr>
          <p:cNvPr id="10" name="Picture 9" descr="Gil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748068">
            <a:off x="1722328" y="1511212"/>
            <a:ext cx="1254528" cy="434466"/>
          </a:xfrm>
          <a:prstGeom prst="rect">
            <a:avLst/>
          </a:prstGeom>
        </p:spPr>
      </p:pic>
      <p:grpSp>
        <p:nvGrpSpPr>
          <p:cNvPr id="4" name="Group 3"/>
          <p:cNvGrpSpPr/>
          <p:nvPr/>
        </p:nvGrpSpPr>
        <p:grpSpPr>
          <a:xfrm>
            <a:off x="3200400" y="1634067"/>
            <a:ext cx="2667000" cy="3072403"/>
            <a:chOff x="3200400" y="1634067"/>
            <a:chExt cx="2667000" cy="3072403"/>
          </a:xfrm>
        </p:grpSpPr>
        <p:sp>
          <p:nvSpPr>
            <p:cNvPr id="29" name="TextBox 28"/>
            <p:cNvSpPr txBox="1"/>
            <p:nvPr/>
          </p:nvSpPr>
          <p:spPr>
            <a:xfrm>
              <a:off x="3200400" y="1634067"/>
              <a:ext cx="2667000" cy="1200328"/>
            </a:xfrm>
            <a:prstGeom prst="rect">
              <a:avLst/>
            </a:prstGeom>
            <a:noFill/>
            <a:ln>
              <a:noFill/>
            </a:ln>
          </p:spPr>
          <p:txBody>
            <a:bodyPr wrap="square" rtlCol="0">
              <a:spAutoFit/>
            </a:bodyPr>
            <a:lstStyle/>
            <a:p>
              <a:pPr algn="ctr"/>
              <a:r>
                <a:rPr lang="en-US" sz="2400" b="1" dirty="0" smtClean="0">
                  <a:solidFill>
                    <a:srgbClr val="000000"/>
                  </a:solidFill>
                </a:rPr>
                <a:t>1.3 billion of</a:t>
              </a:r>
              <a:br>
                <a:rPr lang="en-US" sz="2400" b="1" dirty="0" smtClean="0">
                  <a:solidFill>
                    <a:srgbClr val="000000"/>
                  </a:solidFill>
                </a:rPr>
              </a:br>
              <a:r>
                <a:rPr lang="en-US" sz="2400" b="1" dirty="0" smtClean="0">
                  <a:solidFill>
                    <a:srgbClr val="000000"/>
                  </a:solidFill>
                </a:rPr>
                <a:t> 100 </a:t>
              </a:r>
              <a:r>
                <a:rPr lang="en-US" sz="2400" b="1" dirty="0" err="1" smtClean="0">
                  <a:solidFill>
                    <a:srgbClr val="000000"/>
                  </a:solidFill>
                </a:rPr>
                <a:t>bp</a:t>
              </a:r>
              <a:r>
                <a:rPr lang="en-US" sz="2400" b="1" dirty="0">
                  <a:solidFill>
                    <a:srgbClr val="000000"/>
                  </a:solidFill>
                </a:rPr>
                <a:t> </a:t>
              </a:r>
              <a:r>
                <a:rPr lang="en-US" sz="2400" b="1" dirty="0" smtClean="0">
                  <a:solidFill>
                    <a:srgbClr val="000000"/>
                  </a:solidFill>
                </a:rPr>
                <a:t>paired-end Illumina reads</a:t>
              </a:r>
            </a:p>
          </p:txBody>
        </p:sp>
        <p:cxnSp>
          <p:nvCxnSpPr>
            <p:cNvPr id="31" name="Straight Arrow Connector 30"/>
            <p:cNvCxnSpPr/>
            <p:nvPr/>
          </p:nvCxnSpPr>
          <p:spPr>
            <a:xfrm>
              <a:off x="3352800" y="3018118"/>
              <a:ext cx="1996141" cy="0"/>
            </a:xfrm>
            <a:prstGeom prst="straightConnector1">
              <a:avLst/>
            </a:prstGeom>
            <a:ln w="5715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6"/>
            <a:stretch>
              <a:fillRect/>
            </a:stretch>
          </p:blipFill>
          <p:spPr>
            <a:xfrm>
              <a:off x="3352800" y="3263978"/>
              <a:ext cx="2056318" cy="1442492"/>
            </a:xfrm>
            <a:prstGeom prst="rect">
              <a:avLst/>
            </a:prstGeom>
          </p:spPr>
        </p:pic>
      </p:grpSp>
    </p:spTree>
    <p:extLst>
      <p:ext uri="{BB962C8B-B14F-4D97-AF65-F5344CB8AC3E}">
        <p14:creationId xmlns:p14="http://schemas.microsoft.com/office/powerpoint/2010/main" val="23712930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9-08 at 7.58.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7492" y="915713"/>
            <a:ext cx="6091965" cy="5552171"/>
          </a:xfrm>
          <a:prstGeom prst="rect">
            <a:avLst/>
          </a:prstGeom>
        </p:spPr>
      </p:pic>
      <p:pic>
        <p:nvPicPr>
          <p:cNvPr id="7" name="Picture 6" descr="Screen Shot 2014-02-10 at 8.27.0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8855" y="832153"/>
            <a:ext cx="1301051" cy="1274589"/>
          </a:xfrm>
          <a:prstGeom prst="rect">
            <a:avLst/>
          </a:prstGeom>
        </p:spPr>
      </p:pic>
      <p:sp>
        <p:nvSpPr>
          <p:cNvPr id="8" name="TextBox 7"/>
          <p:cNvSpPr txBox="1"/>
          <p:nvPr/>
        </p:nvSpPr>
        <p:spPr>
          <a:xfrm>
            <a:off x="651651" y="233968"/>
            <a:ext cx="7917552" cy="461665"/>
          </a:xfrm>
          <a:prstGeom prst="rect">
            <a:avLst/>
          </a:prstGeom>
          <a:noFill/>
        </p:spPr>
        <p:txBody>
          <a:bodyPr wrap="none" rtlCol="0">
            <a:spAutoFit/>
          </a:bodyPr>
          <a:lstStyle/>
          <a:p>
            <a:r>
              <a:rPr lang="en-US" sz="2400" dirty="0" smtClean="0"/>
              <a:t>Framework for De novo Transcriptome Assembly and Analysis</a:t>
            </a:r>
            <a:endParaRPr lang="en-US" sz="2400" dirty="0"/>
          </a:p>
        </p:txBody>
      </p:sp>
      <p:sp>
        <p:nvSpPr>
          <p:cNvPr id="9" name="TextBox 8"/>
          <p:cNvSpPr txBox="1"/>
          <p:nvPr/>
        </p:nvSpPr>
        <p:spPr>
          <a:xfrm>
            <a:off x="7418443" y="2575052"/>
            <a:ext cx="1032116" cy="523220"/>
          </a:xfrm>
          <a:prstGeom prst="rect">
            <a:avLst/>
          </a:prstGeom>
          <a:noFill/>
        </p:spPr>
        <p:txBody>
          <a:bodyPr wrap="none" rtlCol="0">
            <a:spAutoFit/>
          </a:bodyPr>
          <a:lstStyle/>
          <a:p>
            <a:r>
              <a:rPr lang="en-US" sz="1400" dirty="0" smtClean="0">
                <a:solidFill>
                  <a:srgbClr val="660066"/>
                </a:solidFill>
              </a:rPr>
              <a:t>1.3 Billion </a:t>
            </a:r>
          </a:p>
          <a:p>
            <a:r>
              <a:rPr lang="en-US" sz="1400" dirty="0">
                <a:solidFill>
                  <a:srgbClr val="660066"/>
                </a:solidFill>
              </a:rPr>
              <a:t>T</a:t>
            </a:r>
            <a:r>
              <a:rPr lang="en-US" sz="1400" dirty="0" smtClean="0">
                <a:solidFill>
                  <a:srgbClr val="660066"/>
                </a:solidFill>
              </a:rPr>
              <a:t>otal </a:t>
            </a:r>
            <a:r>
              <a:rPr lang="en-US" sz="1400" dirty="0">
                <a:solidFill>
                  <a:srgbClr val="660066"/>
                </a:solidFill>
              </a:rPr>
              <a:t>R</a:t>
            </a:r>
            <a:r>
              <a:rPr lang="en-US" sz="1400" dirty="0" smtClean="0">
                <a:solidFill>
                  <a:srgbClr val="660066"/>
                </a:solidFill>
              </a:rPr>
              <a:t>eads</a:t>
            </a:r>
            <a:endParaRPr lang="en-US" sz="1400" dirty="0">
              <a:solidFill>
                <a:srgbClr val="660066"/>
              </a:solidFill>
            </a:endParaRPr>
          </a:p>
        </p:txBody>
      </p:sp>
      <p:sp>
        <p:nvSpPr>
          <p:cNvPr id="10" name="TextBox 9"/>
          <p:cNvSpPr txBox="1"/>
          <p:nvPr/>
        </p:nvSpPr>
        <p:spPr>
          <a:xfrm>
            <a:off x="7433198" y="3185346"/>
            <a:ext cx="1502172" cy="523220"/>
          </a:xfrm>
          <a:prstGeom prst="rect">
            <a:avLst/>
          </a:prstGeom>
          <a:noFill/>
        </p:spPr>
        <p:txBody>
          <a:bodyPr wrap="none" rtlCol="0">
            <a:spAutoFit/>
          </a:bodyPr>
          <a:lstStyle/>
          <a:p>
            <a:r>
              <a:rPr lang="en-US" sz="1400" dirty="0" smtClean="0">
                <a:solidFill>
                  <a:srgbClr val="660066"/>
                </a:solidFill>
              </a:rPr>
              <a:t>86 Million </a:t>
            </a:r>
          </a:p>
          <a:p>
            <a:r>
              <a:rPr lang="en-US" sz="1400" dirty="0" smtClean="0">
                <a:solidFill>
                  <a:srgbClr val="660066"/>
                </a:solidFill>
              </a:rPr>
              <a:t>Normalized Reads</a:t>
            </a:r>
            <a:endParaRPr lang="en-US" sz="1400" dirty="0">
              <a:solidFill>
                <a:srgbClr val="660066"/>
              </a:solidFill>
            </a:endParaRPr>
          </a:p>
        </p:txBody>
      </p:sp>
      <p:grpSp>
        <p:nvGrpSpPr>
          <p:cNvPr id="3" name="Group 2"/>
          <p:cNvGrpSpPr/>
          <p:nvPr/>
        </p:nvGrpSpPr>
        <p:grpSpPr>
          <a:xfrm>
            <a:off x="719667" y="2110434"/>
            <a:ext cx="6138334" cy="653981"/>
            <a:chOff x="790222" y="2124545"/>
            <a:chExt cx="6138334" cy="653981"/>
          </a:xfrm>
        </p:grpSpPr>
        <p:sp>
          <p:nvSpPr>
            <p:cNvPr id="2" name="Rectangle 1"/>
            <p:cNvSpPr/>
            <p:nvPr/>
          </p:nvSpPr>
          <p:spPr>
            <a:xfrm>
              <a:off x="790222" y="2217789"/>
              <a:ext cx="6138334" cy="49710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5"/>
            <a:stretch>
              <a:fillRect/>
            </a:stretch>
          </p:blipFill>
          <p:spPr>
            <a:xfrm rot="10800000">
              <a:off x="1806970" y="2211657"/>
              <a:ext cx="715970" cy="460925"/>
            </a:xfrm>
            <a:prstGeom prst="rect">
              <a:avLst/>
            </a:prstGeom>
          </p:spPr>
        </p:pic>
        <p:pic>
          <p:nvPicPr>
            <p:cNvPr id="11" name="Picture 10"/>
            <p:cNvPicPr>
              <a:picLocks noChangeAspect="1"/>
            </p:cNvPicPr>
            <p:nvPr/>
          </p:nvPicPr>
          <p:blipFill>
            <a:blip r:embed="rId6">
              <a:alphaModFix/>
            </a:blip>
            <a:stretch>
              <a:fillRect/>
            </a:stretch>
          </p:blipFill>
          <p:spPr>
            <a:xfrm rot="2368755">
              <a:off x="2680030" y="2124545"/>
              <a:ext cx="684636" cy="653981"/>
            </a:xfrm>
            <a:prstGeom prst="rect">
              <a:avLst/>
            </a:prstGeom>
          </p:spPr>
        </p:pic>
        <p:pic>
          <p:nvPicPr>
            <p:cNvPr id="12" name="Picture 11"/>
            <p:cNvPicPr>
              <a:picLocks noChangeAspect="1"/>
            </p:cNvPicPr>
            <p:nvPr/>
          </p:nvPicPr>
          <p:blipFill>
            <a:blip r:embed="rId7">
              <a:alphaModFix/>
            </a:blip>
            <a:stretch>
              <a:fillRect/>
            </a:stretch>
          </p:blipFill>
          <p:spPr>
            <a:xfrm>
              <a:off x="3821918" y="2200699"/>
              <a:ext cx="373530" cy="428641"/>
            </a:xfrm>
            <a:prstGeom prst="rect">
              <a:avLst/>
            </a:prstGeom>
          </p:spPr>
        </p:pic>
        <p:pic>
          <p:nvPicPr>
            <p:cNvPr id="13" name="Picture 12"/>
            <p:cNvPicPr>
              <a:picLocks noChangeAspect="1"/>
            </p:cNvPicPr>
            <p:nvPr/>
          </p:nvPicPr>
          <p:blipFill>
            <a:blip r:embed="rId8"/>
            <a:stretch>
              <a:fillRect/>
            </a:stretch>
          </p:blipFill>
          <p:spPr>
            <a:xfrm rot="1254066">
              <a:off x="4263211" y="2237309"/>
              <a:ext cx="308864" cy="436862"/>
            </a:xfrm>
            <a:prstGeom prst="rect">
              <a:avLst/>
            </a:prstGeom>
          </p:spPr>
        </p:pic>
        <p:sp>
          <p:nvSpPr>
            <p:cNvPr id="15" name="Freeform 14"/>
            <p:cNvSpPr/>
            <p:nvPr/>
          </p:nvSpPr>
          <p:spPr>
            <a:xfrm rot="1736307">
              <a:off x="3546353" y="2335379"/>
              <a:ext cx="282173" cy="240721"/>
            </a:xfrm>
            <a:custGeom>
              <a:avLst/>
              <a:gdLst>
                <a:gd name="connsiteX0" fmla="*/ 76205 w 1502688"/>
                <a:gd name="connsiteY0" fmla="*/ 1188941 h 1281939"/>
                <a:gd name="connsiteX1" fmla="*/ 230584 w 1502688"/>
                <a:gd name="connsiteY1" fmla="*/ 393294 h 1281939"/>
                <a:gd name="connsiteX2" fmla="*/ 705597 w 1502688"/>
                <a:gd name="connsiteY2" fmla="*/ 1409 h 1281939"/>
                <a:gd name="connsiteX3" fmla="*/ 1204361 w 1502688"/>
                <a:gd name="connsiteY3" fmla="*/ 298292 h 1281939"/>
                <a:gd name="connsiteX4" fmla="*/ 1441868 w 1502688"/>
                <a:gd name="connsiteY4" fmla="*/ 1165190 h 1281939"/>
                <a:gd name="connsiteX5" fmla="*/ 76205 w 1502688"/>
                <a:gd name="connsiteY5" fmla="*/ 1188941 h 128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688" h="1281939">
                  <a:moveTo>
                    <a:pt x="76205" y="1188941"/>
                  </a:moveTo>
                  <a:cubicBezTo>
                    <a:pt x="-125676" y="1060292"/>
                    <a:pt x="125685" y="591216"/>
                    <a:pt x="230584" y="393294"/>
                  </a:cubicBezTo>
                  <a:cubicBezTo>
                    <a:pt x="335483" y="195372"/>
                    <a:pt x="543301" y="17243"/>
                    <a:pt x="705597" y="1409"/>
                  </a:cubicBezTo>
                  <a:cubicBezTo>
                    <a:pt x="867893" y="-14425"/>
                    <a:pt x="1081649" y="104329"/>
                    <a:pt x="1204361" y="298292"/>
                  </a:cubicBezTo>
                  <a:cubicBezTo>
                    <a:pt x="1327073" y="492255"/>
                    <a:pt x="1631873" y="1014769"/>
                    <a:pt x="1441868" y="1165190"/>
                  </a:cubicBezTo>
                  <a:cubicBezTo>
                    <a:pt x="1251863" y="1315611"/>
                    <a:pt x="278086" y="1317590"/>
                    <a:pt x="76205" y="1188941"/>
                  </a:cubicBezTo>
                  <a:close/>
                </a:path>
              </a:pathLst>
            </a:custGeom>
            <a:solidFill>
              <a:srgbClr val="FFFFCC"/>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16" name="Picture 15"/>
            <p:cNvPicPr>
              <a:picLocks noChangeAspect="1"/>
            </p:cNvPicPr>
            <p:nvPr/>
          </p:nvPicPr>
          <p:blipFill>
            <a:blip r:embed="rId9"/>
            <a:stretch>
              <a:fillRect/>
            </a:stretch>
          </p:blipFill>
          <p:spPr>
            <a:xfrm>
              <a:off x="6255670" y="2269514"/>
              <a:ext cx="550062" cy="364070"/>
            </a:xfrm>
            <a:prstGeom prst="rect">
              <a:avLst/>
            </a:prstGeom>
          </p:spPr>
        </p:pic>
        <p:grpSp>
          <p:nvGrpSpPr>
            <p:cNvPr id="17" name="Group 16"/>
            <p:cNvGrpSpPr/>
            <p:nvPr/>
          </p:nvGrpSpPr>
          <p:grpSpPr>
            <a:xfrm>
              <a:off x="5956428" y="2314401"/>
              <a:ext cx="271592" cy="274762"/>
              <a:chOff x="6107260" y="5728229"/>
              <a:chExt cx="373915" cy="378279"/>
            </a:xfrm>
          </p:grpSpPr>
          <p:sp>
            <p:nvSpPr>
              <p:cNvPr id="18" name="Oval 17"/>
              <p:cNvSpPr/>
              <p:nvPr/>
            </p:nvSpPr>
            <p:spPr>
              <a:xfrm>
                <a:off x="6107260" y="5858766"/>
                <a:ext cx="247742" cy="247742"/>
              </a:xfrm>
              <a:prstGeom prst="ellipse">
                <a:avLst/>
              </a:prstGeom>
              <a:no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a:stCxn id="18" idx="7"/>
              </p:cNvCxnSpPr>
              <p:nvPr/>
            </p:nvCxnSpPr>
            <p:spPr>
              <a:xfrm flipV="1">
                <a:off x="6318721" y="5728229"/>
                <a:ext cx="162454" cy="166818"/>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grpSp>
        <p:pic>
          <p:nvPicPr>
            <p:cNvPr id="20" name="Picture 19" descr="skeletal_muscle.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74002" y="2314401"/>
              <a:ext cx="947016" cy="299621"/>
            </a:xfrm>
            <a:prstGeom prst="rect">
              <a:avLst/>
            </a:prstGeom>
          </p:spPr>
        </p:pic>
        <p:pic>
          <p:nvPicPr>
            <p:cNvPr id="21" name="Picture 20" descr="Gill.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050600">
              <a:off x="879740" y="2299769"/>
              <a:ext cx="903467" cy="312887"/>
            </a:xfrm>
            <a:prstGeom prst="rect">
              <a:avLst/>
            </a:prstGeom>
          </p:spPr>
        </p:pic>
      </p:grpSp>
      <p:sp>
        <p:nvSpPr>
          <p:cNvPr id="5" name="TextBox 4"/>
          <p:cNvSpPr txBox="1"/>
          <p:nvPr/>
        </p:nvSpPr>
        <p:spPr>
          <a:xfrm>
            <a:off x="916935" y="3462345"/>
            <a:ext cx="1319479" cy="307777"/>
          </a:xfrm>
          <a:prstGeom prst="rect">
            <a:avLst/>
          </a:prstGeom>
          <a:noFill/>
        </p:spPr>
        <p:txBody>
          <a:bodyPr wrap="none" rtlCol="0">
            <a:spAutoFit/>
          </a:bodyPr>
          <a:lstStyle/>
          <a:p>
            <a:r>
              <a:rPr lang="en-US" sz="1400" dirty="0" smtClean="0">
                <a:solidFill>
                  <a:srgbClr val="660066"/>
                </a:solidFill>
              </a:rPr>
              <a:t>Bowtie &amp; RSEM</a:t>
            </a:r>
            <a:endParaRPr lang="en-US" sz="1400" dirty="0">
              <a:solidFill>
                <a:srgbClr val="660066"/>
              </a:solidFill>
            </a:endParaRPr>
          </a:p>
        </p:txBody>
      </p:sp>
      <p:sp>
        <p:nvSpPr>
          <p:cNvPr id="6" name="TextBox 5"/>
          <p:cNvSpPr txBox="1"/>
          <p:nvPr/>
        </p:nvSpPr>
        <p:spPr>
          <a:xfrm>
            <a:off x="463259" y="4892640"/>
            <a:ext cx="1209899" cy="738664"/>
          </a:xfrm>
          <a:prstGeom prst="rect">
            <a:avLst/>
          </a:prstGeom>
          <a:noFill/>
        </p:spPr>
        <p:txBody>
          <a:bodyPr wrap="none" rtlCol="0">
            <a:spAutoFit/>
          </a:bodyPr>
          <a:lstStyle/>
          <a:p>
            <a:r>
              <a:rPr lang="en-US" sz="1400" dirty="0" err="1" smtClean="0">
                <a:solidFill>
                  <a:srgbClr val="660066"/>
                </a:solidFill>
              </a:rPr>
              <a:t>EdgeR</a:t>
            </a:r>
            <a:r>
              <a:rPr lang="en-US" sz="1400" dirty="0">
                <a:solidFill>
                  <a:srgbClr val="660066"/>
                </a:solidFill>
              </a:rPr>
              <a:t>,</a:t>
            </a:r>
            <a:endParaRPr lang="en-US" sz="1400" dirty="0" smtClean="0">
              <a:solidFill>
                <a:srgbClr val="660066"/>
              </a:solidFill>
            </a:endParaRPr>
          </a:p>
          <a:p>
            <a:r>
              <a:rPr lang="en-US" sz="1400" dirty="0" smtClean="0">
                <a:solidFill>
                  <a:srgbClr val="660066"/>
                </a:solidFill>
              </a:rPr>
              <a:t>Bioconductor,</a:t>
            </a:r>
          </a:p>
          <a:p>
            <a:r>
              <a:rPr lang="en-US" sz="1400" dirty="0" smtClean="0">
                <a:solidFill>
                  <a:srgbClr val="660066"/>
                </a:solidFill>
              </a:rPr>
              <a:t>&amp; Trinity</a:t>
            </a:r>
            <a:endParaRPr lang="en-US" sz="1400" dirty="0">
              <a:solidFill>
                <a:srgbClr val="660066"/>
              </a:solidFill>
            </a:endParaRPr>
          </a:p>
        </p:txBody>
      </p:sp>
      <p:pic>
        <p:nvPicPr>
          <p:cNvPr id="22" name="Picture 21"/>
          <p:cNvPicPr>
            <a:picLocks noChangeAspect="1"/>
          </p:cNvPicPr>
          <p:nvPr/>
        </p:nvPicPr>
        <p:blipFill>
          <a:blip r:embed="rId12"/>
          <a:stretch>
            <a:fillRect/>
          </a:stretch>
        </p:blipFill>
        <p:spPr>
          <a:xfrm>
            <a:off x="4480985" y="3544215"/>
            <a:ext cx="666087" cy="439516"/>
          </a:xfrm>
          <a:prstGeom prst="rect">
            <a:avLst/>
          </a:prstGeom>
        </p:spPr>
      </p:pic>
    </p:spTree>
    <p:extLst>
      <p:ext uri="{BB962C8B-B14F-4D97-AF65-F5344CB8AC3E}">
        <p14:creationId xmlns:p14="http://schemas.microsoft.com/office/powerpoint/2010/main" val="18844392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5" grpId="0"/>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6207</TotalTime>
  <Words>8181</Words>
  <Application>Microsoft Macintosh PowerPoint</Application>
  <PresentationFormat>On-screen Show (4:3)</PresentationFormat>
  <Paragraphs>1205</Paragraphs>
  <Slides>107</Slides>
  <Notes>80</Notes>
  <HiddenSlides>0</HiddenSlides>
  <MMClips>1</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107</vt:i4>
      </vt:variant>
    </vt:vector>
  </HeadingPairs>
  <TitlesOfParts>
    <vt:vector size="109" baseType="lpstr">
      <vt:lpstr>Office Theme</vt:lpstr>
      <vt:lpstr>Microsoft Equation</vt:lpstr>
      <vt:lpstr>De novo RNA-Seq Assembly and  Transcriptome Studies using Trinity       with Applications towards Non-model Organism Studies</vt:lpstr>
      <vt:lpstr>PowerPoint Presentation</vt:lpstr>
      <vt:lpstr>PowerPoint Presentation</vt:lpstr>
      <vt:lpstr>PowerPoint Presentation</vt:lpstr>
      <vt:lpstr>PowerPoint Presentation</vt:lpstr>
      <vt:lpstr>PowerPoint Presentation</vt:lpstr>
      <vt:lpstr>PowerPoint Presentation</vt:lpstr>
      <vt:lpstr>Overview of RNA-Seq</vt:lpstr>
      <vt:lpstr>Common Data Formats for RNA-Seq</vt:lpstr>
      <vt:lpstr>Paired-end Sequences</vt:lpstr>
      <vt:lpstr>Overview of RNA-Seq</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General Approach to  De novo RNA-Seq Assembly Using De Bruijn Graphs</vt:lpstr>
      <vt:lpstr>Sequence Assembly via De Bruijn Graphs</vt:lpstr>
      <vt:lpstr>PowerPoint Presentation</vt:lpstr>
      <vt:lpstr>PowerPoint Presentation</vt:lpstr>
      <vt:lpstr>Contrasting Genome and Transcriptome Assembly</vt:lpstr>
      <vt:lpstr>Trinity Aggregates Isolated Transcript Graphs</vt:lpstr>
      <vt:lpstr>PowerPoint Presentation</vt:lpstr>
      <vt:lpstr>Inchworm Algorithm</vt:lpstr>
      <vt:lpstr>Inchworm Algorithm</vt:lpstr>
      <vt:lpstr>Inchworm Algorithm</vt:lpstr>
      <vt:lpstr>Inchworm Algorithm</vt:lpstr>
      <vt:lpstr>Inchworm Algorithm</vt:lpstr>
      <vt:lpstr>PowerPoint Presentation</vt:lpstr>
      <vt:lpstr>PowerPoint Presentation</vt:lpstr>
      <vt:lpstr>PowerPoint Presentation</vt:lpstr>
      <vt:lpstr>PowerPoint Presentation</vt:lpstr>
      <vt:lpstr>PowerPoint Presentation</vt:lpstr>
      <vt:lpstr>PowerPoint Presentation</vt:lpstr>
      <vt:lpstr>Inchworm Contigs from Alt-Spliced Transcripts</vt:lpstr>
      <vt:lpstr>Inchworm Contigs from Alt-Spliced Transcripts</vt:lpstr>
      <vt:lpstr>Inchworm Contigs from Alt-Spliced Transcripts</vt:lpstr>
      <vt:lpstr>Inchworm Contigs from Alt-Spliced Transcripts</vt:lpstr>
      <vt:lpstr>Inchworm Contigs from Alt-Spliced Transcripts</vt:lpstr>
      <vt:lpstr>Chrysalis Re-groups Related Inchworm Contigs</vt:lpstr>
      <vt:lpstr>PowerPoint Presentation</vt:lpstr>
      <vt:lpstr>Thousands of Chrysalis Clusters</vt:lpstr>
      <vt:lpstr>PowerPoint Presentation</vt:lpstr>
      <vt:lpstr>Butterfly Example 1:  Reconstruction of Alternatively Spliced Transcripts</vt:lpstr>
      <vt:lpstr>Reconstruction of Alternatively Spliced Transcripts</vt:lpstr>
      <vt:lpstr>Reconstruction of Alternatively Spliced Transcripts</vt:lpstr>
      <vt:lpstr>Reconstruction of Alternatively Spliced Transcripts</vt:lpstr>
      <vt:lpstr>Teasing Apart Transcripts of Paralogous Genes</vt:lpstr>
      <vt:lpstr>Teasing Apart Transcripts of Paralogous Genes</vt:lpstr>
      <vt:lpstr>Strand-specific RNA-Seq is Preferred</vt:lpstr>
      <vt:lpstr>PowerPoint Presentation</vt:lpstr>
      <vt:lpstr>PowerPoint Presentation</vt:lpstr>
      <vt:lpstr>Antisense-dominated Transcription</vt:lpstr>
      <vt:lpstr>Trinity output: A multi-fasta file</vt:lpstr>
      <vt:lpstr>PowerPoint Presentation</vt:lpstr>
      <vt:lpstr>PowerPoint Presentation</vt:lpstr>
      <vt:lpstr>PowerPoint Presentation</vt:lpstr>
      <vt:lpstr>PowerPoint Presentation</vt:lpstr>
      <vt:lpstr>IGV</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Abundance Estimation (Aka. Computing Expression Values)</vt:lpstr>
      <vt:lpstr>PowerPoint Presentation</vt:lpstr>
      <vt:lpstr>PowerPoint Presentation</vt:lpstr>
      <vt:lpstr>Normalized Expression Values</vt:lpstr>
      <vt:lpstr>Transcripts per Million (TPM)</vt:lpstr>
      <vt:lpstr>Multiply-mapped Reads Confound Abundance Estimation</vt:lpstr>
      <vt:lpstr>Multiply-mapped Reads Confound Abundance Estimation</vt:lpstr>
      <vt:lpstr>PowerPoint Presentation</vt:lpstr>
      <vt:lpstr>Cross-sample Normalization Required Otherwise, housekeeping genes look diff expressed  due to sample composition differences</vt:lpstr>
      <vt:lpstr>Why cross-sample normalization is important</vt:lpstr>
      <vt:lpstr>PowerPoint Presentation</vt:lpstr>
      <vt:lpstr>Diff. Expression Analysis Involves</vt:lpstr>
      <vt:lpstr>Observed RNA-Seq Counts Result from Random Sampling of the Population of Reads</vt:lpstr>
      <vt:lpstr>Example: One gene*not* differentially expressed</vt:lpstr>
      <vt:lpstr>Beware of concluding fold change from small numbers of counts</vt:lpstr>
      <vt:lpstr>More Counts = More Statistical Power</vt:lpstr>
      <vt:lpstr>Tools for DE analysis with RNA-Seq</vt:lpstr>
      <vt:lpstr>Visualization of DE results and Expression Profiling</vt:lpstr>
      <vt:lpstr>PowerPoint Presentation</vt:lpstr>
      <vt:lpstr>Comparing Multiple Samples</vt:lpstr>
      <vt:lpstr>Examining Patterns of Expression Across Samples</vt:lpstr>
      <vt:lpstr>PowerPoint Presentation</vt:lpstr>
      <vt:lpstr>PowerPoint Presentation</vt:lpstr>
      <vt:lpstr>Deciphering the Cell Circuitry  of Limb Regeneration Via  Single Cell Transcriptome Studies</vt:lpstr>
      <vt:lpstr>Axolotl (Ambystoma mexicanum) Transcriptomics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of Key Points</vt:lpstr>
      <vt:lpstr>Acknowledgements</vt:lpstr>
    </vt:vector>
  </TitlesOfParts>
  <Company>Broad Institute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Haas</dc:creator>
  <cp:lastModifiedBy>Brian</cp:lastModifiedBy>
  <cp:revision>467</cp:revision>
  <cp:lastPrinted>2012-10-25T15:15:08Z</cp:lastPrinted>
  <dcterms:created xsi:type="dcterms:W3CDTF">2012-10-21T21:15:39Z</dcterms:created>
  <dcterms:modified xsi:type="dcterms:W3CDTF">2016-01-19T19:48:49Z</dcterms:modified>
</cp:coreProperties>
</file>